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3" autoAdjust="0"/>
    <p:restoredTop sz="94654" autoAdjust="0"/>
  </p:normalViewPr>
  <p:slideViewPr>
    <p:cSldViewPr>
      <p:cViewPr>
        <p:scale>
          <a:sx n="93" d="100"/>
          <a:sy n="93" d="100"/>
        </p:scale>
        <p:origin x="-1572" y="-702"/>
      </p:cViewPr>
      <p:guideLst>
        <p:guide orient="horz" pos="2160"/>
        <p:guide pos="2880"/>
      </p:guideLst>
    </p:cSldViewPr>
  </p:slideViewPr>
  <p:outlineViewPr>
    <p:cViewPr>
      <p:scale>
        <a:sx n="33" d="100"/>
        <a:sy n="33" d="100"/>
      </p:scale>
      <p:origin x="0" y="30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98D16C94-1FF3-40F3-9B4D-4D6E530E57EC}"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98D16C94-1FF3-40F3-9B4D-4D6E530E57EC}"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16C94-1FF3-40F3-9B4D-4D6E530E57E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2F36AB6F-844B-4C31-B9E3-23108F919356}" type="datetimeFigureOut">
              <a:rPr lang="zh-CN" altLang="en-US" smtClean="0"/>
              <a:t>2017/5/1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98D16C94-1FF3-40F3-9B4D-4D6E530E57EC}"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F36AB6F-844B-4C31-B9E3-23108F919356}" type="datetimeFigureOut">
              <a:rPr lang="zh-CN" altLang="en-US" smtClean="0"/>
              <a:t>2017/5/1</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8D16C94-1FF3-40F3-9B4D-4D6E530E57EC}"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142852"/>
            <a:ext cx="8458200" cy="1222375"/>
          </a:xfrm>
        </p:spPr>
        <p:style>
          <a:lnRef idx="0">
            <a:schemeClr val="accent6"/>
          </a:lnRef>
          <a:fillRef idx="3">
            <a:schemeClr val="accent6"/>
          </a:fillRef>
          <a:effectRef idx="3">
            <a:schemeClr val="accent6"/>
          </a:effectRef>
          <a:fontRef idx="minor">
            <a:schemeClr val="lt1"/>
          </a:fontRef>
        </p:style>
        <p:txBody>
          <a:bodyPr/>
          <a:lstStyle/>
          <a:p>
            <a:r>
              <a:rPr lang="zh-CN" altLang="en-US" dirty="0" smtClean="0"/>
              <a:t>北京之旅</a:t>
            </a:r>
            <a:endParaRPr lang="zh-CN" altLang="en-US" dirty="0"/>
          </a:p>
        </p:txBody>
      </p:sp>
      <p:sp>
        <p:nvSpPr>
          <p:cNvPr id="1030" name="AutoShape 6"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2" name="AutoShape 8"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4" name="AutoShape 10"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6" name="AutoShape 12"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8" name="AutoShape 14"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40" name="AutoShape 16" descr="http://img5.imgtn.bdimg.com/it/u=513286598,3980469199&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42" name="Picture 18" descr="https://timgsa.baidu.com/timg?image&amp;quality=80&amp;size=b9999_10000&amp;sec=1493624067877&amp;di=674a661b8ad19a4ed0d1e5be5de527da&amp;imgtype=0&amp;src=http%3A%2F%2Fdimg02.c-ctrip.com%2Fimages%2Ftg%2F116%2F410%2F948%2F651f17235e164701a57a025e8251da3e.jpg"/>
          <p:cNvPicPr>
            <a:picLocks noChangeAspect="1" noChangeArrowheads="1"/>
          </p:cNvPicPr>
          <p:nvPr/>
        </p:nvPicPr>
        <p:blipFill>
          <a:blip r:embed="rId2"/>
          <a:srcRect/>
          <a:stretch>
            <a:fillRect/>
          </a:stretch>
        </p:blipFill>
        <p:spPr bwMode="auto">
          <a:xfrm>
            <a:off x="0" y="892976"/>
            <a:ext cx="9144000" cy="5965024"/>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6866" name="Picture 2" descr="https://timgsa.baidu.com/timg?image&amp;quality=80&amp;size=b9999_10000&amp;sec=1493627345887&amp;di=6c64ee0878b884bd0a3aa43b8e5e942f&amp;imgtype=0&amp;src=http%3A%2F%2Fpic.qiantucdn.com%2F58pic%2F14%2F56%2F85%2F91h58PICpAS_10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颐和园的简介</a:t>
            </a:r>
            <a:endParaRPr lang="zh-CN" altLang="en-US" dirty="0"/>
          </a:p>
        </p:txBody>
      </p:sp>
      <p:sp>
        <p:nvSpPr>
          <p:cNvPr id="3" name="内容占位符 2"/>
          <p:cNvSpPr>
            <a:spLocks noGrp="1"/>
          </p:cNvSpPr>
          <p:nvPr>
            <p:ph idx="1"/>
          </p:nvPr>
        </p:nvSpPr>
        <p:spPr/>
        <p:txBody>
          <a:bodyPr>
            <a:normAutofit/>
          </a:bodyPr>
          <a:lstStyle/>
          <a:p>
            <a:pPr>
              <a:buNone/>
            </a:pP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FKai-SB" pitchFamily="65" charset="-120"/>
              <a:ea typeface="DFKai-SB" pitchFamily="65" charset="-120"/>
            </a:endParaRPr>
          </a:p>
        </p:txBody>
      </p:sp>
      <p:sp>
        <p:nvSpPr>
          <p:cNvPr id="32770" name="AutoShape 2" descr="http://img4.imgtn.bdimg.com/it/u=2549202400,921678786&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2" name="AutoShape 4" descr="http://img4.imgtn.bdimg.com/it/u=2549202400,921678786&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2774" name="Picture 6" descr="https://timgsa.baidu.com/timg?image&amp;quality=80&amp;size=b9999_10000&amp;sec=1493624528681&amp;di=47655193f394aa2ef35d425b47529cce&amp;imgtype=0&amp;src=http%3A%2F%2Fs6.sinaimg.cn%2Fbmiddle%2F6675f9bag7450da264565%2669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颐和园的图片</a:t>
            </a:r>
            <a:endParaRPr lang="zh-CN" altLang="en-US" dirty="0"/>
          </a:p>
        </p:txBody>
      </p:sp>
      <p:sp>
        <p:nvSpPr>
          <p:cNvPr id="3" name="内容占位符 2"/>
          <p:cNvSpPr>
            <a:spLocks noGrp="1"/>
          </p:cNvSpPr>
          <p:nvPr>
            <p:ph idx="1"/>
          </p:nvPr>
        </p:nvSpPr>
        <p:spPr/>
        <p:txBody>
          <a:bodyPr>
            <a:normAutofit/>
          </a:bodyPr>
          <a:lstStyle/>
          <a:p>
            <a:pPr>
              <a:buNone/>
            </a:pPr>
            <a:endPar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FKai-SB" pitchFamily="65" charset="-120"/>
              <a:ea typeface="DFKai-SB" pitchFamily="65" charset="-120"/>
            </a:endParaRPr>
          </a:p>
        </p:txBody>
      </p:sp>
      <p:pic>
        <p:nvPicPr>
          <p:cNvPr id="31746" name="Picture 2" descr="https://ss1.bdstatic.com/70cFvXSh_Q1YnxGkpoWK1HF6hhy/it/u=1652319222,3189316751&amp;fm=23&amp;gp=0.jpg"/>
          <p:cNvPicPr>
            <a:picLocks noChangeAspect="1" noChangeArrowheads="1"/>
          </p:cNvPicPr>
          <p:nvPr/>
        </p:nvPicPr>
        <p:blipFill>
          <a:blip r:embed="rId2"/>
          <a:srcRect/>
          <a:stretch>
            <a:fillRect/>
          </a:stretch>
        </p:blipFill>
        <p:spPr bwMode="auto">
          <a:xfrm>
            <a:off x="0" y="1071546"/>
            <a:ext cx="4572000" cy="2357454"/>
          </a:xfrm>
          <a:prstGeom prst="rect">
            <a:avLst/>
          </a:prstGeom>
          <a:noFill/>
        </p:spPr>
      </p:pic>
      <p:pic>
        <p:nvPicPr>
          <p:cNvPr id="31748" name="Picture 4" descr="https://ss0.bdstatic.com/70cFvHSh_Q1YnxGkpoWK1HF6hhy/it/u=3050860532,3559571558&amp;fm=23&amp;gp=0.jpg"/>
          <p:cNvPicPr>
            <a:picLocks noChangeAspect="1" noChangeArrowheads="1"/>
          </p:cNvPicPr>
          <p:nvPr/>
        </p:nvPicPr>
        <p:blipFill>
          <a:blip r:embed="rId3"/>
          <a:srcRect/>
          <a:stretch>
            <a:fillRect/>
          </a:stretch>
        </p:blipFill>
        <p:spPr bwMode="auto">
          <a:xfrm>
            <a:off x="4643438" y="0"/>
            <a:ext cx="4500562" cy="2857500"/>
          </a:xfrm>
          <a:prstGeom prst="rect">
            <a:avLst/>
          </a:prstGeom>
          <a:noFill/>
        </p:spPr>
      </p:pic>
      <p:pic>
        <p:nvPicPr>
          <p:cNvPr id="31750" name="Picture 6" descr="https://ss3.bdstatic.com/70cFv8Sh_Q1YnxGkpoWK1HF6hhy/it/u=210319832,2773897225&amp;fm=23&amp;gp=0.jpg"/>
          <p:cNvPicPr>
            <a:picLocks noChangeAspect="1" noChangeArrowheads="1"/>
          </p:cNvPicPr>
          <p:nvPr/>
        </p:nvPicPr>
        <p:blipFill>
          <a:blip r:embed="rId4"/>
          <a:srcRect/>
          <a:stretch>
            <a:fillRect/>
          </a:stretch>
        </p:blipFill>
        <p:spPr bwMode="auto">
          <a:xfrm>
            <a:off x="4714876" y="2928934"/>
            <a:ext cx="4286250" cy="2857500"/>
          </a:xfrm>
          <a:prstGeom prst="rect">
            <a:avLst/>
          </a:prstGeom>
          <a:noFill/>
        </p:spPr>
      </p:pic>
      <p:pic>
        <p:nvPicPr>
          <p:cNvPr id="31752" name="Picture 8" descr="https://ss1.bdstatic.com/70cFuXSh_Q1YnxGkpoWK1HF6hhy/it/u=2485288290,2872423827&amp;fm=23&amp;gp=0.jpg"/>
          <p:cNvPicPr>
            <a:picLocks noChangeAspect="1" noChangeArrowheads="1"/>
          </p:cNvPicPr>
          <p:nvPr/>
        </p:nvPicPr>
        <p:blipFill>
          <a:blip r:embed="rId5"/>
          <a:srcRect/>
          <a:stretch>
            <a:fillRect/>
          </a:stretch>
        </p:blipFill>
        <p:spPr bwMode="auto">
          <a:xfrm>
            <a:off x="285720" y="3571876"/>
            <a:ext cx="4286250" cy="28575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80">
                                          <p:stCondLst>
                                            <p:cond delay="0"/>
                                          </p:stCondLst>
                                        </p:cTn>
                                        <p:tgtEl>
                                          <p:spTgt spid="31746"/>
                                        </p:tgtEl>
                                      </p:cBhvr>
                                    </p:animEffect>
                                    <p:anim calcmode="lin" valueType="num">
                                      <p:cBhvr>
                                        <p:cTn id="8"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6"/>
                                        </p:tgtEl>
                                      </p:cBhvr>
                                      <p:to x="100000" y="60000"/>
                                    </p:animScale>
                                    <p:animScale>
                                      <p:cBhvr>
                                        <p:cTn id="14" dur="166" decel="50000">
                                          <p:stCondLst>
                                            <p:cond delay="676"/>
                                          </p:stCondLst>
                                        </p:cTn>
                                        <p:tgtEl>
                                          <p:spTgt spid="31746"/>
                                        </p:tgtEl>
                                      </p:cBhvr>
                                      <p:to x="100000" y="100000"/>
                                    </p:animScale>
                                    <p:animScale>
                                      <p:cBhvr>
                                        <p:cTn id="15" dur="26">
                                          <p:stCondLst>
                                            <p:cond delay="1312"/>
                                          </p:stCondLst>
                                        </p:cTn>
                                        <p:tgtEl>
                                          <p:spTgt spid="31746"/>
                                        </p:tgtEl>
                                      </p:cBhvr>
                                      <p:to x="100000" y="80000"/>
                                    </p:animScale>
                                    <p:animScale>
                                      <p:cBhvr>
                                        <p:cTn id="16" dur="166" decel="50000">
                                          <p:stCondLst>
                                            <p:cond delay="1338"/>
                                          </p:stCondLst>
                                        </p:cTn>
                                        <p:tgtEl>
                                          <p:spTgt spid="31746"/>
                                        </p:tgtEl>
                                      </p:cBhvr>
                                      <p:to x="100000" y="100000"/>
                                    </p:animScale>
                                    <p:animScale>
                                      <p:cBhvr>
                                        <p:cTn id="17" dur="26">
                                          <p:stCondLst>
                                            <p:cond delay="1642"/>
                                          </p:stCondLst>
                                        </p:cTn>
                                        <p:tgtEl>
                                          <p:spTgt spid="31746"/>
                                        </p:tgtEl>
                                      </p:cBhvr>
                                      <p:to x="100000" y="90000"/>
                                    </p:animScale>
                                    <p:animScale>
                                      <p:cBhvr>
                                        <p:cTn id="18" dur="166" decel="50000">
                                          <p:stCondLst>
                                            <p:cond delay="1668"/>
                                          </p:stCondLst>
                                        </p:cTn>
                                        <p:tgtEl>
                                          <p:spTgt spid="31746"/>
                                        </p:tgtEl>
                                      </p:cBhvr>
                                      <p:to x="100000" y="100000"/>
                                    </p:animScale>
                                    <p:animScale>
                                      <p:cBhvr>
                                        <p:cTn id="19" dur="26">
                                          <p:stCondLst>
                                            <p:cond delay="1808"/>
                                          </p:stCondLst>
                                        </p:cTn>
                                        <p:tgtEl>
                                          <p:spTgt spid="31746"/>
                                        </p:tgtEl>
                                      </p:cBhvr>
                                      <p:to x="100000" y="95000"/>
                                    </p:animScale>
                                    <p:animScale>
                                      <p:cBhvr>
                                        <p:cTn id="20" dur="166" decel="50000">
                                          <p:stCondLst>
                                            <p:cond delay="1834"/>
                                          </p:stCondLst>
                                        </p:cTn>
                                        <p:tgtEl>
                                          <p:spTgt spid="317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1752"/>
                                        </p:tgtEl>
                                        <p:attrNameLst>
                                          <p:attrName>style.visibility</p:attrName>
                                        </p:attrNameLst>
                                      </p:cBhvr>
                                      <p:to>
                                        <p:strVal val="visible"/>
                                      </p:to>
                                    </p:set>
                                    <p:anim calcmode="lin" valueType="num">
                                      <p:cBhvr>
                                        <p:cTn id="25" dur="1000" fill="hold"/>
                                        <p:tgtEl>
                                          <p:spTgt spid="31752"/>
                                        </p:tgtEl>
                                        <p:attrNameLst>
                                          <p:attrName>ppt_w</p:attrName>
                                        </p:attrNameLst>
                                      </p:cBhvr>
                                      <p:tavLst>
                                        <p:tav tm="0">
                                          <p:val>
                                            <p:fltVal val="0"/>
                                          </p:val>
                                        </p:tav>
                                        <p:tav tm="100000">
                                          <p:val>
                                            <p:strVal val="#ppt_w"/>
                                          </p:val>
                                        </p:tav>
                                      </p:tavLst>
                                    </p:anim>
                                    <p:anim calcmode="lin" valueType="num">
                                      <p:cBhvr>
                                        <p:cTn id="26" dur="1000" fill="hold"/>
                                        <p:tgtEl>
                                          <p:spTgt spid="31752"/>
                                        </p:tgtEl>
                                        <p:attrNameLst>
                                          <p:attrName>ppt_h</p:attrName>
                                        </p:attrNameLst>
                                      </p:cBhvr>
                                      <p:tavLst>
                                        <p:tav tm="0">
                                          <p:val>
                                            <p:fltVal val="0"/>
                                          </p:val>
                                        </p:tav>
                                        <p:tav tm="100000">
                                          <p:val>
                                            <p:strVal val="#ppt_h"/>
                                          </p:val>
                                        </p:tav>
                                      </p:tavLst>
                                    </p:anim>
                                    <p:anim calcmode="lin" valueType="num">
                                      <p:cBhvr>
                                        <p:cTn id="27" dur="1000" fill="hold"/>
                                        <p:tgtEl>
                                          <p:spTgt spid="3175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17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31748"/>
                                        </p:tgtEl>
                                        <p:attrNameLst>
                                          <p:attrName>style.visibility</p:attrName>
                                        </p:attrNameLst>
                                      </p:cBhvr>
                                      <p:to>
                                        <p:strVal val="visible"/>
                                      </p:to>
                                    </p:set>
                                    <p:animEffect transition="in" filter="fade">
                                      <p:cBhvr>
                                        <p:cTn id="33" dur="100"/>
                                        <p:tgtEl>
                                          <p:spTgt spid="31748"/>
                                        </p:tgtEl>
                                      </p:cBhvr>
                                    </p:animEffect>
                                    <p:anim calcmode="lin" valueType="num">
                                      <p:cBhvr>
                                        <p:cTn id="34" dur="400" fill="hold"/>
                                        <p:tgtEl>
                                          <p:spTgt spid="31748"/>
                                        </p:tgtEl>
                                        <p:attrNameLst>
                                          <p:attrName>ppt_x</p:attrName>
                                        </p:attrNameLst>
                                      </p:cBhvr>
                                      <p:tavLst>
                                        <p:tav tm="0">
                                          <p:val>
                                            <p:strVal val="#ppt_x"/>
                                          </p:val>
                                        </p:tav>
                                        <p:tav tm="100000">
                                          <p:val>
                                            <p:strVal val="#ppt_x"/>
                                          </p:val>
                                        </p:tav>
                                      </p:tavLst>
                                    </p:anim>
                                    <p:anim calcmode="lin" valueType="num">
                                      <p:cBhvr>
                                        <p:cTn id="35" dur="400" fill="hold"/>
                                        <p:tgtEl>
                                          <p:spTgt spid="31748"/>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17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17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31750"/>
                                        </p:tgtEl>
                                        <p:attrNameLst>
                                          <p:attrName>style.visibility</p:attrName>
                                        </p:attrNameLst>
                                      </p:cBhvr>
                                      <p:to>
                                        <p:strVal val="visible"/>
                                      </p:to>
                                    </p:set>
                                    <p:animEffect transition="in" filter="fade">
                                      <p:cBhvr>
                                        <p:cTn id="42" dur="100"/>
                                        <p:tgtEl>
                                          <p:spTgt spid="31750"/>
                                        </p:tgtEl>
                                      </p:cBhvr>
                                    </p:animEffect>
                                    <p:anim calcmode="lin" valueType="num">
                                      <p:cBhvr>
                                        <p:cTn id="43" dur="400" fill="hold"/>
                                        <p:tgtEl>
                                          <p:spTgt spid="31750"/>
                                        </p:tgtEl>
                                        <p:attrNameLst>
                                          <p:attrName>ppt_x</p:attrName>
                                        </p:attrNameLst>
                                      </p:cBhvr>
                                      <p:tavLst>
                                        <p:tav tm="0">
                                          <p:val>
                                            <p:strVal val="#ppt_x"/>
                                          </p:val>
                                        </p:tav>
                                        <p:tav tm="100000">
                                          <p:val>
                                            <p:strVal val="#ppt_x"/>
                                          </p:val>
                                        </p:tav>
                                      </p:tavLst>
                                    </p:anim>
                                    <p:anim calcmode="lin" valueType="num">
                                      <p:cBhvr>
                                        <p:cTn id="44" dur="400" fill="hold"/>
                                        <p:tgtEl>
                                          <p:spTgt spid="31750"/>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17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17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中国科技馆的简介</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dirty="0" smtClean="0"/>
              <a:t>国科技馆是对全社会进行科普教育的重要窗口，对提高国民科技素质有着义不容辞的责任。</a:t>
            </a:r>
            <a:r>
              <a:rPr lang="en-US" altLang="zh-CN" dirty="0" smtClean="0"/>
              <a:t>20</a:t>
            </a:r>
            <a:r>
              <a:rPr lang="zh-CN" altLang="en-US" dirty="0" smtClean="0"/>
              <a:t>年来，中国科技馆在党和国家三代领导集体的亲切关怀下，在全社会的积极支持和我馆全体工作人员的不懈努力下，从无到有、从小到大地建设起来。迄今为止，参观我馆的人数已达</a:t>
            </a:r>
            <a:r>
              <a:rPr lang="en-US" altLang="zh-CN" dirty="0" smtClean="0"/>
              <a:t>800</a:t>
            </a:r>
            <a:r>
              <a:rPr lang="zh-CN" altLang="en-US" dirty="0" smtClean="0"/>
              <a:t>万。</a:t>
            </a:r>
            <a:r>
              <a:rPr lang="en-US" altLang="zh-CN" dirty="0" smtClean="0"/>
              <a:t>2000</a:t>
            </a:r>
            <a:r>
              <a:rPr lang="zh-CN" altLang="en-US" dirty="0" smtClean="0"/>
              <a:t>年</a:t>
            </a:r>
            <a:r>
              <a:rPr lang="en-US" altLang="zh-CN" dirty="0" smtClean="0"/>
              <a:t>5</a:t>
            </a:r>
            <a:r>
              <a:rPr lang="zh-CN" altLang="en-US" dirty="0" smtClean="0"/>
              <a:t>月竣工并向社会开放的中国科技馆二期新展厅中共设有生命科学、脑科学、生物和环境保护、信息科学、材料、机械、交通、能源、航空、航天、数学和基础科学以及中国古代科技等展区，各类展品</a:t>
            </a:r>
            <a:r>
              <a:rPr lang="en-US" altLang="zh-CN" dirty="0" smtClean="0"/>
              <a:t>500</a:t>
            </a:r>
            <a:r>
              <a:rPr lang="zh-CN" altLang="en-US" dirty="0" smtClean="0"/>
              <a:t>件。我馆新建的儿童科技乐园也于</a:t>
            </a:r>
            <a:r>
              <a:rPr lang="en-US" altLang="zh-CN" dirty="0" smtClean="0"/>
              <a:t>2001</a:t>
            </a:r>
            <a:r>
              <a:rPr lang="zh-CN" altLang="en-US" dirty="0" smtClean="0"/>
              <a:t>年月</a:t>
            </a:r>
            <a:r>
              <a:rPr lang="en-US" altLang="zh-CN" dirty="0" smtClean="0"/>
              <a:t>1</a:t>
            </a:r>
            <a:r>
              <a:rPr lang="zh-CN" altLang="en-US" dirty="0" smtClean="0"/>
              <a:t>日开放。在</a:t>
            </a:r>
            <a:r>
              <a:rPr lang="en-US" altLang="zh-CN" dirty="0" smtClean="0"/>
              <a:t>21</a:t>
            </a:r>
            <a:r>
              <a:rPr lang="zh-CN" altLang="en-US" dirty="0" smtClean="0"/>
              <a:t>世纪到来之即，我愿借此机会向所有关心和支持中国科技馆事业发展的各位朋友们表示衷心的感谢。我们将不辜负党和人民对我们的厚望，更加努力地工作，把中国科技馆的事业不断推向新的高度。</a:t>
            </a:r>
            <a:endParaRPr lang="zh-CN" alt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中国</a:t>
            </a:r>
            <a:r>
              <a:rPr lang="zh-CN" altLang="en-US" dirty="0" smtClean="0"/>
              <a:t>科技馆的图片</a:t>
            </a:r>
            <a:endParaRPr lang="zh-CN" altLang="en-US" dirty="0"/>
          </a:p>
        </p:txBody>
      </p:sp>
      <p:sp>
        <p:nvSpPr>
          <p:cNvPr id="3" name="内容占位符 2"/>
          <p:cNvSpPr>
            <a:spLocks noGrp="1"/>
          </p:cNvSpPr>
          <p:nvPr>
            <p:ph idx="1"/>
          </p:nvPr>
        </p:nvSpPr>
        <p:spPr/>
        <p:txBody>
          <a:bodyPr/>
          <a:lstStyle/>
          <a:p>
            <a:endParaRPr lang="zh-CN" altLang="en-US"/>
          </a:p>
        </p:txBody>
      </p:sp>
      <p:pic>
        <p:nvPicPr>
          <p:cNvPr id="29698" name="Picture 2" descr="https://timgsa.baidu.com/timg?image&amp;quality=80&amp;size=b9999_10000&amp;sec=1493625491301&amp;di=586ee4ab99a7ced57dc44783085ba2d7&amp;imgtype=0&amp;src=http%3A%2F%2Fs1.sinaimg.cn%2Forignal%2F451099fet7c2cae483f60%26690"/>
          <p:cNvPicPr>
            <a:picLocks noChangeAspect="1" noChangeArrowheads="1"/>
          </p:cNvPicPr>
          <p:nvPr/>
        </p:nvPicPr>
        <p:blipFill>
          <a:blip r:embed="rId2"/>
          <a:srcRect/>
          <a:stretch>
            <a:fillRect/>
          </a:stretch>
        </p:blipFill>
        <p:spPr bwMode="auto">
          <a:xfrm>
            <a:off x="0" y="1142984"/>
            <a:ext cx="3714744" cy="2476496"/>
          </a:xfrm>
          <a:prstGeom prst="rect">
            <a:avLst/>
          </a:prstGeom>
          <a:noFill/>
        </p:spPr>
      </p:pic>
      <p:pic>
        <p:nvPicPr>
          <p:cNvPr id="29700" name="Picture 4" descr="https://timgsa.baidu.com/timg?image&amp;quality=80&amp;size=b9999_10000&amp;sec=1493625491300&amp;di=d0f08549dbd737bba802c6a0a3d97e8b&amp;imgtype=0&amp;src=http%3A%2F%2Fimg246.ph.126.net%2FOclunCtekAD1mTPiwW0vWQ%3D%3D%2F1438618605969424467.jpg"/>
          <p:cNvPicPr>
            <a:picLocks noChangeAspect="1" noChangeArrowheads="1"/>
          </p:cNvPicPr>
          <p:nvPr/>
        </p:nvPicPr>
        <p:blipFill>
          <a:blip r:embed="rId3"/>
          <a:srcRect/>
          <a:stretch>
            <a:fillRect/>
          </a:stretch>
        </p:blipFill>
        <p:spPr bwMode="auto">
          <a:xfrm>
            <a:off x="285720" y="3786190"/>
            <a:ext cx="3562325" cy="2668177"/>
          </a:xfrm>
          <a:prstGeom prst="rect">
            <a:avLst/>
          </a:prstGeom>
          <a:noFill/>
        </p:spPr>
      </p:pic>
      <p:pic>
        <p:nvPicPr>
          <p:cNvPr id="29702" name="Picture 6" descr="https://timgsa.baidu.com/timg?image&amp;quality=80&amp;size=b9999_10000&amp;sec=1493625604976&amp;di=f4b1e9a3ce78ffc0cb23ead6eaa02523&amp;imgtype=0&amp;src=http%3A%2F%2Fyouimg1.c-ctrip.com%2Ftarget%2Ftg%2F947%2F200%2F661%2Fc2e03dfb456e44a9a51935c8f919bb97_jupiter.jpg"/>
          <p:cNvPicPr>
            <a:picLocks noChangeAspect="1" noChangeArrowheads="1"/>
          </p:cNvPicPr>
          <p:nvPr/>
        </p:nvPicPr>
        <p:blipFill>
          <a:blip r:embed="rId4"/>
          <a:srcRect/>
          <a:stretch>
            <a:fillRect/>
          </a:stretch>
        </p:blipFill>
        <p:spPr bwMode="auto">
          <a:xfrm>
            <a:off x="4286248" y="214290"/>
            <a:ext cx="4600539" cy="3067026"/>
          </a:xfrm>
          <a:prstGeom prst="rect">
            <a:avLst/>
          </a:prstGeom>
          <a:noFill/>
        </p:spPr>
      </p:pic>
      <p:pic>
        <p:nvPicPr>
          <p:cNvPr id="29704" name="Picture 8" descr="https://timgsa.baidu.com/timg?image&amp;quality=80&amp;size=b9999_10000&amp;sec=1493625692343&amp;di=76729db3228ffd53afd4f800db042511&amp;imgtype=0&amp;src=http%3A%2F%2Fimg1.lvyou114.com%2Fmember%2F16361%2Fpic_line%2F20130305125256980.jpg"/>
          <p:cNvPicPr>
            <a:picLocks noChangeAspect="1" noChangeArrowheads="1"/>
          </p:cNvPicPr>
          <p:nvPr/>
        </p:nvPicPr>
        <p:blipFill>
          <a:blip r:embed="rId5"/>
          <a:srcRect/>
          <a:stretch>
            <a:fillRect/>
          </a:stretch>
        </p:blipFill>
        <p:spPr bwMode="auto">
          <a:xfrm>
            <a:off x="4214810" y="3428976"/>
            <a:ext cx="4572032" cy="3429024"/>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
                                        <p:tgtEl>
                                          <p:spTgt spid="29698"/>
                                        </p:tgtEl>
                                      </p:cBhvr>
                                    </p:animEffect>
                                    <p:anim calcmode="lin" valueType="num">
                                      <p:cBhvr>
                                        <p:cTn id="8" dur="400" fill="hold"/>
                                        <p:tgtEl>
                                          <p:spTgt spid="29698"/>
                                        </p:tgtEl>
                                        <p:attrNameLst>
                                          <p:attrName>ppt_x</p:attrName>
                                        </p:attrNameLst>
                                      </p:cBhvr>
                                      <p:tavLst>
                                        <p:tav tm="0">
                                          <p:val>
                                            <p:strVal val="#ppt_x"/>
                                          </p:val>
                                        </p:tav>
                                        <p:tav tm="100000">
                                          <p:val>
                                            <p:strVal val="#ppt_x"/>
                                          </p:val>
                                        </p:tav>
                                      </p:tavLst>
                                    </p:anim>
                                    <p:anim calcmode="lin" valueType="num">
                                      <p:cBhvr>
                                        <p:cTn id="9" dur="400" fill="hold"/>
                                        <p:tgtEl>
                                          <p:spTgt spid="2969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96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96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29702"/>
                                        </p:tgtEl>
                                        <p:attrNameLst>
                                          <p:attrName>style.visibility</p:attrName>
                                        </p:attrNameLst>
                                      </p:cBhvr>
                                      <p:to>
                                        <p:strVal val="visible"/>
                                      </p:to>
                                    </p:set>
                                    <p:anim from="(-#ppt_w/2)" to="(#ppt_x)" calcmode="lin" valueType="num">
                                      <p:cBhvr>
                                        <p:cTn id="16" dur="600" fill="hold">
                                          <p:stCondLst>
                                            <p:cond delay="0"/>
                                          </p:stCondLst>
                                        </p:cTn>
                                        <p:tgtEl>
                                          <p:spTgt spid="29702"/>
                                        </p:tgtEl>
                                        <p:attrNameLst>
                                          <p:attrName>ppt_x</p:attrName>
                                        </p:attrNameLst>
                                      </p:cBhvr>
                                    </p:anim>
                                    <p:anim from="0" to="-1.0" calcmode="lin" valueType="num">
                                      <p:cBhvr>
                                        <p:cTn id="17" dur="200" decel="50000" autoRev="1" fill="hold">
                                          <p:stCondLst>
                                            <p:cond delay="600"/>
                                          </p:stCondLst>
                                        </p:cTn>
                                        <p:tgtEl>
                                          <p:spTgt spid="29702"/>
                                        </p:tgtEl>
                                        <p:attrNameLst>
                                          <p:attrName>xshear</p:attrName>
                                        </p:attrNameLst>
                                      </p:cBhvr>
                                    </p:anim>
                                    <p:animScale>
                                      <p:cBhvr>
                                        <p:cTn id="18" dur="200" decel="100000" autoRev="1" fill="hold">
                                          <p:stCondLst>
                                            <p:cond delay="600"/>
                                          </p:stCondLst>
                                        </p:cTn>
                                        <p:tgtEl>
                                          <p:spTgt spid="29702"/>
                                        </p:tgtEl>
                                      </p:cBhvr>
                                      <p:from x="100000" y="100000"/>
                                      <p:to x="80000" y="100000"/>
                                    </p:animScale>
                                    <p:anim by="(#ppt_h/3+#ppt_w*0.1)" calcmode="lin" valueType="num">
                                      <p:cBhvr additive="sum">
                                        <p:cTn id="19" dur="200" decel="100000" autoRev="1" fill="hold">
                                          <p:stCondLst>
                                            <p:cond delay="600"/>
                                          </p:stCondLst>
                                        </p:cTn>
                                        <p:tgtEl>
                                          <p:spTgt spid="29702"/>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9700"/>
                                        </p:tgtEl>
                                        <p:attrNameLst>
                                          <p:attrName>style.visibility</p:attrName>
                                        </p:attrNameLst>
                                      </p:cBhvr>
                                      <p:to>
                                        <p:strVal val="visible"/>
                                      </p:to>
                                    </p:set>
                                    <p:animEffect transition="in" filter="fade">
                                      <p:cBhvr>
                                        <p:cTn id="24" dur="1000"/>
                                        <p:tgtEl>
                                          <p:spTgt spid="29700"/>
                                        </p:tgtEl>
                                      </p:cBhvr>
                                    </p:animEffect>
                                    <p:anim calcmode="lin" valueType="num">
                                      <p:cBhvr>
                                        <p:cTn id="25" dur="1000" fill="hold"/>
                                        <p:tgtEl>
                                          <p:spTgt spid="29700"/>
                                        </p:tgtEl>
                                        <p:attrNameLst>
                                          <p:attrName>ppt_x</p:attrName>
                                        </p:attrNameLst>
                                      </p:cBhvr>
                                      <p:tavLst>
                                        <p:tav tm="0">
                                          <p:val>
                                            <p:strVal val="#ppt_x"/>
                                          </p:val>
                                        </p:tav>
                                        <p:tav tm="100000">
                                          <p:val>
                                            <p:strVal val="#ppt_x"/>
                                          </p:val>
                                        </p:tav>
                                      </p:tavLst>
                                    </p:anim>
                                    <p:anim calcmode="lin" valueType="num">
                                      <p:cBhvr>
                                        <p:cTn id="26"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9704"/>
                                        </p:tgtEl>
                                        <p:attrNameLst>
                                          <p:attrName>style.visibility</p:attrName>
                                        </p:attrNameLst>
                                      </p:cBhvr>
                                      <p:to>
                                        <p:strVal val="visible"/>
                                      </p:to>
                                    </p:set>
                                    <p:anim calcmode="lin" valueType="num">
                                      <p:cBhvr>
                                        <p:cTn id="31" dur="500" fill="hold"/>
                                        <p:tgtEl>
                                          <p:spTgt spid="29704"/>
                                        </p:tgtEl>
                                        <p:attrNameLst>
                                          <p:attrName>ppt_w</p:attrName>
                                        </p:attrNameLst>
                                      </p:cBhvr>
                                      <p:tavLst>
                                        <p:tav tm="0">
                                          <p:val>
                                            <p:strVal val="#ppt_w*0.05"/>
                                          </p:val>
                                        </p:tav>
                                        <p:tav tm="100000">
                                          <p:val>
                                            <p:strVal val="#ppt_w"/>
                                          </p:val>
                                        </p:tav>
                                      </p:tavLst>
                                    </p:anim>
                                    <p:anim calcmode="lin" valueType="num">
                                      <p:cBhvr>
                                        <p:cTn id="32" dur="500" fill="hold"/>
                                        <p:tgtEl>
                                          <p:spTgt spid="29704"/>
                                        </p:tgtEl>
                                        <p:attrNameLst>
                                          <p:attrName>ppt_h</p:attrName>
                                        </p:attrNameLst>
                                      </p:cBhvr>
                                      <p:tavLst>
                                        <p:tav tm="0">
                                          <p:val>
                                            <p:strVal val="#ppt_h"/>
                                          </p:val>
                                        </p:tav>
                                        <p:tav tm="100000">
                                          <p:val>
                                            <p:strVal val="#ppt_h"/>
                                          </p:val>
                                        </p:tav>
                                      </p:tavLst>
                                    </p:anim>
                                    <p:anim calcmode="lin" valueType="num">
                                      <p:cBhvr>
                                        <p:cTn id="33" dur="500" fill="hold"/>
                                        <p:tgtEl>
                                          <p:spTgt spid="29704"/>
                                        </p:tgtEl>
                                        <p:attrNameLst>
                                          <p:attrName>ppt_x</p:attrName>
                                        </p:attrNameLst>
                                      </p:cBhvr>
                                      <p:tavLst>
                                        <p:tav tm="0">
                                          <p:val>
                                            <p:strVal val="#ppt_x-.2"/>
                                          </p:val>
                                        </p:tav>
                                        <p:tav tm="100000">
                                          <p:val>
                                            <p:strVal val="#ppt_x"/>
                                          </p:val>
                                        </p:tav>
                                      </p:tavLst>
                                    </p:anim>
                                    <p:anim calcmode="lin" valueType="num">
                                      <p:cBhvr>
                                        <p:cTn id="34" dur="500" fill="hold"/>
                                        <p:tgtEl>
                                          <p:spTgt spid="29704"/>
                                        </p:tgtEl>
                                        <p:attrNameLst>
                                          <p:attrName>ppt_y</p:attrName>
                                        </p:attrNameLst>
                                      </p:cBhvr>
                                      <p:tavLst>
                                        <p:tav tm="0">
                                          <p:val>
                                            <p:strVal val="#ppt_y"/>
                                          </p:val>
                                        </p:tav>
                                        <p:tav tm="100000">
                                          <p:val>
                                            <p:strVal val="#ppt_y"/>
                                          </p:val>
                                        </p:tav>
                                      </p:tavLst>
                                    </p:anim>
                                    <p:animEffect transition="in" filter="fade">
                                      <p:cBhvr>
                                        <p:cTn id="35"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圆明园的简介</a:t>
            </a:r>
            <a:endParaRPr lang="zh-CN" altLang="en-US" dirty="0"/>
          </a:p>
        </p:txBody>
      </p:sp>
      <p:sp>
        <p:nvSpPr>
          <p:cNvPr id="3" name="内容占位符 2"/>
          <p:cNvSpPr>
            <a:spLocks noGrp="1"/>
          </p:cNvSpPr>
          <p:nvPr>
            <p:ph idx="1"/>
          </p:nvPr>
        </p:nvSpPr>
        <p:spPr/>
        <p:txBody>
          <a:bodyPr>
            <a:normAutofit/>
          </a:bodyPr>
          <a:lstStyle/>
          <a:p>
            <a:r>
              <a:rPr lang="zh-CN" altLang="en-US" sz="1200" dirty="0" smtClean="0"/>
              <a:t>圆明园，曾以其宏大的地域规模、杰出的营造技艺、精美的建筑景群、丰富的文化收藏和博大精深的民族文化内涵而享誉于世，被誉为“一切造园艺术的典范”和“万园之园”。</a:t>
            </a:r>
          </a:p>
          <a:p>
            <a:r>
              <a:rPr lang="zh-CN" altLang="en-US" sz="1200" dirty="0" smtClean="0"/>
              <a:t>　　圆明园座落在北京西郊海淀，与颐和园紧相毗邻。它始建于康熙</a:t>
            </a:r>
            <a:r>
              <a:rPr lang="en-US" altLang="zh-CN" sz="1200" dirty="0" smtClean="0"/>
              <a:t>46</a:t>
            </a:r>
            <a:r>
              <a:rPr lang="zh-CN" altLang="en-US" sz="1200" dirty="0" smtClean="0"/>
              <a:t>年</a:t>
            </a:r>
            <a:r>
              <a:rPr lang="en-US" altLang="zh-CN" sz="1200" dirty="0" smtClean="0"/>
              <a:t>(1707</a:t>
            </a:r>
            <a:r>
              <a:rPr lang="zh-CN" altLang="en-US" sz="1200" dirty="0" smtClean="0"/>
              <a:t>年</a:t>
            </a:r>
            <a:r>
              <a:rPr lang="en-US" altLang="zh-CN" sz="1200" dirty="0" smtClean="0"/>
              <a:t>)</a:t>
            </a:r>
            <a:r>
              <a:rPr lang="zh-CN" altLang="en-US" sz="1200" dirty="0" smtClean="0"/>
              <a:t>，由圆明、长春、绮春三园组成。占地</a:t>
            </a:r>
            <a:r>
              <a:rPr lang="en-US" altLang="zh-CN" sz="1200" dirty="0" smtClean="0"/>
              <a:t>350</a:t>
            </a:r>
            <a:r>
              <a:rPr lang="zh-CN" altLang="en-US" sz="1200" dirty="0" smtClean="0"/>
              <a:t>公顷</a:t>
            </a:r>
            <a:r>
              <a:rPr lang="en-US" altLang="zh-CN" sz="1200" dirty="0" smtClean="0"/>
              <a:t>(5200</a:t>
            </a:r>
            <a:r>
              <a:rPr lang="zh-CN" altLang="en-US" sz="1200" dirty="0" smtClean="0"/>
              <a:t>余亩</a:t>
            </a:r>
            <a:r>
              <a:rPr lang="en-US" altLang="zh-CN" sz="1200" dirty="0" smtClean="0"/>
              <a:t>)</a:t>
            </a:r>
            <a:r>
              <a:rPr lang="zh-CN" altLang="en-US" sz="1200" dirty="0" smtClean="0"/>
              <a:t>，其中水面面积约</a:t>
            </a:r>
            <a:r>
              <a:rPr lang="en-US" altLang="zh-CN" sz="1200" dirty="0" smtClean="0"/>
              <a:t>140</a:t>
            </a:r>
            <a:r>
              <a:rPr lang="zh-CN" altLang="en-US" sz="1200" dirty="0" smtClean="0"/>
              <a:t>公顷</a:t>
            </a:r>
            <a:r>
              <a:rPr lang="en-US" altLang="zh-CN" sz="1200" dirty="0" smtClean="0"/>
              <a:t>(2100</a:t>
            </a:r>
            <a:r>
              <a:rPr lang="zh-CN" altLang="en-US" sz="1200" dirty="0" smtClean="0"/>
              <a:t>亩</a:t>
            </a:r>
            <a:r>
              <a:rPr lang="en-US" altLang="zh-CN" sz="1200" dirty="0" smtClean="0"/>
              <a:t>)</a:t>
            </a:r>
            <a:r>
              <a:rPr lang="zh-CN" altLang="en-US" sz="1200" dirty="0" smtClean="0"/>
              <a:t>，有园林风景百余处，建筑面积逾</a:t>
            </a:r>
            <a:r>
              <a:rPr lang="en-US" altLang="zh-CN" sz="1200" dirty="0" smtClean="0"/>
              <a:t>16</a:t>
            </a:r>
            <a:r>
              <a:rPr lang="zh-CN" altLang="en-US" sz="1200" dirty="0" smtClean="0"/>
              <a:t>万平方米，是清朝帝王在</a:t>
            </a:r>
            <a:r>
              <a:rPr lang="en-US" altLang="zh-CN" sz="1200" dirty="0" smtClean="0"/>
              <a:t>150</a:t>
            </a:r>
            <a:r>
              <a:rPr lang="zh-CN" altLang="en-US" sz="1200" dirty="0" smtClean="0"/>
              <a:t>余年间创建和经营的一座大型皇家宫苑。</a:t>
            </a:r>
          </a:p>
          <a:p>
            <a:r>
              <a:rPr lang="zh-CN" altLang="en-US" sz="1200" dirty="0" smtClean="0"/>
              <a:t>　　圆明园继承了中国</a:t>
            </a:r>
            <a:r>
              <a:rPr lang="en-US" altLang="zh-CN" sz="1200" dirty="0" smtClean="0"/>
              <a:t>3000</a:t>
            </a:r>
            <a:r>
              <a:rPr lang="zh-CN" altLang="en-US" sz="1200" dirty="0" smtClean="0"/>
              <a:t>多年的优秀造园传统，既有宫廷建筑的雍容华贵，又有江南水乡园林的委婉多姿，同时又吸取了欧洲的园林建筑形式，把不同风格的园林建筑融为一体，在整体布局上使人感到和谐完美。可谓“虽由人做，宛自天开”。</a:t>
            </a:r>
          </a:p>
          <a:p>
            <a:r>
              <a:rPr lang="zh-CN" altLang="en-US" sz="1200" dirty="0" smtClean="0"/>
              <a:t>　　</a:t>
            </a:r>
            <a:r>
              <a:rPr lang="en-US" altLang="zh-CN" sz="1200" dirty="0" smtClean="0"/>
              <a:t>1860</a:t>
            </a:r>
            <a:r>
              <a:rPr lang="zh-CN" altLang="en-US" sz="1200" dirty="0" smtClean="0"/>
              <a:t>年，英法联军攻入北京，将圆明园烧毁。</a:t>
            </a:r>
            <a:r>
              <a:rPr lang="en-US" altLang="zh-CN" sz="1200" dirty="0" smtClean="0"/>
              <a:t>1900</a:t>
            </a:r>
            <a:r>
              <a:rPr lang="zh-CN" altLang="en-US" sz="1200" dirty="0" smtClean="0"/>
              <a:t>年八国联军入侵北京烧杀掳掠，慈禧太后挟光绪皇帝逃奔西安，八旗兵丁，土匪地痞即趁火打劫把园残存和陆续基本修复的共约近百座建筑物，皆拆抢一空，使圆明园的建筑和古树名木遭到彻底毁灭。其后，圆明园的遗物，又长期遭到官僚、军阀、奸商巧取豪夺，乃至政府当局的有组织地损毁。北洋政府的权贵们包括某些对圆明园遗址负有保护责任者，都倚仗权势，纷纷从圆明园内运走石雕 、太湖石等，以修其园宅。那侵略者不仅抢夺了那珍贵的历史文物，而且毫不留情地把它化成灰烬。圆明园占地</a:t>
            </a:r>
            <a:r>
              <a:rPr lang="en-US" altLang="zh-CN" sz="1200" dirty="0" smtClean="0"/>
              <a:t>350</a:t>
            </a:r>
            <a:r>
              <a:rPr lang="zh-CN" altLang="en-US" sz="1200" dirty="0" smtClean="0"/>
              <a:t>公顷，其中水面面积约</a:t>
            </a:r>
            <a:r>
              <a:rPr lang="en-US" altLang="zh-CN" sz="1200" dirty="0" smtClean="0"/>
              <a:t>140</a:t>
            </a:r>
            <a:r>
              <a:rPr lang="zh-CN" altLang="en-US" sz="1200" dirty="0" smtClean="0"/>
              <a:t>公顷，圆明园的陆上建筑面积比故宫还多一万平方米，水域面积又等于一个颐和园，总面积竟等于</a:t>
            </a:r>
            <a:r>
              <a:rPr lang="en-US" altLang="zh-CN" sz="1200" dirty="0" smtClean="0"/>
              <a:t>8.5</a:t>
            </a:r>
            <a:r>
              <a:rPr lang="zh-CN" altLang="en-US" sz="1200" dirty="0" smtClean="0"/>
              <a:t>个紫禁城</a:t>
            </a:r>
            <a:r>
              <a:rPr lang="en-US" altLang="zh-CN" sz="1200" dirty="0" smtClean="0"/>
              <a:t>!</a:t>
            </a:r>
          </a:p>
          <a:p>
            <a:r>
              <a:rPr lang="zh-CN" altLang="en-US" sz="1200" dirty="0" smtClean="0"/>
              <a:t>　　它继承了中国三千多年的优秀造园传统，既有宫廷建筑的雍容华贵，又有江南水乡园林的委婉多姿，同时，又吸取了欧洲的园林建筑形式，把不同风格的园林建筑融为一体，在整体布局上使人感到和谐完美。真可谓：</a:t>
            </a:r>
            <a:r>
              <a:rPr lang="en-US" altLang="zh-CN" sz="1200" dirty="0" smtClean="0"/>
              <a:t>"</a:t>
            </a:r>
            <a:r>
              <a:rPr lang="zh-CN" altLang="en-US" sz="1200" dirty="0" smtClean="0"/>
              <a:t>虽由人做，宛自天开</a:t>
            </a:r>
            <a:r>
              <a:rPr lang="en-US" altLang="zh-CN" sz="1200" dirty="0" smtClean="0"/>
              <a:t>"</a:t>
            </a:r>
            <a:r>
              <a:rPr lang="zh-CN" altLang="en-US" sz="1200" dirty="0" smtClean="0"/>
              <a:t>。圆明园不仅以园林著称，而且也是一座收藏相当丰富的皇家博物馆。法国大作家雨果曾说：</a:t>
            </a:r>
            <a:r>
              <a:rPr lang="en-US" altLang="zh-CN" sz="1200" dirty="0" smtClean="0"/>
              <a:t>"</a:t>
            </a:r>
            <a:r>
              <a:rPr lang="zh-CN" altLang="en-US" sz="1200" dirty="0" smtClean="0"/>
              <a:t>即使把我国所有博物馆的全部宝物加在一起，也不能同这个规模宏大而富丽堂皇的东方博物馆媲美</a:t>
            </a:r>
            <a:r>
              <a:rPr lang="en-US" altLang="zh-CN" sz="1200" dirty="0" smtClean="0"/>
              <a:t>"</a:t>
            </a:r>
            <a:r>
              <a:rPr lang="zh-CN" altLang="en-US" sz="1200" dirty="0" smtClean="0"/>
              <a:t>。园内各殿堂内装饰有难以计数的紫檀木家具，陈列有许多国内外稀世文物。园中文源阁是全国四大皇家藏书楼之一。园中各处藏有</a:t>
            </a:r>
            <a:r>
              <a:rPr lang="en-US" altLang="zh-CN" sz="1200" dirty="0" smtClean="0"/>
              <a:t>《</a:t>
            </a:r>
            <a:r>
              <a:rPr lang="zh-CN" altLang="en-US" sz="1200" dirty="0" smtClean="0"/>
              <a:t>四库全书</a:t>
            </a:r>
            <a:r>
              <a:rPr lang="en-US" altLang="zh-CN" sz="1200" dirty="0" smtClean="0"/>
              <a:t>》</a:t>
            </a:r>
            <a:r>
              <a:rPr lang="zh-CN" altLang="en-US" sz="1200" dirty="0" smtClean="0"/>
              <a:t>、</a:t>
            </a:r>
            <a:r>
              <a:rPr lang="en-US" altLang="zh-CN" sz="1200" dirty="0" smtClean="0"/>
              <a:t>《</a:t>
            </a:r>
            <a:r>
              <a:rPr lang="zh-CN" altLang="en-US" sz="1200" dirty="0" smtClean="0"/>
              <a:t>古今图书集成</a:t>
            </a:r>
            <a:r>
              <a:rPr lang="en-US" altLang="zh-CN" sz="1200" dirty="0" smtClean="0"/>
              <a:t>》</a:t>
            </a:r>
            <a:r>
              <a:rPr lang="zh-CN" altLang="en-US" sz="1200" dirty="0" smtClean="0"/>
              <a:t>、</a:t>
            </a:r>
            <a:r>
              <a:rPr lang="en-US" altLang="zh-CN" sz="1200" dirty="0" smtClean="0"/>
              <a:t>《</a:t>
            </a:r>
            <a:r>
              <a:rPr lang="zh-CN" altLang="en-US" sz="1200" dirty="0" smtClean="0"/>
              <a:t>四库全书荟要</a:t>
            </a:r>
            <a:r>
              <a:rPr lang="en-US" altLang="zh-CN" sz="1200" dirty="0" smtClean="0"/>
              <a:t>》</a:t>
            </a:r>
            <a:r>
              <a:rPr lang="zh-CN" altLang="en-US" sz="1200" dirty="0" smtClean="0"/>
              <a:t>等珍贵图书文物。</a:t>
            </a:r>
          </a:p>
          <a:p>
            <a:r>
              <a:rPr lang="zh-CN" altLang="en-US" sz="1200" dirty="0" smtClean="0"/>
              <a:t>　　圆明园，曾以其宏大的地域规模、杰出的营造技艺、精美的建筑景群、丰富的文化收藏和博大精深的民族文化内涵而享誉于世，被誉为“一切造园艺术的典范”和“万园之园”。</a:t>
            </a:r>
          </a:p>
          <a:p>
            <a:endParaRPr lang="zh-CN" altLang="en-US" sz="1200"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3" end="3"/>
                                            </p:txEl>
                                          </p:spTgt>
                                        </p:tgtEl>
                                        <p:attrNameLst>
                                          <p:attrName>ppt_w</p:attrName>
                                        </p:attrNameLst>
                                      </p:cBhvr>
                                    </p:anim>
                                    <p:anim by="(#ppt_w*0.50)" calcmode="lin" valueType="num">
                                      <p:cBhvr>
                                        <p:cTn id="26" dur="500" decel="50000" autoRev="1" fill="hold">
                                          <p:stCondLst>
                                            <p:cond delay="0"/>
                                          </p:stCondLst>
                                        </p:cTn>
                                        <p:tgtEl>
                                          <p:spTgt spid="3">
                                            <p:txEl>
                                              <p:pRg st="3" end="3"/>
                                            </p:txEl>
                                          </p:spTgt>
                                        </p:tgtEl>
                                        <p:attrNameLst>
                                          <p:attrName>ppt_x</p:attrName>
                                        </p:attrNameLst>
                                      </p:cBhvr>
                                    </p:anim>
                                    <p:anim from="(-#ppt_h/2)" to="(#ppt_y)" calcmode="lin" valueType="num">
                                      <p:cBhvr>
                                        <p:cTn id="27" dur="1000" fill="hold">
                                          <p:stCondLst>
                                            <p:cond delay="0"/>
                                          </p:stCondLst>
                                        </p:cTn>
                                        <p:tgtEl>
                                          <p:spTgt spid="3">
                                            <p:txEl>
                                              <p:pRg st="3" end="3"/>
                                            </p:txEl>
                                          </p:spTgt>
                                        </p:tgtEl>
                                        <p:attrNameLst>
                                          <p:attrName>ppt_y</p:attrName>
                                        </p:attrNameLst>
                                      </p:cBhvr>
                                    </p:anim>
                                    <p:animRot by="21600000">
                                      <p:cBhvr>
                                        <p:cTn id="28" dur="1000" fill="hold">
                                          <p:stCondLst>
                                            <p:cond delay="0"/>
                                          </p:stCondLst>
                                        </p:cTn>
                                        <p:tgtEl>
                                          <p:spTgt spid="3">
                                            <p:txEl>
                                              <p:pRg st="3" end="3"/>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4" end="4"/>
                                            </p:txEl>
                                          </p:spTgt>
                                        </p:tgtEl>
                                        <p:attrNameLst>
                                          <p:attrName>ppt_w</p:attrName>
                                        </p:attrNameLst>
                                      </p:cBhvr>
                                    </p:anim>
                                    <p:anim by="(#ppt_w*0.50)" calcmode="lin" valueType="num">
                                      <p:cBhvr>
                                        <p:cTn id="32" dur="500" decel="50000" autoRev="1" fill="hold">
                                          <p:stCondLst>
                                            <p:cond delay="0"/>
                                          </p:stCondLst>
                                        </p:cTn>
                                        <p:tgtEl>
                                          <p:spTgt spid="3">
                                            <p:txEl>
                                              <p:pRg st="4" end="4"/>
                                            </p:txEl>
                                          </p:spTgt>
                                        </p:tgtEl>
                                        <p:attrNameLst>
                                          <p:attrName>ppt_x</p:attrName>
                                        </p:attrNameLst>
                                      </p:cBhvr>
                                    </p:anim>
                                    <p:anim from="(-#ppt_h/2)" to="(#ppt_y)" calcmode="lin" valueType="num">
                                      <p:cBhvr>
                                        <p:cTn id="33" dur="1000" fill="hold">
                                          <p:stCondLst>
                                            <p:cond delay="0"/>
                                          </p:stCondLst>
                                        </p:cTn>
                                        <p:tgtEl>
                                          <p:spTgt spid="3">
                                            <p:txEl>
                                              <p:pRg st="4" end="4"/>
                                            </p:txEl>
                                          </p:spTgt>
                                        </p:tgtEl>
                                        <p:attrNameLst>
                                          <p:attrName>ppt_y</p:attrName>
                                        </p:attrNameLst>
                                      </p:cBhvr>
                                    </p:anim>
                                    <p:animRot by="21600000">
                                      <p:cBhvr>
                                        <p:cTn id="34" dur="1000" fill="hold">
                                          <p:stCondLst>
                                            <p:cond delay="0"/>
                                          </p:stCondLst>
                                        </p:cTn>
                                        <p:tgtEl>
                                          <p:spTgt spid="3">
                                            <p:txEl>
                                              <p:pRg st="4" end="4"/>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5" end="5"/>
                                            </p:txEl>
                                          </p:spTgt>
                                        </p:tgtEl>
                                        <p:attrNameLst>
                                          <p:attrName>ppt_w</p:attrName>
                                        </p:attrNameLst>
                                      </p:cBhvr>
                                    </p:anim>
                                    <p:anim by="(#ppt_w*0.50)" calcmode="lin" valueType="num">
                                      <p:cBhvr>
                                        <p:cTn id="38" dur="500" decel="50000" autoRev="1" fill="hold">
                                          <p:stCondLst>
                                            <p:cond delay="0"/>
                                          </p:stCondLst>
                                        </p:cTn>
                                        <p:tgtEl>
                                          <p:spTgt spid="3">
                                            <p:txEl>
                                              <p:pRg st="5" end="5"/>
                                            </p:txEl>
                                          </p:spTgt>
                                        </p:tgtEl>
                                        <p:attrNameLst>
                                          <p:attrName>ppt_x</p:attrName>
                                        </p:attrNameLst>
                                      </p:cBhvr>
                                    </p:anim>
                                    <p:anim from="(-#ppt_h/2)" to="(#ppt_y)" calcmode="lin" valueType="num">
                                      <p:cBhvr>
                                        <p:cTn id="39" dur="1000" fill="hold">
                                          <p:stCondLst>
                                            <p:cond delay="0"/>
                                          </p:stCondLst>
                                        </p:cTn>
                                        <p:tgtEl>
                                          <p:spTgt spid="3">
                                            <p:txEl>
                                              <p:pRg st="5" end="5"/>
                                            </p:txEl>
                                          </p:spTgt>
                                        </p:tgtEl>
                                        <p:attrNameLst>
                                          <p:attrName>ppt_y</p:attrName>
                                        </p:attrNameLst>
                                      </p:cBhvr>
                                    </p:anim>
                                    <p:animRot by="21600000">
                                      <p:cBhvr>
                                        <p:cTn id="40"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500042"/>
            <a:ext cx="8686800" cy="838200"/>
          </a:xfrm>
        </p:spPr>
        <p:txBody>
          <a:bodyPr/>
          <a:lstStyle/>
          <a:p>
            <a:r>
              <a:rPr lang="zh-CN" altLang="en-US" dirty="0" smtClean="0"/>
              <a:t>圆明园烧毁之前的</a:t>
            </a:r>
            <a:r>
              <a:rPr lang="zh-CN" altLang="en-US" dirty="0" smtClean="0"/>
              <a:t>图片</a:t>
            </a:r>
            <a:endParaRPr lang="zh-CN" altLang="en-US" dirty="0"/>
          </a:p>
        </p:txBody>
      </p:sp>
      <p:sp>
        <p:nvSpPr>
          <p:cNvPr id="3" name="内容占位符 2"/>
          <p:cNvSpPr>
            <a:spLocks noGrp="1"/>
          </p:cNvSpPr>
          <p:nvPr>
            <p:ph idx="1"/>
          </p:nvPr>
        </p:nvSpPr>
        <p:spPr/>
        <p:txBody>
          <a:bodyPr/>
          <a:lstStyle/>
          <a:p>
            <a:endParaRPr lang="zh-CN" altLang="en-US"/>
          </a:p>
        </p:txBody>
      </p:sp>
      <p:pic>
        <p:nvPicPr>
          <p:cNvPr id="27650" name="Picture 2" descr="https://timgsa.baidu.com/timg?image&amp;quality=80&amp;size=b9999_10000&amp;sec=1493626198547&amp;di=a44873791cb9104a34af61348c6ae265&amp;imgtype=0&amp;src=http%3A%2F%2Fimg0.ph.126.net%2Fkj-bhv4D5ZoQ5p_NOn28eA%3D%3D%2F6608713594795155225.jpg"/>
          <p:cNvPicPr>
            <a:picLocks noChangeAspect="1" noChangeArrowheads="1"/>
          </p:cNvPicPr>
          <p:nvPr/>
        </p:nvPicPr>
        <p:blipFill>
          <a:blip r:embed="rId2"/>
          <a:srcRect/>
          <a:stretch>
            <a:fillRect/>
          </a:stretch>
        </p:blipFill>
        <p:spPr bwMode="auto">
          <a:xfrm>
            <a:off x="0" y="1504949"/>
            <a:ext cx="9144000" cy="535305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圆明园烧毁之后的图片</a:t>
            </a:r>
            <a:endParaRPr lang="zh-CN" altLang="en-US" dirty="0"/>
          </a:p>
        </p:txBody>
      </p:sp>
      <p:sp>
        <p:nvSpPr>
          <p:cNvPr id="3" name="内容占位符 2"/>
          <p:cNvSpPr>
            <a:spLocks noGrp="1"/>
          </p:cNvSpPr>
          <p:nvPr>
            <p:ph idx="1"/>
          </p:nvPr>
        </p:nvSpPr>
        <p:spPr/>
        <p:txBody>
          <a:bodyPr/>
          <a:lstStyle/>
          <a:p>
            <a:endParaRPr lang="zh-CN" altLang="en-US"/>
          </a:p>
        </p:txBody>
      </p:sp>
      <p:pic>
        <p:nvPicPr>
          <p:cNvPr id="26626" name="Picture 2" descr="https://timgsa.baidu.com/timg?image&amp;quality=80&amp;size=b9999_10000&amp;sec=1493626198543&amp;di=3f8b4fc7303cd279e49a2671c6bf6d69&amp;imgtype=0&amp;src=http%3A%2F%2Fwww.ycwb.com%2Fimages%2F2009-11%2F05%2Fxin_57110605090331210571.jpg"/>
          <p:cNvPicPr>
            <a:picLocks noChangeAspect="1" noChangeArrowheads="1"/>
          </p:cNvPicPr>
          <p:nvPr/>
        </p:nvPicPr>
        <p:blipFill>
          <a:blip r:embed="rId2"/>
          <a:srcRect/>
          <a:stretch>
            <a:fillRect/>
          </a:stretch>
        </p:blipFill>
        <p:spPr bwMode="auto">
          <a:xfrm>
            <a:off x="0" y="1685416"/>
            <a:ext cx="9144000" cy="5172584"/>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strVal val="#ppt_w*0.05"/>
                                          </p:val>
                                        </p:tav>
                                        <p:tav tm="100000">
                                          <p:val>
                                            <p:strVal val="#ppt_w"/>
                                          </p:val>
                                        </p:tav>
                                      </p:tavLst>
                                    </p:anim>
                                    <p:anim calcmode="lin" valueType="num">
                                      <p:cBhvr>
                                        <p:cTn id="8" dur="500" fill="hold"/>
                                        <p:tgtEl>
                                          <p:spTgt spid="26626"/>
                                        </p:tgtEl>
                                        <p:attrNameLst>
                                          <p:attrName>ppt_h</p:attrName>
                                        </p:attrNameLst>
                                      </p:cBhvr>
                                      <p:tavLst>
                                        <p:tav tm="0">
                                          <p:val>
                                            <p:strVal val="#ppt_h"/>
                                          </p:val>
                                        </p:tav>
                                        <p:tav tm="100000">
                                          <p:val>
                                            <p:strVal val="#ppt_h"/>
                                          </p:val>
                                        </p:tav>
                                      </p:tavLst>
                                    </p:anim>
                                    <p:anim calcmode="lin" valueType="num">
                                      <p:cBhvr>
                                        <p:cTn id="9" dur="500" fill="hold"/>
                                        <p:tgtEl>
                                          <p:spTgt spid="26626"/>
                                        </p:tgtEl>
                                        <p:attrNameLst>
                                          <p:attrName>ppt_x</p:attrName>
                                        </p:attrNameLst>
                                      </p:cBhvr>
                                      <p:tavLst>
                                        <p:tav tm="0">
                                          <p:val>
                                            <p:strVal val="#ppt_x-.2"/>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animEffect transition="in" filter="fade">
                                      <p:cBhvr>
                                        <p:cTn id="11"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八国联军烧毁圆明园之后的图片</a:t>
            </a:r>
            <a:endParaRPr lang="zh-CN" altLang="en-US" dirty="0"/>
          </a:p>
        </p:txBody>
      </p:sp>
      <p:sp>
        <p:nvSpPr>
          <p:cNvPr id="3" name="内容占位符 2"/>
          <p:cNvSpPr>
            <a:spLocks noGrp="1"/>
          </p:cNvSpPr>
          <p:nvPr>
            <p:ph idx="1"/>
          </p:nvPr>
        </p:nvSpPr>
        <p:spPr/>
        <p:txBody>
          <a:bodyPr/>
          <a:lstStyle/>
          <a:p>
            <a:endParaRPr lang="zh-CN" altLang="en-US"/>
          </a:p>
        </p:txBody>
      </p:sp>
      <p:pic>
        <p:nvPicPr>
          <p:cNvPr id="25602" name="Picture 2" descr="https://timgsa.baidu.com/timg?image&amp;quality=80&amp;size=b9999_10000&amp;sec=1493626616390&amp;di=299a82876c4691a57daeef0cbf5840d4&amp;imgtype=0&amp;src=http%3A%2F%2Fimg1.qunarzz.com%2Ftravel%2Fd0%2F1503%2F4d%2Fb5a5a65088ac90.jpg_600x600x70_b1ea3cd6.jpg"/>
          <p:cNvPicPr>
            <a:picLocks noChangeAspect="1" noChangeArrowheads="1"/>
          </p:cNvPicPr>
          <p:nvPr/>
        </p:nvPicPr>
        <p:blipFill>
          <a:blip r:embed="rId2"/>
          <a:srcRect/>
          <a:stretch>
            <a:fillRect/>
          </a:stretch>
        </p:blipFill>
        <p:spPr bwMode="auto">
          <a:xfrm>
            <a:off x="0" y="1143000"/>
            <a:ext cx="9144000" cy="5715000"/>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80">
                                          <p:stCondLst>
                                            <p:cond delay="0"/>
                                          </p:stCondLst>
                                        </p:cTn>
                                        <p:tgtEl>
                                          <p:spTgt spid="25602"/>
                                        </p:tgtEl>
                                      </p:cBhvr>
                                    </p:animEffect>
                                    <p:anim calcmode="lin" valueType="num">
                                      <p:cBhvr>
                                        <p:cTn id="8" dur="1822" tmFilter="0,0; 0.14,0.36; 0.43,0.73; 0.71,0.91; 1.0,1.0">
                                          <p:stCondLst>
                                            <p:cond delay="0"/>
                                          </p:stCondLst>
                                        </p:cTn>
                                        <p:tgtEl>
                                          <p:spTgt spid="256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2"/>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2"/>
                                        </p:tgtEl>
                                      </p:cBhvr>
                                      <p:to x="100000" y="60000"/>
                                    </p:animScale>
                                    <p:animScale>
                                      <p:cBhvr>
                                        <p:cTn id="14" dur="166" decel="50000">
                                          <p:stCondLst>
                                            <p:cond delay="676"/>
                                          </p:stCondLst>
                                        </p:cTn>
                                        <p:tgtEl>
                                          <p:spTgt spid="25602"/>
                                        </p:tgtEl>
                                      </p:cBhvr>
                                      <p:to x="100000" y="100000"/>
                                    </p:animScale>
                                    <p:animScale>
                                      <p:cBhvr>
                                        <p:cTn id="15" dur="26">
                                          <p:stCondLst>
                                            <p:cond delay="1312"/>
                                          </p:stCondLst>
                                        </p:cTn>
                                        <p:tgtEl>
                                          <p:spTgt spid="25602"/>
                                        </p:tgtEl>
                                      </p:cBhvr>
                                      <p:to x="100000" y="80000"/>
                                    </p:animScale>
                                    <p:animScale>
                                      <p:cBhvr>
                                        <p:cTn id="16" dur="166" decel="50000">
                                          <p:stCondLst>
                                            <p:cond delay="1338"/>
                                          </p:stCondLst>
                                        </p:cTn>
                                        <p:tgtEl>
                                          <p:spTgt spid="25602"/>
                                        </p:tgtEl>
                                      </p:cBhvr>
                                      <p:to x="100000" y="100000"/>
                                    </p:animScale>
                                    <p:animScale>
                                      <p:cBhvr>
                                        <p:cTn id="17" dur="26">
                                          <p:stCondLst>
                                            <p:cond delay="1642"/>
                                          </p:stCondLst>
                                        </p:cTn>
                                        <p:tgtEl>
                                          <p:spTgt spid="25602"/>
                                        </p:tgtEl>
                                      </p:cBhvr>
                                      <p:to x="100000" y="90000"/>
                                    </p:animScale>
                                    <p:animScale>
                                      <p:cBhvr>
                                        <p:cTn id="18" dur="166" decel="50000">
                                          <p:stCondLst>
                                            <p:cond delay="1668"/>
                                          </p:stCondLst>
                                        </p:cTn>
                                        <p:tgtEl>
                                          <p:spTgt spid="25602"/>
                                        </p:tgtEl>
                                      </p:cBhvr>
                                      <p:to x="100000" y="100000"/>
                                    </p:animScale>
                                    <p:animScale>
                                      <p:cBhvr>
                                        <p:cTn id="19" dur="26">
                                          <p:stCondLst>
                                            <p:cond delay="1808"/>
                                          </p:stCondLst>
                                        </p:cTn>
                                        <p:tgtEl>
                                          <p:spTgt spid="25602"/>
                                        </p:tgtEl>
                                      </p:cBhvr>
                                      <p:to x="100000" y="95000"/>
                                    </p:animScale>
                                    <p:animScale>
                                      <p:cBhvr>
                                        <p:cTn id="20" dur="166" decel="50000">
                                          <p:stCondLst>
                                            <p:cond delay="1834"/>
                                          </p:stCondLst>
                                        </p:cTn>
                                        <p:tgtEl>
                                          <p:spTgt spid="256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TotalTime>
  <Words>291</Words>
  <Application>Microsoft Office PowerPoint</Application>
  <PresentationFormat>全屏显示(4:3)</PresentationFormat>
  <Paragraphs>16</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跋涉</vt:lpstr>
      <vt:lpstr>北京之旅</vt:lpstr>
      <vt:lpstr>颐和园的简介</vt:lpstr>
      <vt:lpstr>颐和园的图片</vt:lpstr>
      <vt:lpstr>中国科技馆的简介</vt:lpstr>
      <vt:lpstr>中国科技馆的图片</vt:lpstr>
      <vt:lpstr>圆明园的简介</vt:lpstr>
      <vt:lpstr>圆明园烧毁之前的图片</vt:lpstr>
      <vt:lpstr>圆明园烧毁之后的图片</vt:lpstr>
      <vt:lpstr>八国联军烧毁圆明园之后的图片</vt:lpstr>
      <vt:lpstr>幻灯片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北京之旅</dc:title>
  <dc:creator>微软中国</dc:creator>
  <cp:lastModifiedBy>微软中国</cp:lastModifiedBy>
  <cp:revision>7</cp:revision>
  <dcterms:created xsi:type="dcterms:W3CDTF">2017-05-01T04:41:00Z</dcterms:created>
  <dcterms:modified xsi:type="dcterms:W3CDTF">2017-05-01T05:43:30Z</dcterms:modified>
</cp:coreProperties>
</file>