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3" d="100"/>
          <a:sy n="43" d="100"/>
        </p:scale>
        <p:origin x="-126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752D6AA5-4069-478D-8A8C-1AC36404478D}" type="datetimeFigureOut">
              <a:rPr lang="zh-CN" altLang="en-US" smtClean="0"/>
              <a:pPr/>
              <a:t>2017/5/1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DD626A-D22F-4411-A802-B384275A010C}"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52D6AA5-4069-478D-8A8C-1AC36404478D}" type="datetimeFigureOut">
              <a:rPr lang="zh-CN" altLang="en-US" smtClean="0"/>
              <a:pPr/>
              <a:t>2017/5/1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DD626A-D22F-4411-A802-B384275A010C}"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52D6AA5-4069-478D-8A8C-1AC36404478D}" type="datetimeFigureOut">
              <a:rPr lang="zh-CN" altLang="en-US" smtClean="0"/>
              <a:pPr/>
              <a:t>2017/5/1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DD626A-D22F-4411-A802-B384275A010C}"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52D6AA5-4069-478D-8A8C-1AC36404478D}" type="datetimeFigureOut">
              <a:rPr lang="zh-CN" altLang="en-US" smtClean="0"/>
              <a:pPr/>
              <a:t>2017/5/1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DD626A-D22F-4411-A802-B384275A010C}"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752D6AA5-4069-478D-8A8C-1AC36404478D}" type="datetimeFigureOut">
              <a:rPr lang="zh-CN" altLang="en-US" smtClean="0"/>
              <a:pPr/>
              <a:t>2017/5/1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DD626A-D22F-4411-A802-B384275A010C}"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752D6AA5-4069-478D-8A8C-1AC36404478D}" type="datetimeFigureOut">
              <a:rPr lang="zh-CN" altLang="en-US" smtClean="0"/>
              <a:pPr/>
              <a:t>2017/5/1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DD626A-D22F-4411-A802-B384275A010C}"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752D6AA5-4069-478D-8A8C-1AC36404478D}" type="datetimeFigureOut">
              <a:rPr lang="zh-CN" altLang="en-US" smtClean="0"/>
              <a:pPr/>
              <a:t>2017/5/1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BDD626A-D22F-4411-A802-B384275A010C}"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52D6AA5-4069-478D-8A8C-1AC36404478D}" type="datetimeFigureOut">
              <a:rPr lang="zh-CN" altLang="en-US" smtClean="0"/>
              <a:pPr/>
              <a:t>2017/5/1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BDD626A-D22F-4411-A802-B384275A010C}"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52D6AA5-4069-478D-8A8C-1AC36404478D}" type="datetimeFigureOut">
              <a:rPr lang="zh-CN" altLang="en-US" smtClean="0"/>
              <a:pPr/>
              <a:t>2017/5/1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BDD626A-D22F-4411-A802-B384275A010C}"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752D6AA5-4069-478D-8A8C-1AC36404478D}" type="datetimeFigureOut">
              <a:rPr lang="zh-CN" altLang="en-US" smtClean="0"/>
              <a:pPr/>
              <a:t>2017/5/1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DD626A-D22F-4411-A802-B384275A010C}"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752D6AA5-4069-478D-8A8C-1AC36404478D}" type="datetimeFigureOut">
              <a:rPr lang="zh-CN" altLang="en-US" smtClean="0"/>
              <a:pPr/>
              <a:t>2017/5/1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DD626A-D22F-4411-A802-B384275A010C}"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2D6AA5-4069-478D-8A8C-1AC36404478D}" type="datetimeFigureOut">
              <a:rPr lang="zh-CN" altLang="en-US" smtClean="0"/>
              <a:pPr/>
              <a:t>2017/5/1</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DD626A-D22F-4411-A802-B384275A010C}"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 Id="rId5" Type="http://schemas.openxmlformats.org/officeDocument/2006/relationships/image" Target="../media/image19.jpeg"/><Relationship Id="rId4" Type="http://schemas.openxmlformats.org/officeDocument/2006/relationships/image" Target="../media/image18.jpeg"/></Relationships>
</file>

<file path=ppt/slides/_rels/slide8.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195736" y="476672"/>
            <a:ext cx="4134466" cy="923330"/>
          </a:xfrm>
          <a:prstGeom prst="rect">
            <a:avLst/>
          </a:prstGeom>
          <a:noFill/>
        </p:spPr>
        <p:txBody>
          <a:bodyPr wrap="none" lIns="91440" tIns="45720" rIns="91440" bIns="45720">
            <a:spAutoFit/>
          </a:bodyPr>
          <a:lstStyle/>
          <a:p>
            <a:pPr algn="ctr"/>
            <a:r>
              <a:rPr lang="zh-CN" altLang="en-US" sz="5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北京   颐和园</a:t>
            </a:r>
            <a:endParaRPr lang="zh-CN" altLang="en-US" sz="5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pic>
        <p:nvPicPr>
          <p:cNvPr id="3074" name="Picture 2" descr="http://p0.so.qhmsg.com/bdr/_240_/t01a9fbfab421f9dfd5.jpg"/>
          <p:cNvPicPr>
            <a:picLocks noChangeAspect="1" noChangeArrowheads="1"/>
          </p:cNvPicPr>
          <p:nvPr/>
        </p:nvPicPr>
        <p:blipFill>
          <a:blip r:embed="rId2" cstate="print"/>
          <a:srcRect/>
          <a:stretch>
            <a:fillRect/>
          </a:stretch>
        </p:blipFill>
        <p:spPr bwMode="auto">
          <a:xfrm>
            <a:off x="0" y="1"/>
            <a:ext cx="9144000" cy="6858000"/>
          </a:xfrm>
          <a:prstGeom prst="rect">
            <a:avLst/>
          </a:prstGeom>
          <a:noFill/>
        </p:spPr>
      </p:pic>
      <p:sp>
        <p:nvSpPr>
          <p:cNvPr id="5" name="矩形 4"/>
          <p:cNvSpPr/>
          <p:nvPr/>
        </p:nvSpPr>
        <p:spPr>
          <a:xfrm>
            <a:off x="1403648" y="548680"/>
            <a:ext cx="2967480" cy="923330"/>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zh-CN" altLang="en-US" sz="54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首都之旅</a:t>
            </a:r>
            <a:endParaRPr lang="zh-CN" altLang="en-US" sz="54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pic>
        <p:nvPicPr>
          <p:cNvPr id="3076" name="Picture 4" descr="http://p1.so.qhimgs1.com/bdr/_240_/t01af879017c10b900d.jpg"/>
          <p:cNvPicPr>
            <a:picLocks noChangeAspect="1" noChangeArrowheads="1"/>
          </p:cNvPicPr>
          <p:nvPr/>
        </p:nvPicPr>
        <p:blipFill>
          <a:blip r:embed="rId3" cstate="print"/>
          <a:srcRect/>
          <a:stretch>
            <a:fillRect/>
          </a:stretch>
        </p:blipFill>
        <p:spPr bwMode="auto">
          <a:xfrm rot="584568">
            <a:off x="901839" y="2161784"/>
            <a:ext cx="4067944" cy="3777377"/>
          </a:xfrm>
          <a:prstGeom prst="rect">
            <a:avLst/>
          </a:prstGeom>
          <a:noFill/>
        </p:spPr>
      </p:pic>
      <p:pic>
        <p:nvPicPr>
          <p:cNvPr id="3078" name="Picture 6" descr="http://p1.so.qhmsg.com/bdr/_240_/t015c454bbe5b6970d6.jpg"/>
          <p:cNvPicPr>
            <a:picLocks noChangeAspect="1" noChangeArrowheads="1"/>
          </p:cNvPicPr>
          <p:nvPr/>
        </p:nvPicPr>
        <p:blipFill>
          <a:blip r:embed="rId4" cstate="print"/>
          <a:srcRect/>
          <a:stretch>
            <a:fillRect/>
          </a:stretch>
        </p:blipFill>
        <p:spPr bwMode="auto">
          <a:xfrm rot="21257241">
            <a:off x="5148064" y="2958136"/>
            <a:ext cx="3582541" cy="2756864"/>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dirty="0"/>
          </a:p>
        </p:txBody>
      </p:sp>
      <p:pic>
        <p:nvPicPr>
          <p:cNvPr id="22530" name="Picture 2" descr="http://p5.so.qhimgs1.com/bdr/_240_/t01ea53d6d34f3e82db.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dirty="0"/>
          </a:p>
        </p:txBody>
      </p:sp>
      <p:pic>
        <p:nvPicPr>
          <p:cNvPr id="2050" name="Picture 2" descr="http://p3.so.qhmsg.com/bdr/_240_/t011182003ce5b05868.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矩形 4"/>
          <p:cNvSpPr/>
          <p:nvPr/>
        </p:nvSpPr>
        <p:spPr>
          <a:xfrm>
            <a:off x="3275856" y="404664"/>
            <a:ext cx="1576073" cy="923330"/>
          </a:xfrm>
          <a:prstGeom prst="rect">
            <a:avLst/>
          </a:prstGeom>
          <a:noFill/>
        </p:spPr>
        <p:txBody>
          <a:bodyPr wrap="none" lIns="91440" tIns="45720" rIns="91440" bIns="45720">
            <a:spAutoFit/>
          </a:bodyPr>
          <a:lstStyle/>
          <a:p>
            <a:pPr algn="ctr"/>
            <a:r>
              <a:rPr lang="zh-CN" altLang="en-US"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目录</a:t>
            </a:r>
            <a:endParaRPr lang="zh-CN" alt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6" name="矩形 5"/>
          <p:cNvSpPr/>
          <p:nvPr/>
        </p:nvSpPr>
        <p:spPr>
          <a:xfrm>
            <a:off x="411971" y="1124744"/>
            <a:ext cx="2864887" cy="5016758"/>
          </a:xfrm>
          <a:prstGeom prst="rect">
            <a:avLst/>
          </a:prstGeom>
          <a:noFill/>
        </p:spPr>
        <p:txBody>
          <a:bodyPr wrap="none" lIns="91440" tIns="45720" rIns="91440" bIns="45720">
            <a:spAutoFit/>
          </a:bodyPr>
          <a:lstStyle/>
          <a:p>
            <a:pPr algn="ctr"/>
            <a:r>
              <a:rPr lang="en-US" altLang="zh-CN"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1.</a:t>
            </a:r>
            <a:r>
              <a:rPr lang="zh-CN" altLang="en-US"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颐和园</a:t>
            </a:r>
            <a:endParaRPr lang="en-US" altLang="zh-CN"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r>
              <a:rPr lang="zh-CN" altLang="en-US"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a:t>
            </a:r>
            <a:r>
              <a:rPr lang="en-US" altLang="zh-CN"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1</a:t>
            </a:r>
            <a:r>
              <a:rPr lang="zh-CN" altLang="en-US"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）简介</a:t>
            </a:r>
            <a:endParaRPr lang="en-US" altLang="zh-CN"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a:p>
            <a:pPr algn="ctr"/>
            <a:r>
              <a:rPr lang="zh-CN" alt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t>
            </a:r>
            <a:r>
              <a:rPr lang="en-US" altLang="zh-CN"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2</a:t>
            </a:r>
            <a:r>
              <a:rPr lang="zh-CN" alt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）有名景点</a:t>
            </a:r>
            <a:endParaRPr lang="en-US" altLang="zh-CN"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r>
              <a:rPr lang="zh-CN" altLang="en-US"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a:t>
            </a:r>
            <a:r>
              <a:rPr lang="en-US" altLang="zh-CN"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3</a:t>
            </a:r>
            <a:r>
              <a:rPr lang="zh-CN" altLang="en-US"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）图片</a:t>
            </a:r>
            <a:endParaRPr lang="en-US" altLang="zh-CN"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a:p>
            <a:pPr algn="ctr"/>
            <a:r>
              <a:rPr lang="en-US" altLang="zh-CN"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2.</a:t>
            </a:r>
            <a:r>
              <a:rPr lang="zh-CN" alt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中国科技馆</a:t>
            </a:r>
            <a:endParaRPr lang="en-US" altLang="zh-CN"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r>
              <a:rPr lang="zh-CN" altLang="en-US"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a:t>
            </a:r>
            <a:r>
              <a:rPr lang="en-US" altLang="zh-CN"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1</a:t>
            </a:r>
            <a:r>
              <a:rPr lang="zh-CN" altLang="en-US"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）简介</a:t>
            </a:r>
            <a:endParaRPr lang="en-US" altLang="zh-CN"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r>
              <a:rPr lang="zh-CN" alt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t>
            </a:r>
            <a:r>
              <a:rPr lang="en-US" altLang="zh-CN"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2</a:t>
            </a:r>
            <a:r>
              <a:rPr lang="zh-CN" alt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）图片</a:t>
            </a:r>
            <a:endParaRPr lang="en-US" altLang="zh-CN"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r>
              <a:rPr lang="en-US" altLang="zh-CN"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3.</a:t>
            </a:r>
            <a:r>
              <a:rPr lang="zh-CN" altLang="en-US"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圆明园</a:t>
            </a:r>
            <a:endParaRPr lang="en-US" altLang="zh-CN"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a:p>
            <a:pPr algn="ctr"/>
            <a:r>
              <a:rPr lang="zh-CN" alt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t>
            </a:r>
            <a:r>
              <a:rPr lang="en-US" altLang="zh-CN"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a:t>
            </a:r>
            <a:r>
              <a:rPr lang="zh-CN" alt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）简介</a:t>
            </a:r>
            <a:endParaRPr lang="en-US" altLang="zh-CN"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r>
              <a:rPr lang="zh-CN" altLang="en-US"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a:t>
            </a:r>
            <a:r>
              <a:rPr lang="en-US" altLang="zh-CN"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2</a:t>
            </a:r>
            <a:r>
              <a:rPr lang="zh-CN" altLang="en-US"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）图片</a:t>
            </a:r>
            <a:endParaRPr lang="en-US" altLang="zh-CN"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dirty="0"/>
          </a:p>
        </p:txBody>
      </p:sp>
      <p:pic>
        <p:nvPicPr>
          <p:cNvPr id="1026" name="Picture 2" descr="http://p5.so.qhimgs1.com/bdr/_240_/t012dfc3046aee50d2b.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矩形 4"/>
          <p:cNvSpPr/>
          <p:nvPr/>
        </p:nvSpPr>
        <p:spPr>
          <a:xfrm rot="10800000" flipV="1">
            <a:off x="2267744" y="476672"/>
            <a:ext cx="3663182" cy="923330"/>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zh-CN" altLang="en-US" sz="5400" b="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颐和园简介</a:t>
            </a:r>
            <a:endParaRPr lang="zh-CN" altLang="en-US" sz="5400" b="1" cap="none" spc="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
        <p:nvSpPr>
          <p:cNvPr id="7" name="矩形 6"/>
          <p:cNvSpPr/>
          <p:nvPr/>
        </p:nvSpPr>
        <p:spPr>
          <a:xfrm>
            <a:off x="395536" y="1412776"/>
            <a:ext cx="4680520" cy="5539978"/>
          </a:xfrm>
          <a:prstGeom prst="rect">
            <a:avLst/>
          </a:prstGeom>
        </p:spPr>
        <p:txBody>
          <a:bodyPr wrap="square">
            <a:spAutoFit/>
          </a:bodyPr>
          <a:lstStyle/>
          <a:p>
            <a:r>
              <a:rPr lang="zh-CN" altLang="en-US" sz="2800" dirty="0" smtClean="0"/>
              <a:t>颐和园，北京市古代皇家园林，前身为清漪园，坐落在北京西郊，距城区十五公里，占地约二百九十公顷，与圆明园毗邻。它是以昆明湖、万寿山为基址，以杭州西湖为蓝本，汲取江南园林的设计手法而建成的一座大型山水园林，也是保存最完整的一座皇家行宫御苑，被誉为“皇家园林博物馆”，也是国家重点旅游景点。</a:t>
            </a:r>
          </a:p>
          <a:p>
            <a:endParaRPr lang="zh-CN" altLang="en-US" dirty="0"/>
          </a:p>
        </p:txBody>
      </p:sp>
      <p:pic>
        <p:nvPicPr>
          <p:cNvPr id="1028" name="Picture 4" descr="http://p3.so.qhimgs1.com/bdr/_240_/t01ebf359130929fe73.jpg"/>
          <p:cNvPicPr>
            <a:picLocks noChangeAspect="1" noChangeArrowheads="1"/>
          </p:cNvPicPr>
          <p:nvPr/>
        </p:nvPicPr>
        <p:blipFill>
          <a:blip r:embed="rId3" cstate="print"/>
          <a:srcRect/>
          <a:stretch>
            <a:fillRect/>
          </a:stretch>
        </p:blipFill>
        <p:spPr bwMode="auto">
          <a:xfrm>
            <a:off x="5508104" y="1484784"/>
            <a:ext cx="2304256" cy="2304256"/>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a:p>
        </p:txBody>
      </p:sp>
      <p:pic>
        <p:nvPicPr>
          <p:cNvPr id="21506" name="Picture 2" descr="http://p3.so.qhmsg.com/bdr/_240_/t016b5098100c2b5e88.jpg"/>
          <p:cNvPicPr>
            <a:picLocks noChangeAspect="1" noChangeArrowheads="1"/>
          </p:cNvPicPr>
          <p:nvPr/>
        </p:nvPicPr>
        <p:blipFill>
          <a:blip r:embed="rId2" cstate="print"/>
          <a:srcRect/>
          <a:stretch>
            <a:fillRect/>
          </a:stretch>
        </p:blipFill>
        <p:spPr bwMode="auto">
          <a:xfrm>
            <a:off x="-29210" y="0"/>
            <a:ext cx="9173210" cy="6858000"/>
          </a:xfrm>
          <a:prstGeom prst="rect">
            <a:avLst/>
          </a:prstGeom>
          <a:noFill/>
        </p:spPr>
      </p:pic>
      <p:sp>
        <p:nvSpPr>
          <p:cNvPr id="5" name="矩形 4"/>
          <p:cNvSpPr/>
          <p:nvPr/>
        </p:nvSpPr>
        <p:spPr>
          <a:xfrm>
            <a:off x="1775875" y="404664"/>
            <a:ext cx="5054589" cy="923330"/>
          </a:xfrm>
          <a:prstGeom prst="rect">
            <a:avLst/>
          </a:prstGeom>
          <a:noFill/>
        </p:spPr>
        <p:txBody>
          <a:bodyPr wrap="none" lIns="91440" tIns="45720" rIns="91440" bIns="45720">
            <a:spAutoFit/>
          </a:bodyPr>
          <a:lstStyle/>
          <a:p>
            <a:pPr algn="ctr"/>
            <a:r>
              <a:rPr lang="zh-CN" alt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颐和园有名</a:t>
            </a:r>
            <a:r>
              <a:rPr lang="zh-CN" alt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景点</a:t>
            </a:r>
            <a:endParaRPr lang="zh-CN" alt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7" name="TextBox 6"/>
          <p:cNvSpPr txBox="1"/>
          <p:nvPr/>
        </p:nvSpPr>
        <p:spPr>
          <a:xfrm>
            <a:off x="683568" y="1484784"/>
            <a:ext cx="6120680" cy="5632311"/>
          </a:xfrm>
          <a:prstGeom prst="rect">
            <a:avLst/>
          </a:prstGeom>
          <a:noFill/>
        </p:spPr>
        <p:txBody>
          <a:bodyPr wrap="square" rtlCol="0">
            <a:spAutoFit/>
          </a:bodyPr>
          <a:lstStyle/>
          <a:p>
            <a:r>
              <a:rPr lang="en-US" altLang="zh-CN" sz="3600" dirty="0" smtClean="0"/>
              <a:t>.</a:t>
            </a:r>
            <a:r>
              <a:rPr lang="zh-CN" altLang="en-US" sz="3600" dirty="0" smtClean="0"/>
              <a:t>东宫门</a:t>
            </a:r>
            <a:endParaRPr lang="en-US" altLang="zh-CN" sz="3600" dirty="0" smtClean="0"/>
          </a:p>
          <a:p>
            <a:endParaRPr lang="en-US" altLang="zh-CN" sz="3600" dirty="0" smtClean="0"/>
          </a:p>
          <a:p>
            <a:r>
              <a:rPr lang="en-US" altLang="zh-CN" sz="3600" dirty="0" smtClean="0"/>
              <a:t>.</a:t>
            </a:r>
            <a:r>
              <a:rPr lang="zh-CN" altLang="en-US" sz="3600" dirty="0" smtClean="0"/>
              <a:t>十七孔桥</a:t>
            </a:r>
            <a:endParaRPr lang="en-US" altLang="zh-CN" sz="3600" dirty="0" smtClean="0"/>
          </a:p>
          <a:p>
            <a:endParaRPr lang="en-US" altLang="zh-CN" sz="3600" dirty="0" smtClean="0"/>
          </a:p>
          <a:p>
            <a:r>
              <a:rPr lang="en-US" altLang="zh-CN" sz="3600" dirty="0" smtClean="0"/>
              <a:t>.</a:t>
            </a:r>
            <a:r>
              <a:rPr lang="zh-CN" altLang="en-US" sz="3600" dirty="0" smtClean="0"/>
              <a:t>长廊</a:t>
            </a:r>
            <a:endParaRPr lang="en-US" altLang="zh-CN" sz="3600" dirty="0" smtClean="0"/>
          </a:p>
          <a:p>
            <a:endParaRPr lang="en-US" altLang="zh-CN" sz="3600" dirty="0" smtClean="0"/>
          </a:p>
          <a:p>
            <a:r>
              <a:rPr lang="en-US" altLang="zh-CN" sz="3600" dirty="0" smtClean="0"/>
              <a:t>.</a:t>
            </a:r>
            <a:r>
              <a:rPr lang="zh-CN" altLang="en-US" sz="3600" dirty="0" smtClean="0"/>
              <a:t>万寿山</a:t>
            </a:r>
            <a:endParaRPr lang="en-US" altLang="zh-CN" sz="3600" dirty="0" smtClean="0"/>
          </a:p>
          <a:p>
            <a:endParaRPr lang="en-US" altLang="zh-CN" sz="3600" dirty="0" smtClean="0"/>
          </a:p>
          <a:p>
            <a:r>
              <a:rPr lang="en-US" altLang="zh-CN" sz="3600" dirty="0" smtClean="0"/>
              <a:t>.</a:t>
            </a:r>
            <a:r>
              <a:rPr lang="zh-CN" altLang="en-US" sz="3600" dirty="0" smtClean="0"/>
              <a:t>昆明湖</a:t>
            </a:r>
            <a:endParaRPr lang="en-US" altLang="zh-CN" sz="3600" dirty="0" smtClean="0"/>
          </a:p>
          <a:p>
            <a:endParaRPr lang="zh-CN" altLang="en-US"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sp>
        <p:nvSpPr>
          <p:cNvPr id="3" name="内容占位符 2"/>
          <p:cNvSpPr>
            <a:spLocks noGrp="1"/>
          </p:cNvSpPr>
          <p:nvPr>
            <p:ph idx="1"/>
          </p:nvPr>
        </p:nvSpPr>
        <p:spPr/>
        <p:txBody>
          <a:bodyPr/>
          <a:lstStyle/>
          <a:p>
            <a:endParaRPr lang="zh-CN" altLang="en-US" dirty="0"/>
          </a:p>
        </p:txBody>
      </p:sp>
      <p:pic>
        <p:nvPicPr>
          <p:cNvPr id="5122" name="Picture 2" descr="http://p0.so.qhimgs1.com/bdr/_240_/t014c8412bca6f186bc.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pic>
        <p:nvPicPr>
          <p:cNvPr id="5124" name="Picture 4" descr="http://p4.so.qhmsg.com/bdr/_240_/t0145bdef1fc129a749.jpg"/>
          <p:cNvPicPr>
            <a:picLocks noChangeAspect="1" noChangeArrowheads="1"/>
          </p:cNvPicPr>
          <p:nvPr/>
        </p:nvPicPr>
        <p:blipFill>
          <a:blip r:embed="rId3" cstate="print"/>
          <a:srcRect/>
          <a:stretch>
            <a:fillRect/>
          </a:stretch>
        </p:blipFill>
        <p:spPr bwMode="auto">
          <a:xfrm>
            <a:off x="467545" y="1268760"/>
            <a:ext cx="3528391" cy="2448272"/>
          </a:xfrm>
          <a:prstGeom prst="rect">
            <a:avLst/>
          </a:prstGeom>
          <a:noFill/>
        </p:spPr>
      </p:pic>
      <p:sp>
        <p:nvSpPr>
          <p:cNvPr id="6" name="矩形 5"/>
          <p:cNvSpPr/>
          <p:nvPr/>
        </p:nvSpPr>
        <p:spPr>
          <a:xfrm>
            <a:off x="2555776" y="332656"/>
            <a:ext cx="3663182" cy="923330"/>
          </a:xfrm>
          <a:prstGeom prst="rect">
            <a:avLst/>
          </a:prstGeom>
          <a:noFill/>
        </p:spPr>
        <p:txBody>
          <a:bodyPr wrap="none" lIns="91440" tIns="45720" rIns="91440" bIns="45720">
            <a:spAutoFit/>
          </a:bodyPr>
          <a:lstStyle/>
          <a:p>
            <a:pPr algn="ctr"/>
            <a:r>
              <a:rPr lang="zh-CN" alt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颐和园图片</a:t>
            </a:r>
            <a:endParaRPr lang="zh-CN" alt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5126" name="Picture 6" descr="http://p1.so.qhimgs1.com/bdr/_240_/t01ea0d03601b1ba3bd.jpg"/>
          <p:cNvPicPr>
            <a:picLocks noChangeAspect="1" noChangeArrowheads="1"/>
          </p:cNvPicPr>
          <p:nvPr/>
        </p:nvPicPr>
        <p:blipFill>
          <a:blip r:embed="rId4" cstate="print"/>
          <a:srcRect/>
          <a:stretch>
            <a:fillRect/>
          </a:stretch>
        </p:blipFill>
        <p:spPr bwMode="auto">
          <a:xfrm>
            <a:off x="3203848" y="3212976"/>
            <a:ext cx="2976331" cy="2232248"/>
          </a:xfrm>
          <a:prstGeom prst="rect">
            <a:avLst/>
          </a:prstGeom>
          <a:noFill/>
        </p:spPr>
      </p:pic>
      <p:pic>
        <p:nvPicPr>
          <p:cNvPr id="5128" name="Picture 8" descr="http://p0.so.qhmsg.com/bdr/_240_/t01671e929b91307015.jpg"/>
          <p:cNvPicPr>
            <a:picLocks noChangeAspect="1" noChangeArrowheads="1"/>
          </p:cNvPicPr>
          <p:nvPr/>
        </p:nvPicPr>
        <p:blipFill>
          <a:blip r:embed="rId5" cstate="print"/>
          <a:srcRect/>
          <a:stretch>
            <a:fillRect/>
          </a:stretch>
        </p:blipFill>
        <p:spPr bwMode="auto">
          <a:xfrm>
            <a:off x="323528" y="3933056"/>
            <a:ext cx="2808312" cy="2502024"/>
          </a:xfrm>
          <a:prstGeom prst="rect">
            <a:avLst/>
          </a:prstGeom>
          <a:noFill/>
        </p:spPr>
      </p:pic>
      <p:pic>
        <p:nvPicPr>
          <p:cNvPr id="5130" name="Picture 10" descr="http://p1.so.qhimgs1.com/bdr/_240_/t01df01c603826f6d8d.jpg"/>
          <p:cNvPicPr>
            <a:picLocks noChangeAspect="1" noChangeArrowheads="1"/>
          </p:cNvPicPr>
          <p:nvPr/>
        </p:nvPicPr>
        <p:blipFill>
          <a:blip r:embed="rId6" cstate="print"/>
          <a:srcRect/>
          <a:stretch>
            <a:fillRect/>
          </a:stretch>
        </p:blipFill>
        <p:spPr bwMode="auto">
          <a:xfrm>
            <a:off x="5436096" y="1268760"/>
            <a:ext cx="3324225" cy="2286000"/>
          </a:xfrm>
          <a:prstGeom prst="rect">
            <a:avLst/>
          </a:prstGeom>
          <a:noFill/>
        </p:spPr>
      </p:pic>
      <p:pic>
        <p:nvPicPr>
          <p:cNvPr id="5132" name="Picture 12" descr="http://p0.so.qhmsg.com/bdr/_240_/t01c17011581897ea85.jpg"/>
          <p:cNvPicPr>
            <a:picLocks noChangeAspect="1" noChangeArrowheads="1"/>
          </p:cNvPicPr>
          <p:nvPr/>
        </p:nvPicPr>
        <p:blipFill>
          <a:blip r:embed="rId7" cstate="print"/>
          <a:srcRect/>
          <a:stretch>
            <a:fillRect/>
          </a:stretch>
        </p:blipFill>
        <p:spPr bwMode="auto">
          <a:xfrm>
            <a:off x="5580112" y="4293096"/>
            <a:ext cx="3201722" cy="2304256"/>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dirty="0"/>
          </a:p>
        </p:txBody>
      </p:sp>
      <p:pic>
        <p:nvPicPr>
          <p:cNvPr id="4098" name="Picture 2" descr="http://p2.so.qhimgs1.com/bdr/_240_/t01ca4332626b8fb6c2.jpg"/>
          <p:cNvPicPr>
            <a:picLocks noChangeAspect="1" noChangeArrowheads="1"/>
          </p:cNvPicPr>
          <p:nvPr/>
        </p:nvPicPr>
        <p:blipFill>
          <a:blip r:embed="rId2" cstate="print"/>
          <a:srcRect/>
          <a:stretch>
            <a:fillRect/>
          </a:stretch>
        </p:blipFill>
        <p:spPr bwMode="auto">
          <a:xfrm>
            <a:off x="0" y="-531440"/>
            <a:ext cx="9172575" cy="6858000"/>
          </a:xfrm>
          <a:prstGeom prst="rect">
            <a:avLst/>
          </a:prstGeom>
          <a:noFill/>
        </p:spPr>
      </p:pic>
      <p:sp>
        <p:nvSpPr>
          <p:cNvPr id="6" name="矩形 5"/>
          <p:cNvSpPr/>
          <p:nvPr/>
        </p:nvSpPr>
        <p:spPr>
          <a:xfrm>
            <a:off x="4788024" y="0"/>
            <a:ext cx="3663183" cy="923330"/>
          </a:xfrm>
          <a:prstGeom prst="rect">
            <a:avLst/>
          </a:prstGeom>
          <a:noFill/>
        </p:spPr>
        <p:txBody>
          <a:bodyPr wrap="none" lIns="91440" tIns="45720" rIns="91440" bIns="45720">
            <a:spAutoFit/>
          </a:bodyPr>
          <a:lstStyle/>
          <a:p>
            <a:pPr algn="ctr"/>
            <a:r>
              <a:rPr lang="zh-CN" altLang="en-US" sz="5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科技馆简介</a:t>
            </a:r>
            <a:endParaRPr lang="zh-CN" altLang="en-US" sz="5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pic>
        <p:nvPicPr>
          <p:cNvPr id="4" name="Picture 2" descr="http://p0.so.qhimgs1.com/bdr/_240_/t0135aafd2cd2c3a47c.jpg"/>
          <p:cNvPicPr>
            <a:picLocks noChangeAspect="1" noChangeArrowheads="1"/>
          </p:cNvPicPr>
          <p:nvPr/>
        </p:nvPicPr>
        <p:blipFill>
          <a:blip r:embed="rId3" cstate="print"/>
          <a:srcRect/>
          <a:stretch>
            <a:fillRect/>
          </a:stretch>
        </p:blipFill>
        <p:spPr bwMode="auto">
          <a:xfrm>
            <a:off x="5148064" y="1628800"/>
            <a:ext cx="3700171" cy="4878288"/>
          </a:xfrm>
          <a:prstGeom prst="rect">
            <a:avLst/>
          </a:prstGeom>
          <a:noFill/>
        </p:spPr>
      </p:pic>
      <p:sp>
        <p:nvSpPr>
          <p:cNvPr id="9" name="矩形 8"/>
          <p:cNvSpPr/>
          <p:nvPr/>
        </p:nvSpPr>
        <p:spPr>
          <a:xfrm>
            <a:off x="395536" y="1412776"/>
            <a:ext cx="4572000" cy="5078313"/>
          </a:xfrm>
          <a:prstGeom prst="rect">
            <a:avLst/>
          </a:prstGeom>
        </p:spPr>
        <p:txBody>
          <a:bodyPr>
            <a:spAutoFit/>
          </a:bodyPr>
          <a:lstStyle/>
          <a:p>
            <a:r>
              <a:rPr lang="zh-CN" altLang="en-US" dirty="0" smtClean="0"/>
              <a:t>  中国科技馆是对全社会进行科普教育的重要窗口，对提高国民科技素质有着义不容辞的责任。</a:t>
            </a:r>
            <a:r>
              <a:rPr lang="en-US" altLang="zh-CN" dirty="0" smtClean="0"/>
              <a:t>20</a:t>
            </a:r>
            <a:r>
              <a:rPr lang="zh-CN" altLang="en-US" dirty="0" smtClean="0"/>
              <a:t>年来，中国科技馆在党和国家三代领导集体的亲切关怀下，在全社会的积极支持和我馆全体工作人员的不懈努力下，从无到有、从小到大地建设起来。迄今为止，参观我馆的人数已达</a:t>
            </a:r>
            <a:r>
              <a:rPr lang="en-US" altLang="zh-CN" dirty="0" smtClean="0"/>
              <a:t>800</a:t>
            </a:r>
            <a:r>
              <a:rPr lang="zh-CN" altLang="en-US" dirty="0" smtClean="0"/>
              <a:t>万。</a:t>
            </a:r>
            <a:r>
              <a:rPr lang="en-US" altLang="zh-CN" dirty="0" smtClean="0"/>
              <a:t>2000</a:t>
            </a:r>
            <a:r>
              <a:rPr lang="zh-CN" altLang="en-US" dirty="0" smtClean="0"/>
              <a:t>年</a:t>
            </a:r>
            <a:r>
              <a:rPr lang="en-US" altLang="zh-CN" dirty="0" smtClean="0"/>
              <a:t>5</a:t>
            </a:r>
            <a:r>
              <a:rPr lang="zh-CN" altLang="en-US" dirty="0" smtClean="0"/>
              <a:t>月竣工并向社会开放的中国科技馆二期新展厅中共设有生命科学、脑科学、生物和环境保护、信息科学、材料、机械、交通、能源、航空、航天、数学和基础科学以及中国古代科技等展区，各类展品</a:t>
            </a:r>
            <a:r>
              <a:rPr lang="en-US" altLang="zh-CN" dirty="0" smtClean="0"/>
              <a:t>500</a:t>
            </a:r>
            <a:r>
              <a:rPr lang="zh-CN" altLang="en-US" dirty="0" smtClean="0"/>
              <a:t>件。我馆新建的儿童科技乐园也于</a:t>
            </a:r>
            <a:r>
              <a:rPr lang="en-US" altLang="zh-CN" dirty="0" smtClean="0"/>
              <a:t>2001</a:t>
            </a:r>
            <a:r>
              <a:rPr lang="zh-CN" altLang="en-US" dirty="0" smtClean="0"/>
              <a:t>年月</a:t>
            </a:r>
            <a:r>
              <a:rPr lang="en-US" altLang="zh-CN" dirty="0" smtClean="0"/>
              <a:t>1</a:t>
            </a:r>
            <a:r>
              <a:rPr lang="zh-CN" altLang="en-US" dirty="0" smtClean="0"/>
              <a:t>日开放。在</a:t>
            </a:r>
            <a:r>
              <a:rPr lang="en-US" altLang="zh-CN" dirty="0" smtClean="0"/>
              <a:t>21</a:t>
            </a:r>
            <a:r>
              <a:rPr lang="zh-CN" altLang="en-US" dirty="0" smtClean="0"/>
              <a:t>世纪到来之即，我愿借此机会向所有关心和支持中国科技馆事业发展的各位朋友们表示衷心的感谢。我们将不辜负党和人民对我们的厚望，更加努力地工作，把中国科技馆的事业不断推向新的高度。</a:t>
            </a:r>
            <a:endParaRPr lang="zh-CN"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a:p>
        </p:txBody>
      </p:sp>
      <p:pic>
        <p:nvPicPr>
          <p:cNvPr id="3074" name="Picture 2" descr="http://p3.so.qhmsg.com/bdr/_240_/t01798bc4ec806891b8.jpg"/>
          <p:cNvPicPr>
            <a:picLocks noChangeAspect="1" noChangeArrowheads="1"/>
          </p:cNvPicPr>
          <p:nvPr/>
        </p:nvPicPr>
        <p:blipFill>
          <a:blip r:embed="rId2" cstate="print"/>
          <a:srcRect/>
          <a:stretch>
            <a:fillRect/>
          </a:stretch>
        </p:blipFill>
        <p:spPr bwMode="auto">
          <a:xfrm flipV="1">
            <a:off x="0" y="-12340"/>
            <a:ext cx="9144000" cy="6870340"/>
          </a:xfrm>
          <a:prstGeom prst="rect">
            <a:avLst/>
          </a:prstGeom>
          <a:noFill/>
        </p:spPr>
      </p:pic>
      <p:sp>
        <p:nvSpPr>
          <p:cNvPr id="5" name="矩形 4"/>
          <p:cNvSpPr/>
          <p:nvPr/>
        </p:nvSpPr>
        <p:spPr>
          <a:xfrm>
            <a:off x="971600" y="404664"/>
            <a:ext cx="3663182" cy="923330"/>
          </a:xfrm>
          <a:prstGeom prst="rect">
            <a:avLst/>
          </a:prstGeom>
          <a:noFill/>
        </p:spPr>
        <p:txBody>
          <a:bodyPr wrap="none" lIns="91440" tIns="45720" rIns="91440" bIns="45720">
            <a:spAutoFit/>
          </a:bodyPr>
          <a:lstStyle/>
          <a:p>
            <a:pPr algn="ctr"/>
            <a:r>
              <a:rPr lang="zh-CN" altLang="en-US" sz="54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科技馆图片</a:t>
            </a:r>
            <a:endParaRPr lang="zh-CN" altLang="en-US" sz="54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pic>
        <p:nvPicPr>
          <p:cNvPr id="4" name="Picture 2" descr="http://p2.so.qhmsg.com/bdr/_240_/t0170bf1ebae0c8d747.jpg"/>
          <p:cNvPicPr>
            <a:picLocks noChangeAspect="1" noChangeArrowheads="1"/>
          </p:cNvPicPr>
          <p:nvPr/>
        </p:nvPicPr>
        <p:blipFill>
          <a:blip r:embed="rId3" cstate="print"/>
          <a:srcRect/>
          <a:stretch>
            <a:fillRect/>
          </a:stretch>
        </p:blipFill>
        <p:spPr bwMode="auto">
          <a:xfrm>
            <a:off x="395536" y="1844824"/>
            <a:ext cx="3686175" cy="2286000"/>
          </a:xfrm>
          <a:prstGeom prst="rect">
            <a:avLst/>
          </a:prstGeom>
          <a:noFill/>
        </p:spPr>
      </p:pic>
      <p:pic>
        <p:nvPicPr>
          <p:cNvPr id="3076" name="Picture 4" descr="http://p3.so.qhmsg.com/bdr/_240_/t0100c9aa7e6da0e4c8.jpg"/>
          <p:cNvPicPr>
            <a:picLocks noChangeAspect="1" noChangeArrowheads="1"/>
          </p:cNvPicPr>
          <p:nvPr/>
        </p:nvPicPr>
        <p:blipFill>
          <a:blip r:embed="rId4" cstate="print"/>
          <a:srcRect/>
          <a:stretch>
            <a:fillRect/>
          </a:stretch>
        </p:blipFill>
        <p:spPr bwMode="auto">
          <a:xfrm>
            <a:off x="683568" y="4293096"/>
            <a:ext cx="3057525" cy="2286000"/>
          </a:xfrm>
          <a:prstGeom prst="rect">
            <a:avLst/>
          </a:prstGeom>
          <a:noFill/>
        </p:spPr>
      </p:pic>
      <p:pic>
        <p:nvPicPr>
          <p:cNvPr id="3078" name="Picture 6" descr="http://p1.so.qhimgs1.com/bdr/_240_/t0108709d28d4b375cd.jpg"/>
          <p:cNvPicPr>
            <a:picLocks noChangeAspect="1" noChangeArrowheads="1"/>
          </p:cNvPicPr>
          <p:nvPr/>
        </p:nvPicPr>
        <p:blipFill>
          <a:blip r:embed="rId5" cstate="print"/>
          <a:srcRect/>
          <a:stretch>
            <a:fillRect/>
          </a:stretch>
        </p:blipFill>
        <p:spPr bwMode="auto">
          <a:xfrm>
            <a:off x="5436096" y="4221088"/>
            <a:ext cx="3048000" cy="22860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a:p>
        </p:txBody>
      </p:sp>
      <p:pic>
        <p:nvPicPr>
          <p:cNvPr id="2050" name="Picture 2" descr="http://p2.so.qhmsg.com/bdr/_240_/t01b62f0fdd56288fd7.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矩形 4"/>
          <p:cNvSpPr/>
          <p:nvPr/>
        </p:nvSpPr>
        <p:spPr>
          <a:xfrm>
            <a:off x="395536" y="476672"/>
            <a:ext cx="5184576" cy="6247864"/>
          </a:xfrm>
          <a:prstGeom prst="rect">
            <a:avLst/>
          </a:prstGeom>
        </p:spPr>
        <p:txBody>
          <a:bodyPr wrap="square">
            <a:spAutoFit/>
          </a:bodyPr>
          <a:lstStyle/>
          <a:p>
            <a:r>
              <a:rPr lang="zh-CN" altLang="en-US" sz="2000" dirty="0" smtClean="0"/>
              <a:t>圆明园是坐落在北京西北郊，与颐和园相邻，由圆明园、长春园和万春园组成，也叫圆明三园。圆明园是清朝著名的皇家园林之一，面积五千二百余亩，一百五十余景。建筑面积达</a:t>
            </a:r>
            <a:r>
              <a:rPr lang="en-US" altLang="zh-CN" sz="2000" dirty="0" smtClean="0"/>
              <a:t>16</a:t>
            </a:r>
            <a:r>
              <a:rPr lang="zh-CN" altLang="en-US" sz="2000" dirty="0" smtClean="0"/>
              <a:t>万平方米，有“万园之园”之称。清朝皇室每到盛夏时节会来这里理政，故圆明园也称“夏宫”。</a:t>
            </a:r>
          </a:p>
          <a:p>
            <a:r>
              <a:rPr lang="zh-CN" altLang="en-US" sz="2000" dirty="0" smtClean="0"/>
              <a:t>圆明园始建于</a:t>
            </a:r>
            <a:r>
              <a:rPr lang="en-US" altLang="zh-CN" sz="2000" dirty="0" smtClean="0"/>
              <a:t>1709</a:t>
            </a:r>
            <a:r>
              <a:rPr lang="zh-CN" altLang="en-US" sz="2000" dirty="0" smtClean="0"/>
              <a:t>年（康熙</a:t>
            </a:r>
            <a:r>
              <a:rPr lang="en-US" altLang="zh-CN" sz="2000" dirty="0" smtClean="0"/>
              <a:t>48</a:t>
            </a:r>
            <a:r>
              <a:rPr lang="zh-CN" altLang="en-US" sz="2000" dirty="0" smtClean="0"/>
              <a:t>年），是康熙赐给尚未即位的雍正的园林，用于打发空闲。</a:t>
            </a:r>
            <a:r>
              <a:rPr lang="en-US" altLang="zh-CN" sz="2000" dirty="0" smtClean="0"/>
              <a:t>1722</a:t>
            </a:r>
            <a:r>
              <a:rPr lang="zh-CN" altLang="en-US" sz="2000" dirty="0" smtClean="0"/>
              <a:t>年雍正即位后，拓展原赐园，并在园南增建了正大光明殿和勤政殿以及内阁、六部、军机处储值房，御以“避喧听政”。乾隆年间，圆明园进行了局部增建、改建，在东面新建了长春园，在东南邻并入了万春园，圆明三园的格局基本形成。嘉庆年间，绮春园进行了修缮和拓建，成为主要园居场所之一。道光年间，国力日衰，财力不足，道光皇帝宁愿撤万寿、香山、玉泉“三山”的陈设，罢热河避暑与木兰围猎，但仍对圆明三园有所改建。</a:t>
            </a:r>
            <a:endParaRPr lang="zh-CN" altLang="en-US" sz="2000" dirty="0"/>
          </a:p>
        </p:txBody>
      </p:sp>
      <p:pic>
        <p:nvPicPr>
          <p:cNvPr id="2052" name="Picture 4" descr="http://p2.so.qhimgs1.com/bdr/_240_/t0198ca33c1227402de.jpg"/>
          <p:cNvPicPr>
            <a:picLocks noChangeAspect="1" noChangeArrowheads="1"/>
          </p:cNvPicPr>
          <p:nvPr/>
        </p:nvPicPr>
        <p:blipFill>
          <a:blip r:embed="rId3" cstate="print"/>
          <a:srcRect/>
          <a:stretch>
            <a:fillRect/>
          </a:stretch>
        </p:blipFill>
        <p:spPr bwMode="auto">
          <a:xfrm>
            <a:off x="5652120" y="476672"/>
            <a:ext cx="2664296" cy="2664296"/>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a:p>
        </p:txBody>
      </p:sp>
      <p:pic>
        <p:nvPicPr>
          <p:cNvPr id="1026" name="Picture 2" descr="http://p0.so.qhmsg.com/bdr/_240_/t0180b666f535e5a2a5.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pic>
        <p:nvPicPr>
          <p:cNvPr id="1028" name="Picture 4" descr="http://p1.so.qhimgs1.com/bdr/_240_/t0171c29ecb31262e0d.jpg"/>
          <p:cNvPicPr>
            <a:picLocks noChangeAspect="1" noChangeArrowheads="1"/>
          </p:cNvPicPr>
          <p:nvPr/>
        </p:nvPicPr>
        <p:blipFill>
          <a:blip r:embed="rId3" cstate="print"/>
          <a:srcRect/>
          <a:stretch>
            <a:fillRect/>
          </a:stretch>
        </p:blipFill>
        <p:spPr bwMode="auto">
          <a:xfrm>
            <a:off x="1043608" y="836712"/>
            <a:ext cx="4778931" cy="3168352"/>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606</Words>
  <Application>Microsoft Office PowerPoint</Application>
  <PresentationFormat>全屏显示(4:3)</PresentationFormat>
  <Paragraphs>31</Paragraphs>
  <Slides>10</Slides>
  <Notes>0</Notes>
  <HiddenSlides>0</HiddenSlides>
  <MMClips>0</MMClips>
  <ScaleCrop>false</ScaleCrop>
  <HeadingPairs>
    <vt:vector size="4" baseType="variant">
      <vt:variant>
        <vt:lpstr>主题</vt:lpstr>
      </vt:variant>
      <vt:variant>
        <vt:i4>1</vt:i4>
      </vt:variant>
      <vt:variant>
        <vt:lpstr>幻灯片标题</vt:lpstr>
      </vt:variant>
      <vt:variant>
        <vt:i4>10</vt:i4>
      </vt:variant>
    </vt:vector>
  </HeadingPairs>
  <TitlesOfParts>
    <vt:vector size="11"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Administrator</cp:lastModifiedBy>
  <cp:revision>12</cp:revision>
  <dcterms:created xsi:type="dcterms:W3CDTF">2017-04-20T03:01:45Z</dcterms:created>
  <dcterms:modified xsi:type="dcterms:W3CDTF">2017-05-01T08:28:41Z</dcterms:modified>
</cp:coreProperties>
</file>