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jbys.com/chengy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jbys.com/xuexi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4.duitang.com/uploads/item/201310/27/20131027233118_S44R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1268760"/>
            <a:ext cx="410445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FF00"/>
                </a:solidFill>
              </a:rPr>
              <a:t>猜谜语：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r>
              <a:rPr lang="zh-CN" altLang="zh-CN" sz="3200" b="1" dirty="0" smtClean="0">
                <a:solidFill>
                  <a:srgbClr val="FFFF00"/>
                </a:solidFill>
              </a:rPr>
              <a:t>迎</a:t>
            </a:r>
            <a:r>
              <a:rPr lang="zh-CN" altLang="zh-CN" sz="3200" b="1" dirty="0" smtClean="0">
                <a:solidFill>
                  <a:srgbClr val="FFFF00"/>
                </a:solidFill>
              </a:rPr>
              <a:t>佳节，庆丰收，歌舞表演乐融融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;</a:t>
            </a:r>
            <a:r>
              <a:rPr lang="zh-CN" altLang="zh-CN" sz="3200" b="1" dirty="0" smtClean="0">
                <a:solidFill>
                  <a:srgbClr val="FFFF00"/>
                </a:solidFill>
              </a:rPr>
              <a:t>月饼香，月饼甜，全家欢乐大团圆</a:t>
            </a: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436510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FF00"/>
                </a:solidFill>
              </a:rPr>
              <a:t>中秋节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2.3lian.com/2014/f5/37/d/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42493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 smtClean="0">
                <a:solidFill>
                  <a:srgbClr val="0000FF"/>
                </a:solidFill>
              </a:rPr>
              <a:t>同学们一般都是和父母家人一起过中秋节。但是，我们现在已经是二年级的小学生了，我们这个班级就像一个大家庭，班级里的同学就像亲兄弟姐妹一样，今年的中秋节，我们全班一起过。　</a:t>
            </a:r>
          </a:p>
          <a:p>
            <a:r>
              <a:rPr lang="en-US" altLang="zh-CN" sz="2800" b="1" dirty="0" smtClean="0">
                <a:solidFill>
                  <a:srgbClr val="0000FF"/>
                </a:solidFill>
              </a:rPr>
              <a:t>    </a:t>
            </a:r>
            <a:endParaRPr lang="en-US" altLang="zh-CN" sz="2800" b="1" dirty="0" smtClean="0">
              <a:solidFill>
                <a:srgbClr val="0000FF"/>
              </a:solidFill>
            </a:endParaRPr>
          </a:p>
          <a:p>
            <a:endParaRPr lang="en-US" altLang="zh-CN" sz="2800" b="1" dirty="0" smtClean="0">
              <a:solidFill>
                <a:srgbClr val="0000FF"/>
              </a:solidFill>
            </a:endParaRPr>
          </a:p>
          <a:p>
            <a:endParaRPr lang="en-US" altLang="zh-CN" sz="2800" b="1" dirty="0" smtClean="0">
              <a:solidFill>
                <a:srgbClr val="0000FF"/>
              </a:solidFill>
            </a:endParaRPr>
          </a:p>
          <a:p>
            <a:endParaRPr lang="en-US" altLang="zh-CN" sz="2800" b="1" dirty="0" smtClean="0">
              <a:solidFill>
                <a:srgbClr val="0000FF"/>
              </a:solidFill>
            </a:endParaRPr>
          </a:p>
          <a:p>
            <a:r>
              <a:rPr lang="en-US" altLang="zh-CN" sz="2800" b="1" dirty="0" smtClean="0">
                <a:solidFill>
                  <a:srgbClr val="0000FF"/>
                </a:solidFill>
              </a:rPr>
              <a:t> </a:t>
            </a:r>
            <a:r>
              <a:rPr lang="zh-CN" altLang="zh-CN" sz="2800" b="1" dirty="0" smtClean="0">
                <a:solidFill>
                  <a:srgbClr val="0000FF"/>
                </a:solidFill>
              </a:rPr>
              <a:t>我们学过了如何做月饼，现在我们来吃月饼。　</a:t>
            </a:r>
          </a:p>
          <a:p>
            <a:r>
              <a:rPr lang="zh-CN" altLang="zh-CN" sz="2800" b="1" dirty="0" smtClean="0">
                <a:solidFill>
                  <a:srgbClr val="0000FF"/>
                </a:solidFill>
              </a:rPr>
              <a:t>我</a:t>
            </a:r>
            <a:r>
              <a:rPr lang="zh-CN" altLang="zh-CN" sz="2800" b="1" dirty="0" smtClean="0">
                <a:solidFill>
                  <a:srgbClr val="0000FF"/>
                </a:solidFill>
              </a:rPr>
              <a:t>们不但要吃月饼，还要在吃月饼时听一首好听的歌，也是和中秋、月饼有关的，叫《爷爷为我打月饼》，好吗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?</a:t>
            </a:r>
            <a:r>
              <a:rPr lang="zh-CN" altLang="zh-CN" sz="2800" b="1" dirty="0" smtClean="0">
                <a:solidFill>
                  <a:srgbClr val="0000FF"/>
                </a:solidFill>
              </a:rPr>
              <a:t>但是，在吃之前，我们要先来明白一个道理，我们这个班级是一个大家庭，在这个大家庭里面，有好东西吃，你是先自己吃呢还是先给别人吃呢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?</a:t>
            </a:r>
            <a:r>
              <a:rPr lang="zh-CN" altLang="zh-CN" sz="2800" b="1" dirty="0" smtClean="0">
                <a:solidFill>
                  <a:srgbClr val="0000FF"/>
                </a:solidFill>
              </a:rPr>
              <a:t>你想给谁吃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?</a:t>
            </a:r>
            <a:endParaRPr lang="zh-CN" altLang="zh-CN" sz="2800" b="1" dirty="0" smtClean="0">
              <a:solidFill>
                <a:srgbClr val="0000FF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xhxsw88.cn/uploads/allimg/140609/227-140609213333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3573016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solidFill>
                  <a:schemeClr val="bg1"/>
                </a:solidFill>
              </a:rPr>
              <a:t>我们不光要送出月饼，还要送出我们的祝福，送出我们的亲情，在赠月饼时，要对对方说一句祝福的话并做一个令人感到亲热的动作。平时你用什么动作表达自己和别人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的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友好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?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xhxsw88.cn/uploads/allimg/140609/227-140609213333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3789040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solidFill>
                  <a:schemeClr val="bg1"/>
                </a:solidFill>
              </a:rPr>
              <a:t>现在我们可以下位子去向这个教室里的任何人送去自己中秋的祝福，拥抱他，并对他说一句祝福的话。我会给大家发月饼、放歌曲。但是，呆会儿音乐一停，我们就要坐回座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位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。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://img4.imgtn.bdimg.com/it/u=3732348509,789932895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5715000" cy="4324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5604" name="Picture 4" descr="http://www.zzlswqw.com/img/aHR0cDovL3d3dy5qenN5eWV5LmNuL2ppYXl1YW5odWRvbmcvdXBsb2Fkcy8xMzAvMjAwNzA5MjQxOTI1MTUuanB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4272677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solidFill>
                  <a:srgbClr val="FFFF00"/>
                </a:solidFill>
              </a:rPr>
              <a:t>许中秋心</a:t>
            </a:r>
            <a:r>
              <a:rPr lang="zh-CN" altLang="zh-CN" sz="2400" b="1" dirty="0" smtClean="0">
                <a:solidFill>
                  <a:srgbClr val="FFFF00"/>
                </a:solidFill>
              </a:rPr>
              <a:t>愿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：</a:t>
            </a:r>
            <a:endParaRPr lang="zh-CN" altLang="zh-CN" sz="2400" b="1" dirty="0" smtClean="0">
              <a:solidFill>
                <a:srgbClr val="FFFF00"/>
              </a:solidFill>
            </a:endParaRPr>
          </a:p>
          <a:p>
            <a:r>
              <a:rPr lang="zh-CN" altLang="zh-CN" sz="2400" b="1" dirty="0" smtClean="0">
                <a:solidFill>
                  <a:srgbClr val="FFFF00"/>
                </a:solidFill>
              </a:rPr>
              <a:t>　　</a:t>
            </a:r>
            <a:r>
              <a:rPr lang="zh-CN" altLang="zh-CN" sz="2400" b="1" dirty="0" smtClean="0">
                <a:solidFill>
                  <a:srgbClr val="FFFF00"/>
                </a:solidFill>
              </a:rPr>
              <a:t>我</a:t>
            </a:r>
            <a:r>
              <a:rPr lang="zh-CN" altLang="zh-CN" sz="2400" b="1" dirty="0" smtClean="0">
                <a:solidFill>
                  <a:srgbClr val="FFFF00"/>
                </a:solidFill>
              </a:rPr>
              <a:t>们的中秋节快要过完了，最后，让我们来许下一个中秋节的心愿吧，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(</a:t>
            </a:r>
            <a:r>
              <a:rPr lang="zh-CN" altLang="zh-CN" sz="2400" b="1" dirty="0" smtClean="0">
                <a:solidFill>
                  <a:srgbClr val="FFFF00"/>
                </a:solidFill>
              </a:rPr>
              <a:t>全班闭上眼睛许愿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)</a:t>
            </a:r>
            <a:r>
              <a:rPr lang="zh-CN" altLang="zh-CN" sz="2400" b="1" dirty="0" smtClean="0">
                <a:solidFill>
                  <a:srgbClr val="FFFF00"/>
                </a:solidFill>
              </a:rPr>
              <a:t>谁想把自己的心愿告诉大家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?</a:t>
            </a:r>
            <a:endParaRPr lang="zh-CN" altLang="zh-CN" sz="2400" b="1" dirty="0" smtClean="0">
              <a:solidFill>
                <a:srgbClr val="FFFF00"/>
              </a:solidFill>
            </a:endParaRPr>
          </a:p>
          <a:p>
            <a:r>
              <a:rPr lang="zh-CN" altLang="zh-CN" sz="2400" b="1" dirty="0" smtClean="0">
                <a:solidFill>
                  <a:srgbClr val="FFFF00"/>
                </a:solidFill>
              </a:rPr>
              <a:t>　　</a:t>
            </a:r>
            <a:endParaRPr lang="en-US" altLang="zh-CN" sz="2400" b="1" dirty="0" smtClean="0">
              <a:solidFill>
                <a:srgbClr val="FFFF00"/>
              </a:solidFill>
            </a:endParaRPr>
          </a:p>
          <a:p>
            <a:r>
              <a:rPr lang="zh-CN" altLang="zh-CN" sz="2400" b="1" dirty="0" smtClean="0">
                <a:solidFill>
                  <a:srgbClr val="FFFF00"/>
                </a:solidFill>
              </a:rPr>
              <a:t>把</a:t>
            </a:r>
            <a:r>
              <a:rPr lang="zh-CN" altLang="zh-CN" sz="2400" b="1" dirty="0" smtClean="0">
                <a:solidFill>
                  <a:srgbClr val="FFFF00"/>
                </a:solidFill>
              </a:rPr>
              <a:t>心愿告诉爸爸和妈妈并画出你心中的中秋节。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2.3lian.com/2014/f4/97/d/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476672"/>
            <a:ext cx="85689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</a:rPr>
              <a:t>中秋知识竞猜：</a:t>
            </a:r>
            <a:endParaRPr lang="en-US" altLang="zh-CN" sz="3200" b="1" dirty="0" smtClean="0">
              <a:solidFill>
                <a:srgbClr val="0000FF"/>
              </a:solidFill>
            </a:endParaRPr>
          </a:p>
          <a:p>
            <a:endParaRPr lang="en-US" altLang="zh-CN" sz="3200" b="1" dirty="0" smtClean="0">
              <a:solidFill>
                <a:srgbClr val="0000FF"/>
              </a:solidFill>
            </a:endParaRPr>
          </a:p>
          <a:p>
            <a:endParaRPr lang="en-US" altLang="zh-CN" sz="3200" b="1" dirty="0" smtClean="0">
              <a:solidFill>
                <a:srgbClr val="0000FF"/>
              </a:solidFill>
            </a:endParaRPr>
          </a:p>
          <a:p>
            <a:pPr lvl="0"/>
            <a:r>
              <a:rPr lang="en-US" altLang="zh-CN" sz="3200" dirty="0" smtClean="0">
                <a:solidFill>
                  <a:srgbClr val="0000FF"/>
                </a:solidFill>
              </a:rPr>
              <a:t>1.</a:t>
            </a:r>
            <a:r>
              <a:rPr lang="zh-CN" altLang="zh-CN" sz="3200" dirty="0" smtClean="0">
                <a:solidFill>
                  <a:srgbClr val="0000FF"/>
                </a:solidFill>
              </a:rPr>
              <a:t>中</a:t>
            </a:r>
            <a:r>
              <a:rPr lang="zh-CN" altLang="zh-CN" sz="3200" dirty="0" smtClean="0">
                <a:solidFill>
                  <a:srgbClr val="0000FF"/>
                </a:solidFill>
              </a:rPr>
              <a:t>秋节是中国三大传统节日之一</a:t>
            </a:r>
            <a:r>
              <a:rPr lang="zh-CN" altLang="zh-CN" sz="3200" dirty="0" smtClean="0">
                <a:solidFill>
                  <a:srgbClr val="0000FF"/>
                </a:solidFill>
              </a:rPr>
              <a:t>，</a:t>
            </a:r>
            <a:r>
              <a:rPr lang="zh-CN" altLang="en-US" sz="3200" dirty="0" smtClean="0">
                <a:solidFill>
                  <a:srgbClr val="0000FF"/>
                </a:solidFill>
              </a:rPr>
              <a:t>你</a:t>
            </a:r>
            <a:r>
              <a:rPr lang="zh-CN" altLang="zh-CN" sz="3200" dirty="0" smtClean="0">
                <a:solidFill>
                  <a:srgbClr val="0000FF"/>
                </a:solidFill>
              </a:rPr>
              <a:t>能</a:t>
            </a:r>
            <a:r>
              <a:rPr lang="zh-CN" altLang="zh-CN" sz="3200" dirty="0" smtClean="0">
                <a:solidFill>
                  <a:srgbClr val="0000FF"/>
                </a:solidFill>
              </a:rPr>
              <a:t>正确说出是哪三个节日吗</a:t>
            </a:r>
            <a:r>
              <a:rPr lang="en-US" altLang="zh-CN" sz="3200" dirty="0" smtClean="0">
                <a:solidFill>
                  <a:srgbClr val="0000FF"/>
                </a:solidFill>
              </a:rPr>
              <a:t>? </a:t>
            </a:r>
            <a:endParaRPr lang="zh-CN" altLang="zh-CN" sz="3200" dirty="0" smtClean="0">
              <a:solidFill>
                <a:srgbClr val="0000FF"/>
              </a:solidFill>
            </a:endParaRPr>
          </a:p>
          <a:p>
            <a:pPr lvl="0"/>
            <a:endParaRPr lang="en-US" altLang="zh-CN" sz="3200" dirty="0" smtClean="0">
              <a:solidFill>
                <a:srgbClr val="0000FF"/>
              </a:solidFill>
            </a:endParaRPr>
          </a:p>
          <a:p>
            <a:pPr lvl="0"/>
            <a:r>
              <a:rPr lang="en-US" altLang="zh-CN" sz="3200" dirty="0" smtClean="0">
                <a:solidFill>
                  <a:srgbClr val="0000FF"/>
                </a:solidFill>
              </a:rPr>
              <a:t>2.</a:t>
            </a:r>
            <a:r>
              <a:rPr lang="zh-CN" altLang="zh-CN" sz="3200" dirty="0" smtClean="0">
                <a:solidFill>
                  <a:srgbClr val="0000FF"/>
                </a:solidFill>
              </a:rPr>
              <a:t>中</a:t>
            </a:r>
            <a:r>
              <a:rPr lang="zh-CN" altLang="zh-CN" sz="3200" dirty="0" smtClean="0">
                <a:solidFill>
                  <a:srgbClr val="0000FF"/>
                </a:solidFill>
              </a:rPr>
              <a:t>秋节是哪一天</a:t>
            </a:r>
            <a:r>
              <a:rPr lang="zh-CN" altLang="zh-CN" sz="3200" dirty="0" smtClean="0">
                <a:solidFill>
                  <a:srgbClr val="0000FF"/>
                </a:solidFill>
              </a:rPr>
              <a:t>呢</a:t>
            </a:r>
            <a:r>
              <a:rPr lang="zh-CN" altLang="en-US" sz="3200" dirty="0" smtClean="0">
                <a:solidFill>
                  <a:srgbClr val="0000FF"/>
                </a:solidFill>
              </a:rPr>
              <a:t>？</a:t>
            </a:r>
            <a:endParaRPr lang="zh-CN" altLang="zh-CN" sz="3200" dirty="0" smtClean="0">
              <a:solidFill>
                <a:srgbClr val="0000FF"/>
              </a:solidFill>
            </a:endParaRPr>
          </a:p>
          <a:p>
            <a:endParaRPr lang="en-US" altLang="zh-CN" sz="3200" dirty="0" smtClean="0">
              <a:solidFill>
                <a:srgbClr val="0000FF"/>
              </a:solidFill>
            </a:endParaRPr>
          </a:p>
          <a:p>
            <a:r>
              <a:rPr lang="en-US" altLang="zh-CN" sz="3200" dirty="0" smtClean="0">
                <a:solidFill>
                  <a:srgbClr val="0000FF"/>
                </a:solidFill>
              </a:rPr>
              <a:t>3.</a:t>
            </a:r>
            <a:r>
              <a:rPr lang="zh-CN" altLang="zh-CN" sz="3200" dirty="0" smtClean="0">
                <a:solidFill>
                  <a:srgbClr val="0000FF"/>
                </a:solidFill>
              </a:rPr>
              <a:t>中</a:t>
            </a:r>
            <a:r>
              <a:rPr lang="zh-CN" altLang="zh-CN" sz="3200" dirty="0" smtClean="0">
                <a:solidFill>
                  <a:srgbClr val="0000FF"/>
                </a:solidFill>
              </a:rPr>
              <a:t>秋节是人们用来庆祝什么的节日</a:t>
            </a:r>
            <a:r>
              <a:rPr lang="zh-CN" altLang="zh-CN" sz="3200" dirty="0" smtClean="0">
                <a:solidFill>
                  <a:srgbClr val="0000FF"/>
                </a:solidFill>
              </a:rPr>
              <a:t>？</a:t>
            </a:r>
            <a:endParaRPr lang="en-US" altLang="zh-CN" sz="3200" dirty="0" smtClean="0">
              <a:solidFill>
                <a:srgbClr val="0000FF"/>
              </a:solidFill>
            </a:endParaRPr>
          </a:p>
          <a:p>
            <a:endParaRPr lang="en-US" altLang="zh-CN" sz="3200" b="1" dirty="0" smtClean="0">
              <a:solidFill>
                <a:srgbClr val="0000FF"/>
              </a:solidFill>
            </a:endParaRPr>
          </a:p>
          <a:p>
            <a:r>
              <a:rPr lang="en-US" altLang="zh-CN" sz="3200" dirty="0" smtClean="0">
                <a:solidFill>
                  <a:srgbClr val="0000FF"/>
                </a:solidFill>
              </a:rPr>
              <a:t>4</a:t>
            </a:r>
            <a:r>
              <a:rPr lang="zh-CN" altLang="zh-CN" sz="3200" dirty="0" smtClean="0">
                <a:solidFill>
                  <a:srgbClr val="0000FF"/>
                </a:solidFill>
              </a:rPr>
              <a:t>、中秋节是中国非常重要的传统节日，它有许多习俗，我们知道些什么习俗都可以说出来哦，看谁说的多</a:t>
            </a:r>
            <a:r>
              <a:rPr lang="en-US" altLang="zh-CN" sz="3200" dirty="0" smtClean="0">
                <a:solidFill>
                  <a:srgbClr val="0000FF"/>
                </a:solidFill>
              </a:rPr>
              <a:t>?</a:t>
            </a:r>
            <a:endParaRPr lang="en-US" altLang="zh-CN" sz="32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5068.com/uploads/allimg/140811/26_140811155110_1_l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332656"/>
            <a:ext cx="59766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 smtClean="0">
                <a:solidFill>
                  <a:srgbClr val="FFFF00"/>
                </a:solidFill>
              </a:rPr>
              <a:t>今天我们也准备了一些字谜，看看哪些同学想象力丰富，最最聪明。凡猜中的同学都有奖品哦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!</a:t>
            </a:r>
          </a:p>
          <a:p>
            <a:endParaRPr lang="en-US" altLang="zh-CN" sz="2800" b="1" dirty="0" smtClean="0">
              <a:solidFill>
                <a:srgbClr val="FFFF00"/>
              </a:solidFill>
            </a:endParaRPr>
          </a:p>
          <a:p>
            <a:endParaRPr lang="zh-CN" altLang="zh-CN" sz="2800" b="1" dirty="0" smtClean="0">
              <a:solidFill>
                <a:srgbClr val="FFFF00"/>
              </a:solidFill>
            </a:endParaRPr>
          </a:p>
          <a:p>
            <a:endParaRPr lang="zh-CN" altLang="en-US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-252536" y="2286164"/>
            <a:ext cx="579693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714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(1)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宋体" pitchFamily="2" charset="-122"/>
                <a:cs typeface="Arial" pitchFamily="34" charset="0"/>
              </a:rPr>
              <a:t>“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明天日全食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宋体" pitchFamily="2" charset="-122"/>
                <a:cs typeface="Arial" pitchFamily="34" charset="0"/>
              </a:rPr>
              <a:t>”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，</a:t>
            </a:r>
            <a:endParaRPr lang="en-US" altLang="zh-CN" sz="2400" dirty="0" smtClean="0">
              <a:solidFill>
                <a:srgbClr val="FFFF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0" marR="0" lvl="0" indent="3714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(2)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宋体" pitchFamily="2" charset="-122"/>
                <a:cs typeface="Arial" pitchFamily="34" charset="0"/>
              </a:rPr>
              <a:t>“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中秋菊盛开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宋体" pitchFamily="2" charset="-122"/>
                <a:cs typeface="Arial" pitchFamily="34" charset="0"/>
              </a:rPr>
              <a:t>”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，打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  <a:hlinkClick r:id="rId3"/>
              </a:rPr>
              <a:t>成语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;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(3)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宋体" pitchFamily="2" charset="-122"/>
                <a:cs typeface="Arial" pitchFamily="34" charset="0"/>
              </a:rPr>
              <a:t>“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二月平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宋体" pitchFamily="2" charset="-122"/>
                <a:cs typeface="Arial" pitchFamily="34" charset="0"/>
              </a:rPr>
              <a:t>”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，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(4)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宋体" pitchFamily="2" charset="-122"/>
                <a:cs typeface="Arial" pitchFamily="34" charset="0"/>
              </a:rPr>
              <a:t>“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掬水月在手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宋体" pitchFamily="2" charset="-122"/>
                <a:cs typeface="Arial" pitchFamily="34" charset="0"/>
              </a:rPr>
              <a:t>”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，打成语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(5)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宋体" pitchFamily="2" charset="-122"/>
                <a:cs typeface="Arial" pitchFamily="34" charset="0"/>
              </a:rPr>
              <a:t>“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天秋月又满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宋体" pitchFamily="2" charset="-122"/>
                <a:cs typeface="Arial" pitchFamily="34" charset="0"/>
              </a:rPr>
              <a:t>”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，打食品名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(6)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宋体" pitchFamily="2" charset="-122"/>
                <a:cs typeface="Arial" pitchFamily="34" charset="0"/>
              </a:rPr>
              <a:t>“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清流映明月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宋体" pitchFamily="2" charset="-122"/>
                <a:cs typeface="Arial" pitchFamily="34" charset="0"/>
              </a:rPr>
              <a:t>”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，打生活日常用语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(7)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宋体" pitchFamily="2" charset="-122"/>
                <a:cs typeface="Arial" pitchFamily="34" charset="0"/>
              </a:rPr>
              <a:t>“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残月斜照影成对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ea typeface="宋体" pitchFamily="2" charset="-122"/>
                <a:cs typeface="Arial" pitchFamily="34" charset="0"/>
              </a:rPr>
              <a:t>”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itchFamily="2" charset="-122"/>
                <a:ea typeface="宋体" pitchFamily="2" charset="-122"/>
                <a:cs typeface="Arial" pitchFamily="34" charset="0"/>
              </a:rPr>
              <a:t>，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a1039.phobos.apple.com/us/r1000/115/Purple/v4/d5/d8/6e/d5d86e46-163f-0251-7240-530162883e7e/mzl.jbxkqpw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988840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 smtClean="0">
                <a:solidFill>
                  <a:srgbClr val="FFFF00"/>
                </a:solidFill>
              </a:rPr>
              <a:t>中秋节在我们中国人眼里，可是非常重要的佳节。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“</a:t>
            </a:r>
            <a:r>
              <a:rPr lang="zh-CN" altLang="zh-CN" sz="2800" b="1" dirty="0" smtClean="0">
                <a:solidFill>
                  <a:srgbClr val="FFFF00"/>
                </a:solidFill>
              </a:rPr>
              <a:t>月圆人团圆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”</a:t>
            </a:r>
            <a:r>
              <a:rPr lang="zh-CN" altLang="zh-CN" sz="2800" b="1" dirty="0" smtClean="0">
                <a:solidFill>
                  <a:srgbClr val="FFFF00"/>
                </a:solidFill>
              </a:rPr>
              <a:t>，那是一个温馨和谐、及富诗情画意的节日。中秋节最有名的传说故事就是嫦娥奔月</a:t>
            </a:r>
            <a:r>
              <a:rPr lang="zh-CN" altLang="zh-CN" sz="2800" b="1" dirty="0" smtClean="0">
                <a:solidFill>
                  <a:srgbClr val="FFFF00"/>
                </a:solidFill>
              </a:rPr>
              <a:t>了</a:t>
            </a:r>
            <a:endParaRPr lang="en-US" altLang="zh-CN" sz="2800" b="1" dirty="0" smtClean="0">
              <a:solidFill>
                <a:srgbClr val="FFFF00"/>
              </a:solidFill>
            </a:endParaRPr>
          </a:p>
          <a:p>
            <a:endParaRPr lang="en-US" altLang="zh-CN" sz="2800" b="1" dirty="0" smtClean="0">
              <a:solidFill>
                <a:srgbClr val="FFFF00"/>
              </a:solidFill>
            </a:endParaRPr>
          </a:p>
          <a:p>
            <a:r>
              <a:rPr lang="zh-CN" altLang="en-US" sz="2800" b="1" dirty="0" smtClean="0">
                <a:solidFill>
                  <a:srgbClr val="FFFF00"/>
                </a:solidFill>
              </a:rPr>
              <a:t>看视频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3.shijue.cvidea.cn/tf/140814/2346685/53ec8b0b3dfae95c860000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48215" cy="67413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0"/>
            <a:ext cx="7200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>
                <a:solidFill>
                  <a:srgbClr val="0000FF"/>
                </a:solidFill>
              </a:rPr>
              <a:t>吃月饼习俗 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r>
              <a:rPr lang="zh-CN" altLang="zh-CN" sz="2800" dirty="0" smtClean="0">
                <a:solidFill>
                  <a:srgbClr val="0000FF"/>
                </a:solidFill>
              </a:rPr>
              <a:t>（</a:t>
            </a:r>
            <a:r>
              <a:rPr lang="zh-CN" altLang="zh-CN" sz="2800" dirty="0" smtClean="0">
                <a:solidFill>
                  <a:srgbClr val="0000FF"/>
                </a:solidFill>
              </a:rPr>
              <a:t>月饼象征团圆，是中秋祭月和拜土地公的必备祭品。而中秋节吃月饼的习俗，是由元朝末年流传下来的。元朝末年，汉人打算起来反抗蒙古人的统治，却苦于无从传递消息。后来刘伯温想出一条计策，到处散布流言，说有冬瘟流行，除非家家户户都在中秋节买月饼来吃，才能避免。人们买了月饼回到家中，发觉里面藏着纸条，上面写着：</a:t>
            </a:r>
            <a:r>
              <a:rPr lang="en-US" altLang="zh-CN" sz="2800" dirty="0" smtClean="0">
                <a:solidFill>
                  <a:srgbClr val="0000FF"/>
                </a:solidFill>
              </a:rPr>
              <a:t>“</a:t>
            </a:r>
            <a:r>
              <a:rPr lang="zh-CN" altLang="zh-CN" sz="2800" dirty="0" smtClean="0">
                <a:solidFill>
                  <a:srgbClr val="0000FF"/>
                </a:solidFill>
              </a:rPr>
              <a:t>中秋夜，杀鞑子，迎义军</a:t>
            </a:r>
            <a:r>
              <a:rPr lang="en-US" altLang="zh-CN" sz="2800" dirty="0" smtClean="0">
                <a:solidFill>
                  <a:srgbClr val="0000FF"/>
                </a:solidFill>
              </a:rPr>
              <a:t>!” </a:t>
            </a:r>
            <a:r>
              <a:rPr lang="zh-CN" altLang="zh-CN" sz="2800" dirty="0" smtClean="0">
                <a:solidFill>
                  <a:srgbClr val="0000FF"/>
                </a:solidFill>
              </a:rPr>
              <a:t>于是众人纷纷起义反抗统治者，中秋节吃月饼的习俗就是这样留下来的。）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download.pchome.net/wallpaper/pic-4065-1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2132856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>
                <a:solidFill>
                  <a:srgbClr val="0000FF"/>
                </a:solidFill>
              </a:rPr>
              <a:t>你还知道其他地方人们是怎样过中秋节的吗</a:t>
            </a:r>
            <a:r>
              <a:rPr lang="en-US" altLang="zh-CN" sz="2800" dirty="0" smtClean="0">
                <a:solidFill>
                  <a:srgbClr val="0000FF"/>
                </a:solidFill>
              </a:rPr>
              <a:t>?</a:t>
            </a:r>
            <a:r>
              <a:rPr lang="zh-CN" altLang="zh-CN" sz="2800" dirty="0" smtClean="0">
                <a:solidFill>
                  <a:srgbClr val="0000FF"/>
                </a:solidFill>
              </a:rPr>
              <a:t>我们可以</a:t>
            </a:r>
            <a:r>
              <a:rPr lang="en-US" altLang="zh-CN" sz="2800" dirty="0" err="1" smtClean="0">
                <a:solidFill>
                  <a:srgbClr val="0000FF"/>
                </a:solidFill>
                <a:hlinkClick r:id="rId3"/>
              </a:rPr>
              <a:t>学习</a:t>
            </a:r>
            <a:r>
              <a:rPr lang="zh-CN" altLang="zh-CN" sz="2800" dirty="0" smtClean="0">
                <a:solidFill>
                  <a:srgbClr val="0000FF"/>
                </a:solidFill>
              </a:rPr>
              <a:t>一下。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download.pchome.net/wallpaper/pic-4065-1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0"/>
            <a:ext cx="51845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solidFill>
                  <a:schemeClr val="bg1"/>
                </a:solidFill>
              </a:rPr>
              <a:t>中秋之夜，月色皎洁，古人把圆月视为团圆的象征，古往今来，人们常用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“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月圆、月缺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” 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来形容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“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悲欢离合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”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，客居他乡的游子，更是以月来寄托深情。留下许多千古绝唱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。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endParaRPr lang="en-US" altLang="zh-CN" sz="2400" b="1" dirty="0" smtClean="0">
              <a:solidFill>
                <a:schemeClr val="bg1"/>
              </a:solidFill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</a:rPr>
              <a:t>与月有关的诗句：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endParaRPr lang="en-US" altLang="zh-CN" sz="2400" b="1" dirty="0" smtClean="0">
              <a:solidFill>
                <a:schemeClr val="bg1"/>
              </a:solidFill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</a:rPr>
              <a:t>与月有关的歌曲：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endParaRPr lang="en-US" altLang="zh-CN" sz="2400" b="1" dirty="0" smtClean="0">
              <a:solidFill>
                <a:schemeClr val="bg1"/>
              </a:solidFill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</a:rPr>
              <a:t>与月有关的成语：</a:t>
            </a:r>
            <a:endParaRPr lang="zh-CN" altLang="zh-CN" sz="2400" b="1" dirty="0" smtClean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://www.zgjyjj.com/up_biz/mnIkEkpLR9uc9X7hstZEsqqhnx3sfx7ZNqPjAv9QiaVHHL4x7CkykTibxNq2U93P4nSc0VBlYzdvulQXKQavfEdw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3409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08" name="AutoShape 4" descr="http://www.zgjyjj.com/up_biz/mnIkEkpLR9uc9X7hstZEsqqhnx3sfx7ZNqPjAv9QiaVHHL4x7CkykTibxNq2U93P4nSc0VBlYzdvulQXKQavfEdw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3409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1510" name="Picture 6" descr="http://img1.gamedog.cn/2012/10/06/24-121006135J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741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249289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</a:rPr>
              <a:t>做月饼喽！</a:t>
            </a:r>
            <a:endParaRPr lang="zh-CN" altLang="en-US" sz="4000" b="1" dirty="0">
              <a:solidFill>
                <a:srgbClr val="0000FF"/>
              </a:solidFill>
            </a:endParaRPr>
          </a:p>
        </p:txBody>
      </p:sp>
      <p:pic>
        <p:nvPicPr>
          <p:cNvPr id="21512" name="Picture 8" descr="http://p.3761.com/pic/727113795570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419600"/>
            <a:ext cx="2371725" cy="2438400"/>
          </a:xfrm>
          <a:prstGeom prst="rect">
            <a:avLst/>
          </a:prstGeom>
          <a:noFill/>
        </p:spPr>
      </p:pic>
      <p:pic>
        <p:nvPicPr>
          <p:cNvPr id="21514" name="Picture 10" descr="http://p.3761.com/pic/6795137955707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19600"/>
            <a:ext cx="2371725" cy="2438400"/>
          </a:xfrm>
          <a:prstGeom prst="rect">
            <a:avLst/>
          </a:prstGeom>
          <a:noFill/>
        </p:spPr>
      </p:pic>
      <p:pic>
        <p:nvPicPr>
          <p:cNvPr id="21516" name="Picture 12" descr="http://p.3761.com/pic/201013795570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212976"/>
            <a:ext cx="2371725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027art.com/shaoer/UploadFiles_5898/201503/2015030408362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551723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00FF"/>
                </a:solidFill>
              </a:rPr>
              <a:t>分享月饼</a:t>
            </a:r>
            <a:endParaRPr lang="zh-CN" altLang="en-US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928</Words>
  <Application>Microsoft Office PowerPoint</Application>
  <PresentationFormat>全屏显示(4:3)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Administrator</cp:lastModifiedBy>
  <cp:revision>28</cp:revision>
  <dcterms:modified xsi:type="dcterms:W3CDTF">2015-09-24T12:55:21Z</dcterms:modified>
</cp:coreProperties>
</file>