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30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  <a:t>2016/3/29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接连接符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接连接符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接连接符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接连接符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接连接符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椭圆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椭圆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椭圆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椭圆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椭圆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30820CF-B880-4189-942D-D702A7CBA730}" type="datetimeFigureOut">
              <a:rPr lang="zh-CN" altLang="en-US" smtClean="0"/>
              <a:t>2016/3/29</a:t>
            </a:fld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  <a:t>2016/3/29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接连接符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接连接符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接连接符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接连接符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接连接符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椭圆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椭圆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椭圆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椭圆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椭圆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接连接符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2016/3/29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2016/3/29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2" name="文本占位符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4" name="文本占位符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30820CF-B880-4189-942D-D702A7CBA730}" type="datetimeFigureOut">
              <a:rPr lang="zh-CN" altLang="en-US" smtClean="0"/>
              <a:t>2016/3/29</a:t>
            </a:fld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2016/3/29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接连接符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8" name="直接连接符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接连接符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椭圆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内容占位符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1" name="日期占位符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30820CF-B880-4189-942D-D702A7CBA730}" type="datetimeFigureOut">
              <a:rPr lang="zh-CN" altLang="en-US" smtClean="0"/>
              <a:t>2016/3/29</a:t>
            </a:fld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3" name="页脚占位符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椭圆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0" name="直接连接符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接连接符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接连接符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接连接符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占位符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30820CF-B880-4189-942D-D702A7CBA730}" type="datetimeFigureOut">
              <a:rPr lang="zh-CN" altLang="en-US" smtClean="0"/>
              <a:t>2016/3/29</a:t>
            </a:fld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接连接符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2016/3/29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椭圆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 smtClean="0">
                <a:solidFill>
                  <a:schemeClr val="accent1">
                    <a:lumMod val="75000"/>
                  </a:schemeClr>
                </a:solidFill>
                <a:latin typeface="汉仪琥珀体简" panose="02010609000101010101" pitchFamily="49" charset="-122"/>
                <a:ea typeface="汉仪琥珀体简" panose="02010609000101010101" pitchFamily="49" charset="-122"/>
              </a:rPr>
              <a:t>食物知多少</a:t>
            </a:r>
            <a:endParaRPr lang="zh-CN" altLang="en-US" sz="4000" dirty="0">
              <a:solidFill>
                <a:schemeClr val="accent1">
                  <a:lumMod val="75000"/>
                </a:schemeClr>
              </a:solidFill>
              <a:latin typeface="汉仪琥珀体简" panose="02010609000101010101" pitchFamily="49" charset="-122"/>
              <a:ea typeface="汉仪琥珀体简" panose="0201060900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/>
                </a:solidFill>
                <a:latin typeface="方正少儿简体" panose="03000509000000000000" pitchFamily="65" charset="-122"/>
                <a:ea typeface="方正少儿简体" panose="03000509000000000000" pitchFamily="65" charset="-122"/>
              </a:rPr>
              <a:t>我</a:t>
            </a:r>
            <a:r>
              <a:rPr lang="zh-CN" altLang="en-US" dirty="0" smtClean="0">
                <a:solidFill>
                  <a:schemeClr val="tx1"/>
                </a:solidFill>
                <a:latin typeface="方正少儿简体" panose="03000509000000000000" pitchFamily="65" charset="-122"/>
                <a:ea typeface="方正少儿简体" panose="03000509000000000000" pitchFamily="65" charset="-122"/>
              </a:rPr>
              <a:t>的午餐我做主</a:t>
            </a:r>
            <a:endParaRPr lang="zh-CN" altLang="en-US" dirty="0">
              <a:solidFill>
                <a:schemeClr val="tx1"/>
              </a:solidFill>
              <a:latin typeface="方正少儿简体" panose="03000509000000000000" pitchFamily="65" charset="-122"/>
              <a:ea typeface="方正少儿简体" panose="03000509000000000000" pitchFamily="65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03697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 smtClean="0">
                <a:solidFill>
                  <a:schemeClr val="accent1">
                    <a:lumMod val="75000"/>
                  </a:schemeClr>
                </a:solidFill>
                <a:latin typeface="汉仪琥珀体简" panose="02010609000101010101" pitchFamily="49" charset="-122"/>
                <a:ea typeface="汉仪琥珀体简" panose="02010609000101010101" pitchFamily="49" charset="-122"/>
              </a:rPr>
              <a:t>目录</a:t>
            </a:r>
            <a:endParaRPr lang="zh-CN" altLang="en-US" sz="6000" dirty="0">
              <a:solidFill>
                <a:schemeClr val="accent1">
                  <a:lumMod val="75000"/>
                </a:schemeClr>
              </a:solidFill>
              <a:latin typeface="汉仪琥珀体简" panose="02010609000101010101" pitchFamily="49" charset="-122"/>
              <a:ea typeface="汉仪琥珀体简" panose="0201060900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一、</a:t>
            </a:r>
            <a:r>
              <a:rPr lang="zh-CN" altLang="en-US" sz="3200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五谷根茎</a:t>
            </a:r>
            <a:r>
              <a:rPr lang="zh-CN" altLang="en-US" sz="3200" dirty="0" smtClean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类</a:t>
            </a:r>
            <a:endParaRPr lang="en-US" altLang="zh-CN" sz="3200" dirty="0" smtClean="0">
              <a:latin typeface="方正少儿简体" panose="03000509000000000000" pitchFamily="65" charset="-122"/>
              <a:ea typeface="方正少儿简体" panose="03000509000000000000" pitchFamily="65" charset="-122"/>
            </a:endParaRPr>
          </a:p>
          <a:p>
            <a:r>
              <a:rPr lang="zh-CN" altLang="en-US" sz="3200" dirty="0" smtClean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二、蛋豆鱼肉类</a:t>
            </a:r>
            <a:endParaRPr lang="en-US" altLang="zh-CN" sz="3200" dirty="0" smtClean="0">
              <a:latin typeface="方正少儿简体" panose="03000509000000000000" pitchFamily="65" charset="-122"/>
              <a:ea typeface="方正少儿简体" panose="03000509000000000000" pitchFamily="65" charset="-122"/>
            </a:endParaRPr>
          </a:p>
          <a:p>
            <a:r>
              <a:rPr lang="zh-CN" altLang="en-US" sz="3200" dirty="0" smtClean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三、油脂类</a:t>
            </a:r>
            <a:endParaRPr lang="en-US" altLang="zh-CN" sz="3200" dirty="0" smtClean="0">
              <a:latin typeface="方正少儿简体" panose="03000509000000000000" pitchFamily="65" charset="-122"/>
              <a:ea typeface="方正少儿简体" panose="03000509000000000000" pitchFamily="65" charset="-122"/>
            </a:endParaRPr>
          </a:p>
          <a:p>
            <a:r>
              <a:rPr lang="zh-CN" altLang="en-US" sz="3200" dirty="0" smtClean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四、蔬菜类</a:t>
            </a:r>
            <a:endParaRPr lang="en-US" altLang="zh-CN" sz="3200" dirty="0" smtClean="0">
              <a:latin typeface="方正少儿简体" panose="03000509000000000000" pitchFamily="65" charset="-122"/>
              <a:ea typeface="方正少儿简体" panose="03000509000000000000" pitchFamily="65" charset="-122"/>
            </a:endParaRPr>
          </a:p>
          <a:p>
            <a:r>
              <a:rPr lang="zh-CN" altLang="en-US" sz="3200" dirty="0" smtClean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五、水果类</a:t>
            </a:r>
            <a:endParaRPr lang="en-US" altLang="zh-CN" sz="3200" dirty="0" smtClean="0">
              <a:latin typeface="方正少儿简体" panose="03000509000000000000" pitchFamily="65" charset="-122"/>
              <a:ea typeface="方正少儿简体" panose="03000509000000000000" pitchFamily="65" charset="-122"/>
            </a:endParaRPr>
          </a:p>
          <a:p>
            <a:r>
              <a:rPr lang="zh-CN" altLang="en-US" sz="3200" dirty="0" smtClean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六、奶类</a:t>
            </a:r>
            <a:endParaRPr lang="zh-CN" altLang="en-US" sz="3200" dirty="0">
              <a:latin typeface="方正少儿简体" panose="03000509000000000000" pitchFamily="65" charset="-122"/>
              <a:ea typeface="方正少儿简体" panose="03000509000000000000" pitchFamily="65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79253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 smtClean="0">
                <a:solidFill>
                  <a:schemeClr val="accent1">
                    <a:lumMod val="75000"/>
                  </a:schemeClr>
                </a:solidFill>
                <a:latin typeface="汉仪琥珀体简" panose="02010609000101010101" pitchFamily="49" charset="-122"/>
                <a:ea typeface="汉仪琥珀体简" panose="02010609000101010101" pitchFamily="49" charset="-122"/>
              </a:rPr>
              <a:t>五谷根茎类</a:t>
            </a:r>
            <a:endParaRPr lang="zh-CN" altLang="en-US" sz="4000" dirty="0">
              <a:solidFill>
                <a:schemeClr val="accent1">
                  <a:lumMod val="75000"/>
                </a:schemeClr>
              </a:solidFill>
              <a:latin typeface="汉仪琥珀体简" panose="02010609000101010101" pitchFamily="49" charset="-122"/>
              <a:ea typeface="汉仪琥珀体简" panose="0201060900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米饭、米类制品、小麦与面粉类制品、玉米等。通常作为主食，根茎类食物包括：甘薯、马铃薯、芋头、菱角、莲子、莲藕等，通常作为配菜。种子类如绿豆、红豆。</a:t>
            </a:r>
          </a:p>
          <a:p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碳水化合物</a:t>
            </a:r>
            <a:r>
              <a:rPr lang="en-US" altLang="zh-CN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﹙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糖类</a:t>
            </a:r>
            <a:r>
              <a:rPr lang="en-US" altLang="zh-CN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﹚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、淀粉、膳食纤维</a:t>
            </a:r>
          </a:p>
          <a:p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身体需要能量的时候，最先利用碳水化合物产生能量，碳水化合物是提供身体能量最快、最经济的物质。</a:t>
            </a:r>
          </a:p>
          <a:p>
            <a:endParaRPr lang="zh-CN" altLang="en-US" dirty="0">
              <a:latin typeface="方正少儿简体" panose="03000509000000000000" pitchFamily="65" charset="-122"/>
              <a:ea typeface="方正少儿简体" panose="03000509000000000000" pitchFamily="65" charset="-122"/>
            </a:endParaRPr>
          </a:p>
        </p:txBody>
      </p:sp>
      <p:pic>
        <p:nvPicPr>
          <p:cNvPr id="1026" name="Picture 2" descr="http://p3.so.qhimg.com/bdr/_240_/t010c73f0e2e53d3fa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437112"/>
            <a:ext cx="3438525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6675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 smtClean="0">
                <a:solidFill>
                  <a:schemeClr val="accent1">
                    <a:lumMod val="75000"/>
                  </a:schemeClr>
                </a:solidFill>
                <a:latin typeface="汉仪琥珀体简" panose="02010609000101010101" pitchFamily="49" charset="-122"/>
                <a:ea typeface="汉仪琥珀体简" panose="02010609000101010101" pitchFamily="49" charset="-122"/>
              </a:rPr>
              <a:t>蛋豆鱼肉类</a:t>
            </a:r>
            <a:endParaRPr lang="zh-CN" altLang="en-US" sz="4000" dirty="0">
              <a:solidFill>
                <a:schemeClr val="accent1">
                  <a:lumMod val="75000"/>
                </a:schemeClr>
              </a:solidFill>
              <a:latin typeface="汉仪琥珀体简" panose="02010609000101010101" pitchFamily="49" charset="-122"/>
              <a:ea typeface="汉仪琥珀体简" panose="0201060900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动物性：蛋类、鱼水产海鲜类、鸡、鸭、鹅、猪、牛、羊等</a:t>
            </a:r>
            <a:r>
              <a:rPr lang="zh-CN" altLang="en-US" dirty="0" smtClean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肉类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、内脏、血液制品。</a:t>
            </a:r>
          </a:p>
          <a:p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植物性：豆腐、豆干、豆浆等黄豆加工品。</a:t>
            </a:r>
          </a:p>
          <a:p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优质蛋白质、维生素</a:t>
            </a:r>
            <a:r>
              <a:rPr lang="en-US" altLang="zh-CN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B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群、铁质</a:t>
            </a:r>
          </a:p>
          <a:p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蛋白质是建造组织的材料，所以成长阶段的需要量最大</a:t>
            </a:r>
            <a:r>
              <a:rPr lang="en-US" altLang="zh-CN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﹔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由于身体组织不断地新陈代谢，例如：红血球</a:t>
            </a:r>
            <a:r>
              <a:rPr lang="en-US" altLang="zh-CN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120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天即老化死去，小肠黏膜细胞约</a:t>
            </a:r>
            <a:r>
              <a:rPr lang="en-US" altLang="zh-CN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3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天就脱落，因此随时需要新生的细胞来维持身体机能，但是质量优良的蛋白质只要少量就足够生理需求。</a:t>
            </a:r>
          </a:p>
          <a:p>
            <a:endParaRPr lang="zh-CN" altLang="en-US" dirty="0">
              <a:latin typeface="方正少儿简体" panose="03000509000000000000" pitchFamily="65" charset="-122"/>
              <a:ea typeface="方正少儿简体" panose="03000509000000000000" pitchFamily="65" charset="-122"/>
            </a:endParaRPr>
          </a:p>
        </p:txBody>
      </p:sp>
      <p:pic>
        <p:nvPicPr>
          <p:cNvPr id="2050" name="Picture 2" descr="http://p2.so.qhimg.com/bdr/_240_/t01cccc1d3e4a967d1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210" y="5229199"/>
            <a:ext cx="2465589" cy="1639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006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accent1">
                    <a:lumMod val="75000"/>
                  </a:schemeClr>
                </a:solidFill>
                <a:latin typeface="汉仪琥珀体简" panose="02010609000101010101" pitchFamily="49" charset="-122"/>
                <a:ea typeface="汉仪琥珀体简" panose="02010609000101010101" pitchFamily="49" charset="-122"/>
              </a:rPr>
              <a:t>油脂</a:t>
            </a:r>
            <a:r>
              <a:rPr lang="zh-CN" altLang="en-US" sz="4000" dirty="0" smtClean="0">
                <a:solidFill>
                  <a:schemeClr val="accent1">
                    <a:lumMod val="75000"/>
                  </a:schemeClr>
                </a:solidFill>
                <a:latin typeface="汉仪琥珀体简" panose="02010609000101010101" pitchFamily="49" charset="-122"/>
                <a:ea typeface="汉仪琥珀体简" panose="02010609000101010101" pitchFamily="49" charset="-122"/>
              </a:rPr>
              <a:t>类</a:t>
            </a:r>
            <a:endParaRPr lang="zh-CN" altLang="en-US" sz="4000" dirty="0">
              <a:solidFill>
                <a:schemeClr val="accent1">
                  <a:lumMod val="75000"/>
                </a:schemeClr>
              </a:solidFill>
              <a:latin typeface="汉仪琥珀体简" panose="02010609000101010101" pitchFamily="49" charset="-122"/>
              <a:ea typeface="汉仪琥珀体简" panose="0201060900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CN" altLang="en-US" dirty="0" smtClean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饱和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油脂 ：动物－奶油、牛、猪、鸡油；</a:t>
            </a:r>
          </a:p>
          <a:p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            植物－椰油、棕榈油。</a:t>
            </a:r>
            <a:b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</a:b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不饱和油脂：单元－橄榄油、高油酸色拉油；</a:t>
            </a:r>
          </a:p>
          <a:p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多元－黄豆油、花生油、 芥花油、葵花油等。</a:t>
            </a:r>
          </a:p>
          <a:p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油－</a:t>
            </a:r>
            <a:r>
              <a:rPr lang="zh-CN" altLang="en-US" dirty="0" smtClean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热量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 </a:t>
            </a:r>
          </a:p>
          <a:p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油提供热量，但是不含其他营养素，所以要注意含有大量油的食品，食用次数不宜太频繁，食用量也应该减少，以培养健康的口味，避免增加慢性病的危险。</a:t>
            </a:r>
          </a:p>
          <a:p>
            <a:endParaRPr lang="zh-CN" altLang="en-US" dirty="0">
              <a:latin typeface="方正少儿简体" panose="03000509000000000000" pitchFamily="65" charset="-122"/>
              <a:ea typeface="方正少儿简体" panose="03000509000000000000" pitchFamily="65" charset="-122"/>
            </a:endParaRPr>
          </a:p>
        </p:txBody>
      </p:sp>
      <p:pic>
        <p:nvPicPr>
          <p:cNvPr id="3074" name="Picture 2" descr="http://p1.so.qhimg.com/bdr/_240_/t016c224727f1033fe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5" y="4805925"/>
            <a:ext cx="2293243" cy="2030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930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4000" dirty="0" smtClean="0">
                <a:solidFill>
                  <a:schemeClr val="accent1">
                    <a:lumMod val="75000"/>
                  </a:schemeClr>
                </a:solidFill>
                <a:latin typeface="汉仪琥珀体简" panose="02010609000101010101" pitchFamily="49" charset="-122"/>
                <a:ea typeface="汉仪琥珀体简" panose="02010609000101010101" pitchFamily="49" charset="-122"/>
              </a:rPr>
              <a:t>蔬菜类</a:t>
            </a:r>
            <a:endParaRPr lang="zh-CN" altLang="en-US" sz="4000" dirty="0">
              <a:solidFill>
                <a:schemeClr val="accent1">
                  <a:lumMod val="75000"/>
                </a:schemeClr>
              </a:solidFill>
              <a:latin typeface="汉仪琥珀体简" panose="02010609000101010101" pitchFamily="49" charset="-122"/>
              <a:ea typeface="汉仪琥珀体简" panose="0201060900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CN" altLang="en-US" dirty="0" smtClean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深色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菜类：菠菜、青江菜、蕃薯叶、胡萝卜等。</a:t>
            </a:r>
          </a:p>
          <a:p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浅色菜类：大白菜、高丽菜、莴苣、黄瓜、竹笋等。</a:t>
            </a:r>
          </a:p>
          <a:p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豆类：菜豆、豌豆、荷兰豆、毛豆等。</a:t>
            </a:r>
          </a:p>
          <a:p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菇蕈类：草菇、香菇、金针菇、木耳等。</a:t>
            </a:r>
            <a:b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</a:b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海产植物类：紫菜、海带、海带芽等</a:t>
            </a:r>
            <a:r>
              <a:rPr lang="zh-CN" altLang="en-US" dirty="0" smtClean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。</a:t>
            </a:r>
            <a:endParaRPr lang="en-US" altLang="zh-CN" dirty="0" smtClean="0">
              <a:latin typeface="方正少儿简体" panose="03000509000000000000" pitchFamily="65" charset="-122"/>
              <a:ea typeface="方正少儿简体" panose="03000509000000000000" pitchFamily="65" charset="-122"/>
            </a:endParaRPr>
          </a:p>
          <a:p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维生素</a:t>
            </a:r>
            <a:r>
              <a:rPr lang="en-US" altLang="zh-CN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A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、</a:t>
            </a:r>
            <a:r>
              <a:rPr lang="en-US" altLang="zh-CN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C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、叶酸、镁、钾、钙、膳食纤维</a:t>
            </a:r>
          </a:p>
          <a:p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提供保护性的营养素，可预防心血管疾病，膳食纤维特别有助于消化道的健康，使肠道活动正常，软化肠内废弃物，让排便更顺畅，防止肠道疾病的发生。而维生素</a:t>
            </a:r>
            <a:r>
              <a:rPr lang="en-US" altLang="zh-CN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A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则协助在黑暗中的视力。</a:t>
            </a:r>
          </a:p>
          <a:p>
            <a:endParaRPr lang="zh-CN" altLang="en-US" dirty="0">
              <a:latin typeface="方正少儿简体" panose="03000509000000000000" pitchFamily="65" charset="-122"/>
              <a:ea typeface="方正少儿简体" panose="03000509000000000000" pitchFamily="65" charset="-122"/>
            </a:endParaRPr>
          </a:p>
          <a:p>
            <a:endParaRPr lang="zh-CN" altLang="en-US" dirty="0">
              <a:latin typeface="方正少儿简体" panose="03000509000000000000" pitchFamily="65" charset="-122"/>
              <a:ea typeface="方正少儿简体" panose="03000509000000000000" pitchFamily="65" charset="-122"/>
            </a:endParaRPr>
          </a:p>
        </p:txBody>
      </p:sp>
      <p:pic>
        <p:nvPicPr>
          <p:cNvPr id="4098" name="Picture 2" descr="http://p1.so.qhimg.com/bdr/_240_/t01c925e0727d128ce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-5392"/>
            <a:ext cx="2835644" cy="1709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5244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accent1">
                    <a:lumMod val="75000"/>
                  </a:schemeClr>
                </a:solidFill>
                <a:latin typeface="汉仪琥珀体简" panose="02010609000101010101" pitchFamily="49" charset="-122"/>
                <a:ea typeface="汉仪琥珀体简" panose="02010609000101010101" pitchFamily="49" charset="-122"/>
              </a:rPr>
              <a:t>水果</a:t>
            </a:r>
            <a:r>
              <a:rPr lang="zh-CN" altLang="en-US" sz="4000" dirty="0" smtClean="0">
                <a:solidFill>
                  <a:schemeClr val="accent1">
                    <a:lumMod val="75000"/>
                  </a:schemeClr>
                </a:solidFill>
                <a:latin typeface="汉仪琥珀体简" panose="02010609000101010101" pitchFamily="49" charset="-122"/>
                <a:ea typeface="汉仪琥珀体简" panose="02010609000101010101" pitchFamily="49" charset="-122"/>
              </a:rPr>
              <a:t>类</a:t>
            </a:r>
            <a:endParaRPr lang="zh-CN" altLang="en-US" sz="4000" dirty="0">
              <a:solidFill>
                <a:schemeClr val="accent1">
                  <a:lumMod val="75000"/>
                </a:schemeClr>
              </a:solidFill>
              <a:latin typeface="汉仪琥珀体简" panose="02010609000101010101" pitchFamily="49" charset="-122"/>
              <a:ea typeface="汉仪琥珀体简" panose="0201060900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CN" altLang="en-US" dirty="0" smtClean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生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鲜水果与纯果汁。</a:t>
            </a:r>
            <a:b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</a:b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高胡萝卜素水果：木瓜、芒果、哈密瓜。</a:t>
            </a:r>
            <a:b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</a:b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高维生素</a:t>
            </a:r>
            <a:r>
              <a:rPr lang="en-US" altLang="zh-CN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C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水果：柑桔、橘、葡萄柚、芭乐。</a:t>
            </a:r>
            <a:b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</a:b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高茄红素水果：蕃茄</a:t>
            </a:r>
            <a:r>
              <a:rPr lang="zh-CN" altLang="en-US" dirty="0" smtClean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。</a:t>
            </a:r>
            <a:endParaRPr lang="en-US" altLang="zh-CN" dirty="0" smtClean="0">
              <a:latin typeface="方正少儿简体" panose="03000509000000000000" pitchFamily="65" charset="-122"/>
              <a:ea typeface="方正少儿简体" panose="03000509000000000000" pitchFamily="65" charset="-122"/>
            </a:endParaRPr>
          </a:p>
          <a:p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维生素</a:t>
            </a:r>
            <a:r>
              <a:rPr lang="en-US" altLang="zh-CN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C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、</a:t>
            </a:r>
            <a:r>
              <a:rPr lang="en-US" altLang="zh-CN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A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、钾、膳食纤维、果糖、葡萄糖</a:t>
            </a:r>
          </a:p>
          <a:p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维生素</a:t>
            </a:r>
            <a:r>
              <a:rPr lang="en-US" altLang="zh-CN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C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帮助胶原蛋白（</a:t>
            </a:r>
            <a:r>
              <a:rPr lang="en-US" altLang="zh-CN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collagen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）的形成，使皮肤健康，血管不易破裂出血，也帮助伤口愈合；同时提供多种保护性营养素。</a:t>
            </a:r>
          </a:p>
          <a:p>
            <a:endParaRPr lang="zh-CN" altLang="en-US" dirty="0">
              <a:latin typeface="方正少儿简体" panose="03000509000000000000" pitchFamily="65" charset="-122"/>
              <a:ea typeface="方正少儿简体" panose="03000509000000000000" pitchFamily="65" charset="-122"/>
            </a:endParaRPr>
          </a:p>
          <a:p>
            <a:endParaRPr lang="zh-CN" altLang="en-US" dirty="0">
              <a:latin typeface="方正少儿简体" panose="03000509000000000000" pitchFamily="65" charset="-122"/>
              <a:ea typeface="方正少儿简体" panose="03000509000000000000" pitchFamily="65" charset="-122"/>
            </a:endParaRPr>
          </a:p>
        </p:txBody>
      </p:sp>
      <p:pic>
        <p:nvPicPr>
          <p:cNvPr id="5122" name="Picture 2" descr="http://p1.so.qhimg.com/bdr/_240_/t015a58e476f9cd645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740123"/>
            <a:ext cx="4564385" cy="2118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6674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 smtClean="0">
                <a:solidFill>
                  <a:schemeClr val="accent1">
                    <a:lumMod val="75000"/>
                  </a:schemeClr>
                </a:solidFill>
                <a:latin typeface="汉仪琥珀体简" panose="02010609000101010101" pitchFamily="49" charset="-122"/>
                <a:ea typeface="汉仪琥珀体简" panose="02010609000101010101" pitchFamily="49" charset="-122"/>
              </a:rPr>
              <a:t>奶类</a:t>
            </a:r>
            <a:endParaRPr lang="zh-CN" altLang="en-US" sz="4000" dirty="0">
              <a:solidFill>
                <a:schemeClr val="accent1">
                  <a:lumMod val="75000"/>
                </a:schemeClr>
              </a:solidFill>
              <a:latin typeface="汉仪琥珀体简" panose="02010609000101010101" pitchFamily="49" charset="-122"/>
              <a:ea typeface="汉仪琥珀体简" panose="0201060900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CN" altLang="en-US" dirty="0" smtClean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牛奶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、羊奶、酸奶、起司、优格。</a:t>
            </a:r>
          </a:p>
          <a:p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钙、维生素</a:t>
            </a:r>
            <a:r>
              <a:rPr lang="en-US" altLang="zh-CN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B2</a:t>
            </a:r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、优质蛋白质</a:t>
            </a:r>
          </a:p>
          <a:p>
            <a:r>
              <a:rPr lang="zh-CN" altLang="en-US" dirty="0">
                <a:latin typeface="方正少儿简体" panose="03000509000000000000" pitchFamily="65" charset="-122"/>
                <a:ea typeface="方正少儿简体" panose="03000509000000000000" pitchFamily="65" charset="-122"/>
              </a:rPr>
              <a:t>提供丰富的钙，是骨骼发育必备的材料。</a:t>
            </a:r>
          </a:p>
          <a:p>
            <a:endParaRPr lang="zh-CN" altLang="en-US" dirty="0">
              <a:latin typeface="方正少儿简体" panose="03000509000000000000" pitchFamily="65" charset="-122"/>
              <a:ea typeface="方正少儿简体" panose="03000509000000000000" pitchFamily="65" charset="-122"/>
            </a:endParaRPr>
          </a:p>
        </p:txBody>
      </p:sp>
      <p:pic>
        <p:nvPicPr>
          <p:cNvPr id="6146" name="Picture 2" descr="http://p0.so.qhimg.com/bdr/_240_/t013668056b3589b1a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861048"/>
            <a:ext cx="3009900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6614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 smtClean="0">
                <a:solidFill>
                  <a:schemeClr val="accent1">
                    <a:lumMod val="75000"/>
                  </a:schemeClr>
                </a:solidFill>
                <a:latin typeface="汉仪琥珀体简" panose="02010609000101010101" pitchFamily="49" charset="-122"/>
                <a:ea typeface="汉仪琥珀体简" panose="02010609000101010101" pitchFamily="49" charset="-122"/>
              </a:rPr>
              <a:t>谢谢大家</a:t>
            </a:r>
            <a:endParaRPr lang="zh-CN" altLang="en-US" sz="4000" dirty="0">
              <a:solidFill>
                <a:schemeClr val="accent1">
                  <a:lumMod val="75000"/>
                </a:schemeClr>
              </a:solidFill>
              <a:latin typeface="汉仪琥珀体简" panose="02010609000101010101" pitchFamily="49" charset="-122"/>
              <a:ea typeface="汉仪琥珀体简" panose="0201060900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629198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凸显">
  <a:themeElements>
    <a:clrScheme name="凸显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凸显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华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</TotalTime>
  <Words>345</Words>
  <Application>Microsoft Office PowerPoint</Application>
  <PresentationFormat>全屏显示(4:3)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凸显</vt:lpstr>
      <vt:lpstr>食物知多少</vt:lpstr>
      <vt:lpstr>目录</vt:lpstr>
      <vt:lpstr>五谷根茎类</vt:lpstr>
      <vt:lpstr>蛋豆鱼肉类</vt:lpstr>
      <vt:lpstr>油脂类</vt:lpstr>
      <vt:lpstr>蔬菜类</vt:lpstr>
      <vt:lpstr>水果类</vt:lpstr>
      <vt:lpstr>奶类</vt:lpstr>
      <vt:lpstr>谢谢大家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食物知多少</dc:title>
  <dc:creator>acer1</dc:creator>
  <cp:lastModifiedBy>lyh</cp:lastModifiedBy>
  <cp:revision>4</cp:revision>
  <dcterms:created xsi:type="dcterms:W3CDTF">2016-03-29T06:34:31Z</dcterms:created>
  <dcterms:modified xsi:type="dcterms:W3CDTF">2016-03-29T07:04:55Z</dcterms:modified>
</cp:coreProperties>
</file>