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2" charset="0"/>
        <a:ea typeface="宋体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2" charset="0"/>
        <a:ea typeface="宋体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2" charset="0"/>
        <a:ea typeface="宋体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2" charset="0"/>
        <a:ea typeface="宋体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2" charset="0"/>
        <a:ea typeface="宋体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2" charset="0"/>
        <a:ea typeface="宋体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2" charset="0"/>
        <a:ea typeface="宋体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2" charset="0"/>
        <a:ea typeface="宋体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2" charset="0"/>
        <a:ea typeface="宋体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CBB0"/>
    <a:srgbClr val="D9B087"/>
    <a:srgbClr val="DBB48D"/>
    <a:srgbClr val="9900CC"/>
    <a:srgbClr val="0033CC"/>
    <a:srgbClr val="FF0000"/>
    <a:srgbClr val="000099"/>
    <a:srgbClr val="E7D8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p>
            <a:pPr lvl="0"/>
            <a:endParaRPr lang="zh-CN" sz="1200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p>
            <a:pPr lvl="0" algn="r"/>
            <a:endParaRPr lang="zh-CN" altLang="en-US" sz="1200"/>
          </a:p>
        </p:txBody>
      </p:sp>
      <p:sp>
        <p:nvSpPr>
          <p:cNvPr id="3076" name="幻灯片图像占位符 3075"/>
          <p:cNvSpPr>
            <a:spLocks noGrp="1" noRo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p>
            <a:endParaRPr lang="zh-CN" altLang="en-US"/>
          </a:p>
        </p:txBody>
      </p:sp>
      <p:sp>
        <p:nvSpPr>
          <p:cNvPr id="3077" name="文本占位符 3076"/>
          <p:cNvSpPr>
            <a:spLocks noGrp="1" noRot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/>
            <a:endParaRPr lang="zh-CN" sz="1200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p>
            <a:pPr lvl="0" algn="r"/>
            <a:fld id="{9A0DB2DC-4C9A-4742-B13C-FB6460FD3503}" type="slidenum">
              <a:rPr lang="zh-CN" sz="1200"/>
            </a:fld>
            <a:endParaRPr lang="zh-CN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rgbClr val="8C735A">
            <a:alpha val="100000"/>
          </a:srgbClr>
        </a:solidFill>
        <a:effectLst>
          <a:outerShdw dist="107763" dir="2699999" algn="ctr" rotWithShape="0">
            <a:srgbClr val="020000"/>
          </a:outerShdw>
        </a:effectLst>
      </p:bgPr>
    </p:bg>
    <p:spTree>
      <p:nvGrpSpPr>
        <p:cNvPr id="1" name=""/>
        <p:cNvGrpSpPr/>
        <p:nvPr/>
      </p:nvGrpSpPr>
      <p:grpSpPr/>
      <p:grpSp>
        <p:nvGrpSpPr>
          <p:cNvPr id="2050" name="组合 2049"/>
          <p:cNvGrpSpPr/>
          <p:nvPr/>
        </p:nvGrpSpPr>
        <p:grpSpPr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2051" name="矩形 2050" descr="Stationery"/>
            <p:cNvSpPr/>
            <p:nvPr/>
          </p:nvSpPr>
          <p:spPr>
            <a:xfrm>
              <a:off x="336" y="150"/>
              <a:ext cx="5253" cy="4026"/>
            </a:xfrm>
            <a:prstGeom prst="rect">
              <a:avLst/>
            </a:prstGeom>
            <a:blipFill rotWithShape="0">
              <a:blip r:embed="rId2"/>
            </a:blipFill>
            <a:ln w="9525">
              <a:noFill/>
              <a:miter/>
            </a:ln>
          </p:spPr>
          <p:txBody>
            <a:bodyPr wrap="none" anchor="ctr"/>
            <a:p>
              <a:pPr lvl="0" algn="ctr"/>
              <a:endParaRPr lang="en-US" dirty="0">
                <a:latin typeface="Times New Roman" pitchFamily="2" charset="0"/>
                <a:ea typeface="宋体" charset="-122"/>
              </a:endParaRPr>
            </a:p>
          </p:txBody>
        </p:sp>
        <p:pic>
          <p:nvPicPr>
            <p:cNvPr id="2052" name="图片 2051" descr="minispir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670" cy="4320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  <p:sp>
        <p:nvSpPr>
          <p:cNvPr id="2053" name="标题 2052"/>
          <p:cNvSpPr>
            <a:spLocks noGrp="1"/>
          </p:cNvSpPr>
          <p:nvPr>
            <p:ph type="ctrTitle"/>
          </p:nvPr>
        </p:nvSpPr>
        <p:spPr>
          <a:xfrm>
            <a:off x="962025" y="1628775"/>
            <a:ext cx="7772400" cy="1439863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>
              <a:defRPr sz="4800" kern="1200">
                <a:effectLst>
                  <a:outerShdw blurRad="38100" dist="38100" dir="2700000">
                    <a:srgbClr val="000000"/>
                  </a:outerShdw>
                </a:effectLst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4" name="副标题 2053"/>
          <p:cNvSpPr>
            <a:spLocks noGrp="1"/>
          </p:cNvSpPr>
          <p:nvPr>
            <p:ph type="subTitle" idx="1"/>
          </p:nvPr>
        </p:nvSpPr>
        <p:spPr>
          <a:xfrm>
            <a:off x="1647825" y="3738563"/>
            <a:ext cx="6400800" cy="11303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marL="0" lvl="0" indent="0" algn="ctr">
              <a:buNone/>
              <a:defRPr b="1" kern="1200">
                <a:solidFill>
                  <a:schemeClr val="bg2"/>
                </a:solidFill>
              </a:defRPr>
            </a:lvl1pPr>
            <a:lvl2pPr marL="457200" lvl="1" indent="-457200" algn="ctr">
              <a:buNone/>
              <a:defRPr b="1" kern="1200">
                <a:solidFill>
                  <a:schemeClr val="bg2"/>
                </a:solidFill>
              </a:defRPr>
            </a:lvl2pPr>
            <a:lvl3pPr marL="914400" lvl="2" indent="-914400" algn="ctr">
              <a:buNone/>
              <a:defRPr b="1" kern="1200">
                <a:solidFill>
                  <a:schemeClr val="bg2"/>
                </a:solidFill>
              </a:defRPr>
            </a:lvl3pPr>
            <a:lvl4pPr marL="1371600" lvl="3" indent="-1371600" algn="ctr">
              <a:buNone/>
              <a:defRPr b="1" kern="1200">
                <a:solidFill>
                  <a:schemeClr val="bg2"/>
                </a:solidFill>
              </a:defRPr>
            </a:lvl4pPr>
            <a:lvl5pPr marL="1828800" lvl="4" indent="-1828800" algn="ctr">
              <a:buNone/>
              <a:defRPr b="1" kern="1200">
                <a:solidFill>
                  <a:schemeClr val="bg2"/>
                </a:solidFill>
              </a:defRPr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2055" name="日期占位符 2054"/>
          <p:cNvSpPr>
            <a:spLocks noGrp="1"/>
          </p:cNvSpPr>
          <p:nvPr>
            <p:ph type="dt" sz="half" idx="2"/>
          </p:nvPr>
        </p:nvSpPr>
        <p:spPr>
          <a:xfrm>
            <a:off x="962025" y="6100763"/>
            <a:ext cx="1905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p>
            <a:pPr>
              <a:spcBef>
                <a:spcPct val="50000"/>
              </a:spcBef>
            </a:pPr>
            <a:endParaRPr lang="zh-CN" altLang="en-US">
              <a:solidFill>
                <a:srgbClr val="A08366"/>
              </a:solidFill>
            </a:endParaRPr>
          </a:p>
        </p:txBody>
      </p:sp>
      <p:sp>
        <p:nvSpPr>
          <p:cNvPr id="2056" name="页脚占位符 2055"/>
          <p:cNvSpPr>
            <a:spLocks noGrp="1"/>
          </p:cNvSpPr>
          <p:nvPr>
            <p:ph type="ftr" sz="quarter" idx="3"/>
          </p:nvPr>
        </p:nvSpPr>
        <p:spPr>
          <a:xfrm>
            <a:off x="3400425" y="6100763"/>
            <a:ext cx="28956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p>
            <a:pPr>
              <a:spcBef>
                <a:spcPct val="50000"/>
              </a:spcBef>
            </a:pPr>
            <a:endParaRPr lang="zh-CN">
              <a:solidFill>
                <a:srgbClr val="A08366"/>
              </a:solidFill>
            </a:endParaRPr>
          </a:p>
        </p:txBody>
      </p:sp>
      <p:sp>
        <p:nvSpPr>
          <p:cNvPr id="2057" name="灯片编号占位符 2056"/>
          <p:cNvSpPr>
            <a:spLocks noGrp="1"/>
          </p:cNvSpPr>
          <p:nvPr>
            <p:ph type="sldNum" sz="quarter" idx="4"/>
          </p:nvPr>
        </p:nvSpPr>
        <p:spPr>
          <a:xfrm>
            <a:off x="6829425" y="6100763"/>
            <a:ext cx="1905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p>
            <a:pPr>
              <a:spcBef>
                <a:spcPct val="50000"/>
              </a:spcBef>
            </a:pPr>
            <a:fld id="{9A0DB2DC-4C9A-4742-B13C-FB6460FD3503}" type="slidenum">
              <a:rPr lang="zh-CN">
                <a:solidFill>
                  <a:srgbClr val="A08366"/>
                </a:solidFill>
              </a:rPr>
            </a:fld>
            <a:endParaRPr lang="zh-CN">
              <a:solidFill>
                <a:srgbClr val="A08366"/>
              </a:solidFill>
            </a:endParaRPr>
          </a:p>
        </p:txBody>
      </p:sp>
      <p:sp>
        <p:nvSpPr>
          <p:cNvPr id="2058" name="直接连接符 2057"/>
          <p:cNvSpPr/>
          <p:nvPr/>
        </p:nvSpPr>
        <p:spPr>
          <a:xfrm>
            <a:off x="973138" y="3141663"/>
            <a:ext cx="7775575" cy="0"/>
          </a:xfrm>
          <a:prstGeom prst="line">
            <a:avLst/>
          </a:prstGeom>
          <a:ln w="50800" cap="flat" cmpd="sng">
            <a:solidFill>
              <a:schemeClr val="tx2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40128" y="404813"/>
            <a:ext cx="1946672" cy="55451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00113" y="404813"/>
            <a:ext cx="5727165" cy="55451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00113" y="1600200"/>
            <a:ext cx="3815477" cy="43497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871323" y="1600200"/>
            <a:ext cx="3815477" cy="43497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8C735A">
            <a:alpha val="100000"/>
          </a:srgbClr>
        </a:solidFill>
        <a:effectLst>
          <a:outerShdw dist="107763" dir="2699999" algn="ctr" rotWithShape="0">
            <a:srgbClr val="020000"/>
          </a:outerShdw>
        </a:effectLst>
      </p:bgPr>
    </p:bg>
    <p:spTree>
      <p:nvGrpSpPr>
        <p:cNvPr id="1" name=""/>
        <p:cNvGrpSpPr/>
        <p:nvPr/>
      </p:nvGrpSpPr>
      <p:grpSpPr/>
      <p:grpSp>
        <p:nvGrpSpPr>
          <p:cNvPr id="1026" name="组合 1025"/>
          <p:cNvGrpSpPr/>
          <p:nvPr/>
        </p:nvGrpSpPr>
        <p:grpSpPr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1027" name="矩形 1026"/>
            <p:cNvSpPr/>
            <p:nvPr userDrawn="1"/>
          </p:nvSpPr>
          <p:spPr>
            <a:xfrm>
              <a:off x="336" y="150"/>
              <a:ext cx="5253" cy="4026"/>
            </a:xfrm>
            <a:prstGeom prst="rect">
              <a:avLst/>
            </a:prstGeom>
            <a:solidFill>
              <a:srgbClr val="E7D8AF"/>
            </a:solidFill>
            <a:ln w="9525">
              <a:noFill/>
              <a:miter/>
            </a:ln>
          </p:spPr>
          <p:txBody>
            <a:bodyPr wrap="none" anchor="ctr"/>
            <a:p>
              <a:pPr lvl="0" algn="ctr"/>
              <a:endParaRPr lang="en-US" dirty="0">
                <a:latin typeface="Times New Roman" pitchFamily="2" charset="0"/>
                <a:ea typeface="宋体" charset="-122"/>
              </a:endParaRPr>
            </a:p>
          </p:txBody>
        </p:sp>
        <p:pic>
          <p:nvPicPr>
            <p:cNvPr id="1028" name="图片 1027" descr="minispir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0" y="0"/>
              <a:ext cx="670" cy="4320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  <p:sp>
        <p:nvSpPr>
          <p:cNvPr id="1029" name="直接连接符 1028"/>
          <p:cNvSpPr/>
          <p:nvPr/>
        </p:nvSpPr>
        <p:spPr>
          <a:xfrm>
            <a:off x="1016000" y="1600200"/>
            <a:ext cx="7747000" cy="0"/>
          </a:xfrm>
          <a:prstGeom prst="line">
            <a:avLst/>
          </a:prstGeom>
          <a:ln w="317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30" name="日期占位符 1029"/>
          <p:cNvSpPr>
            <a:spLocks noGrp="1"/>
          </p:cNvSpPr>
          <p:nvPr>
            <p:ph type="dt" sz="half" idx="2"/>
          </p:nvPr>
        </p:nvSpPr>
        <p:spPr>
          <a:xfrm>
            <a:off x="990600" y="6096000"/>
            <a:ext cx="1905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 lvl="0">
              <a:spcBef>
                <a:spcPct val="50000"/>
              </a:spcBef>
            </a:pPr>
            <a:endParaRPr lang="zh-CN" altLang="en-US"/>
          </a:p>
        </p:txBody>
      </p:sp>
      <p:sp>
        <p:nvSpPr>
          <p:cNvPr id="1031" name="页脚占位符 1030"/>
          <p:cNvSpPr>
            <a:spLocks noGrp="1"/>
          </p:cNvSpPr>
          <p:nvPr>
            <p:ph type="ftr" sz="quarter" idx="3"/>
          </p:nvPr>
        </p:nvSpPr>
        <p:spPr>
          <a:xfrm>
            <a:off x="3429000" y="6096000"/>
            <a:ext cx="28956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pPr lvl="0">
              <a:spcBef>
                <a:spcPct val="50000"/>
              </a:spcBef>
            </a:pPr>
            <a:endParaRPr lang="zh-CN"/>
          </a:p>
        </p:txBody>
      </p:sp>
      <p:sp>
        <p:nvSpPr>
          <p:cNvPr id="1032" name="灯片编号占位符 1031"/>
          <p:cNvSpPr>
            <a:spLocks noGrp="1"/>
          </p:cNvSpPr>
          <p:nvPr>
            <p:ph type="sldNum" sz="quarter" idx="4"/>
          </p:nvPr>
        </p:nvSpPr>
        <p:spPr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 lvl="0">
              <a:spcBef>
                <a:spcPct val="50000"/>
              </a:spcBef>
            </a:pPr>
            <a:fld id="{9A0DB2DC-4C9A-4742-B13C-FB6460FD3503}" type="slidenum">
              <a:rPr lang="zh-CN"/>
            </a:fld>
            <a:endParaRPr lang="zh-CN"/>
          </a:p>
        </p:txBody>
      </p:sp>
      <p:sp>
        <p:nvSpPr>
          <p:cNvPr id="1033" name="标题 1032"/>
          <p:cNvSpPr>
            <a:spLocks noGrp="1"/>
          </p:cNvSpPr>
          <p:nvPr>
            <p:ph type="title"/>
          </p:nvPr>
        </p:nvSpPr>
        <p:spPr>
          <a:xfrm>
            <a:off x="900113" y="404813"/>
            <a:ext cx="7786687" cy="10128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4" name="文本占位符 1033"/>
          <p:cNvSpPr>
            <a:spLocks noGrp="1"/>
          </p:cNvSpPr>
          <p:nvPr>
            <p:ph type="body" idx="1"/>
          </p:nvPr>
        </p:nvSpPr>
        <p:spPr>
          <a:xfrm>
            <a:off x="900113" y="1600200"/>
            <a:ext cx="7786687" cy="43497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4400" b="1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2"/>
        <a:buChar char="n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2"/>
        <a:buChar char="p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2"/>
        <a:buChar char="n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2"/>
        <a:buChar char="p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标题 4097"/>
          <p:cNvSpPr>
            <a:spLocks noGrp="1"/>
          </p:cNvSpPr>
          <p:nvPr>
            <p:ph type="ctrTitle"/>
          </p:nvPr>
        </p:nvSpPr>
        <p:spPr>
          <a:ln/>
        </p:spPr>
        <p:txBody>
          <a:bodyPr anchor="ctr"/>
          <a:p>
            <a:pPr defTabSz="914400">
              <a:buNone/>
            </a:pPr>
            <a:r>
              <a:rPr lang="zh-CN" kern="1200" baseline="0">
                <a:latin typeface="Times New Roman" pitchFamily="2" charset="0"/>
                <a:ea typeface="华文行楷" pitchFamily="2" charset="-122"/>
              </a:rPr>
              <a:t>食物知多少</a:t>
            </a:r>
            <a:endParaRPr lang="zh-CN" kern="1200" baseline="0">
              <a:latin typeface="Times New Roman" pitchFamily="2" charset="0"/>
              <a:ea typeface="华文行楷" pitchFamily="2" charset="-122"/>
            </a:endParaRPr>
          </a:p>
        </p:txBody>
      </p:sp>
      <p:sp>
        <p:nvSpPr>
          <p:cNvPr id="4099" name="副标题 4098"/>
          <p:cNvSpPr>
            <a:spLocks noGrp="1"/>
          </p:cNvSpPr>
          <p:nvPr>
            <p:ph type="subTitle" idx="1"/>
          </p:nvPr>
        </p:nvSpPr>
        <p:spPr>
          <a:xfrm>
            <a:off x="1763713" y="3213100"/>
            <a:ext cx="6400800" cy="1130300"/>
          </a:xfrm>
          <a:ln/>
        </p:spPr>
        <p:txBody>
          <a:bodyPr anchor="ctr"/>
          <a:p>
            <a:pPr defTabSz="914400">
              <a:buSzPct val="65000"/>
              <a:buFont typeface="Wingdings" charset="2"/>
              <a:buNone/>
            </a:pPr>
            <a:endParaRPr kern="1200" baseline="0">
              <a:latin typeface="Times New Roman" pitchFamily="2" charset="0"/>
              <a:ea typeface="隶书" pitchFamily="1" charset="-122"/>
            </a:endParaRPr>
          </a:p>
        </p:txBody>
      </p:sp>
      <p:sp>
        <p:nvSpPr>
          <p:cNvPr id="2" name="日期占位符 1"/>
          <p:cNvSpPr/>
          <p:nvPr>
            <p:ph type="dt" sz="half" idx="2"/>
          </p:nvPr>
        </p:nvSpPr>
        <p:spPr/>
        <p:txBody>
          <a:bodyPr/>
          <a:p>
            <a:pPr lvl="0">
              <a:spcBef>
                <a:spcPct val="50000"/>
              </a:spcBef>
            </a:pPr>
            <a:r>
              <a:rPr lang="zh-CN"/>
              <a:t>乔子轩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标题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/>
          <a:p>
            <a:r>
              <a:rPr lang="zh-CN"/>
              <a:t>目录</a:t>
            </a:r>
            <a:endParaRPr lang="zh-CN"/>
          </a:p>
        </p:txBody>
      </p:sp>
      <p:sp>
        <p:nvSpPr>
          <p:cNvPr id="5123" name="文本占位符 51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>
                <a:latin typeface="华文彩云" charset="0"/>
                <a:ea typeface="华文彩云" charset="0"/>
              </a:rPr>
              <a:t>五谷根茎类</a:t>
            </a:r>
            <a:endParaRPr>
              <a:latin typeface="华文彩云" charset="0"/>
              <a:ea typeface="华文彩云" charset="0"/>
            </a:endParaRPr>
          </a:p>
          <a:p>
            <a:r>
              <a:rPr>
                <a:latin typeface="华文彩云" charset="0"/>
                <a:ea typeface="华文彩云" charset="0"/>
              </a:rPr>
              <a:t>蛋豆鱼肉类</a:t>
            </a:r>
            <a:endParaRPr>
              <a:latin typeface="华文彩云" charset="0"/>
              <a:ea typeface="华文彩云" charset="0"/>
            </a:endParaRPr>
          </a:p>
          <a:p>
            <a:r>
              <a:rPr>
                <a:latin typeface="华文彩云" charset="0"/>
                <a:ea typeface="华文彩云" charset="0"/>
              </a:rPr>
              <a:t>油脂类</a:t>
            </a:r>
            <a:endParaRPr>
              <a:latin typeface="华文彩云" charset="0"/>
              <a:ea typeface="华文彩云" charset="0"/>
            </a:endParaRPr>
          </a:p>
          <a:p>
            <a:r>
              <a:rPr>
                <a:latin typeface="华文彩云" charset="0"/>
                <a:ea typeface="华文彩云" charset="0"/>
              </a:rPr>
              <a:t>蔬菜类</a:t>
            </a:r>
            <a:endParaRPr>
              <a:latin typeface="华文彩云" charset="0"/>
              <a:ea typeface="华文彩云" charset="0"/>
            </a:endParaRPr>
          </a:p>
          <a:p>
            <a:r>
              <a:rPr>
                <a:latin typeface="华文彩云" charset="0"/>
                <a:ea typeface="华文彩云" charset="0"/>
              </a:rPr>
              <a:t>水果类</a:t>
            </a:r>
            <a:endParaRPr>
              <a:latin typeface="华文彩云" charset="0"/>
              <a:ea typeface="华文彩云" charset="0"/>
            </a:endParaRPr>
          </a:p>
          <a:p>
            <a:r>
              <a:rPr>
                <a:latin typeface="华文彩云" charset="0"/>
                <a:ea typeface="华文彩云" charset="0"/>
              </a:rPr>
              <a:t>奶 类</a:t>
            </a:r>
            <a:endParaRPr>
              <a:latin typeface="华文彩云" charset="0"/>
              <a:ea typeface="华文彩云" charset="0"/>
            </a:endParaRPr>
          </a:p>
        </p:txBody>
      </p:sp>
      <p:sp>
        <p:nvSpPr>
          <p:cNvPr id="2" name="日期占位符 1"/>
          <p:cNvSpPr/>
          <p:nvPr>
            <p:ph type="dt" sz="half" idx="10"/>
          </p:nvPr>
        </p:nvSpPr>
        <p:spPr/>
        <p:txBody>
          <a:bodyPr/>
          <a:p>
            <a:pPr lvl="0">
              <a:spcBef>
                <a:spcPct val="50000"/>
              </a:spcBef>
            </a:pP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五谷根茎类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rcRect t="13484"/>
          <a:stretch>
            <a:fillRect/>
          </a:stretch>
        </p:blipFill>
        <p:spPr>
          <a:xfrm>
            <a:off x="4644390" y="1628775"/>
            <a:ext cx="4242435" cy="3557905"/>
          </a:xfrm>
          <a:prstGeom prst="round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043940" y="1916430"/>
            <a:ext cx="3440430" cy="30175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</a:t>
            </a:r>
            <a:r>
              <a:rPr lang="zh-CN" altLang="en-US">
                <a:latin typeface="华文彩云" charset="0"/>
                <a:ea typeface="华文彩云" charset="0"/>
              </a:rPr>
              <a:t>米饭、米类制品、小麦与面粉类制品、玉米等。通常作为主食，根茎类食物包括：甘薯、马铃薯、芋头、菱角、莲子、莲藕等，通常作为配菜。种子类如绿豆、红豆。</a:t>
            </a:r>
            <a:endParaRPr lang="zh-CN" altLang="en-US">
              <a:latin typeface="华文彩云" charset="0"/>
              <a:ea typeface="华文彩云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蛋豆鱼肉类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rcRect t="9500"/>
          <a:stretch>
            <a:fillRect/>
          </a:stretch>
        </p:blipFill>
        <p:spPr>
          <a:xfrm>
            <a:off x="899795" y="1628775"/>
            <a:ext cx="4453255" cy="2887345"/>
          </a:xfrm>
          <a:prstGeom prst="ellipse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521325" y="1942465"/>
            <a:ext cx="3371215" cy="33832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</a:t>
            </a:r>
            <a:r>
              <a:rPr lang="zh-CN" altLang="en-US">
                <a:latin typeface="华文彩云" charset="0"/>
                <a:ea typeface="华文彩云" charset="0"/>
              </a:rPr>
              <a:t>动物性：蛋类、鱼水产海鲜类、鸡、鸭、鹅、猪、牛、羊等肉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 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        类、内脏、血液制品。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 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植物性：豆腐、豆干、豆浆等黄豆加工品。</a:t>
            </a:r>
            <a:endParaRPr lang="zh-CN" altLang="en-US">
              <a:latin typeface="华文彩云" charset="0"/>
              <a:ea typeface="华文彩云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油脂类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115695" y="1628775"/>
            <a:ext cx="3613150" cy="2799080"/>
          </a:xfrm>
          <a:prstGeom prst="round2Diag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12055" y="1732280"/>
            <a:ext cx="3808730" cy="37490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</a:t>
            </a:r>
            <a:r>
              <a:rPr lang="en-US" altLang="zh-CN">
                <a:latin typeface="华文彩云" charset="0"/>
                <a:ea typeface="华文彩云" charset="0"/>
              </a:rPr>
              <a:t> </a:t>
            </a:r>
            <a:r>
              <a:rPr lang="zh-CN" altLang="en-US">
                <a:latin typeface="华文彩云" charset="0"/>
                <a:ea typeface="华文彩云" charset="0"/>
              </a:rPr>
              <a:t>饱和油脂 ：动物－奶油、牛、猪、鸡油；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 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            植物－椰油、棕榈油。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不饱和油脂：单元－橄榄油、高油酸色拉油；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 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多元－黄豆油、花生油、 芥花油、葵花油等。</a:t>
            </a:r>
            <a:endParaRPr lang="zh-CN" altLang="en-US">
              <a:latin typeface="华文彩云" charset="0"/>
              <a:ea typeface="华文彩云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蔬菜类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292090" y="4149090"/>
            <a:ext cx="3541395" cy="2497455"/>
          </a:xfrm>
          <a:prstGeom prst="round1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043940" y="1628775"/>
            <a:ext cx="3939540" cy="48463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华文彩云" charset="0"/>
                <a:ea typeface="华文彩云" charset="0"/>
              </a:rPr>
              <a:t>        </a:t>
            </a:r>
            <a:r>
              <a:rPr lang="zh-CN" altLang="en-US">
                <a:latin typeface="华文彩云" charset="0"/>
                <a:ea typeface="华文彩云" charset="0"/>
              </a:rPr>
              <a:t>深色菜类：菠菜、青江菜、蕃薯叶、胡萝卜等。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 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浅色菜类：大白菜、高丽菜、莴苣、黄瓜、竹笋等。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 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豆类：菜豆、豌豆、荷兰豆、毛豆等。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 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菇蕈类：草菇、香菇、金针菇、木耳等。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海产植物类：紫菜、海带、海带芽等。</a:t>
            </a:r>
            <a:endParaRPr lang="zh-CN" altLang="en-US">
              <a:latin typeface="华文彩云" charset="0"/>
              <a:ea typeface="华文彩云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水果类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sz="half" idx="1"/>
          </p:nvPr>
        </p:nvPicPr>
        <p:blipFill>
          <a:blip r:embed="rId1"/>
          <a:srcRect t="18190"/>
          <a:stretch>
            <a:fillRect/>
          </a:stretch>
        </p:blipFill>
        <p:spPr>
          <a:xfrm>
            <a:off x="1664970" y="2631440"/>
            <a:ext cx="2286000" cy="2286000"/>
          </a:xfrm>
          <a:prstGeom prst="rect">
            <a:avLst/>
          </a:prstGeom>
        </p:spPr>
      </p:pic>
      <p:sp>
        <p:nvSpPr>
          <p:cNvPr id="9" name="内容占位符 8"/>
          <p:cNvSpPr/>
          <p:nvPr>
            <p:ph sz="half" idx="2"/>
          </p:nvPr>
        </p:nvSpPr>
        <p:spPr/>
        <p:txBody>
          <a:bodyPr/>
          <a:p>
            <a:r>
              <a:rPr lang="zh-CN" altLang="en-US">
                <a:latin typeface="华文彩云" charset="0"/>
                <a:ea typeface="华文彩云" charset="0"/>
              </a:rPr>
              <a:t>生鲜水果与纯果汁。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高胡萝卜素水果：木瓜、芒果、哈密瓜。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高维生素C水果：柑桔、橘、葡萄柚、芭乐。</a:t>
            </a:r>
            <a:endParaRPr lang="zh-CN" altLang="en-US">
              <a:latin typeface="华文彩云" charset="0"/>
              <a:ea typeface="华文彩云" charset="0"/>
            </a:endParaRPr>
          </a:p>
          <a:p>
            <a:r>
              <a:rPr lang="zh-CN" altLang="en-US">
                <a:latin typeface="华文彩云" charset="0"/>
                <a:ea typeface="华文彩云" charset="0"/>
              </a:rPr>
              <a:t>高茄红素水果：蕃茄。</a:t>
            </a:r>
            <a:endParaRPr lang="zh-CN" altLang="en-US">
              <a:latin typeface="华文彩云" charset="0"/>
              <a:ea typeface="华文彩云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奶 类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zh-CN" altLang="en-US">
                <a:latin typeface="华文彩云" charset="0"/>
                <a:ea typeface="华文彩云" charset="0"/>
              </a:rPr>
              <a:t>牛奶、羊奶、酸奶、起司、优格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5" name="内容占位符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043940" y="1628775"/>
            <a:ext cx="3242945" cy="262953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内容占位符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817880" y="260350"/>
            <a:ext cx="8039100" cy="63449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日常_活页夹">
  <a:themeElements>
    <a:clrScheme name="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61A00"/>
      </a:accent4>
      <a:accent5>
        <a:srgbClr val="E3CAB8"/>
      </a:accent5>
      <a:accent6>
        <a:srgbClr val="B82D2D"/>
      </a:accent6>
      <a:hlink>
        <a:srgbClr val="9A7F32"/>
      </a:hlink>
      <a:folHlink>
        <a:srgbClr val="ECA07A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61A00"/>
        </a:accent4>
        <a:accent5>
          <a:srgbClr val="E3CAB8"/>
        </a:accent5>
        <a:accent6>
          <a:srgbClr val="B8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61A00"/>
        </a:accent4>
        <a:accent5>
          <a:srgbClr val="E3CAB8"/>
        </a:accent5>
        <a:accent6>
          <a:srgbClr val="B8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1E1E1"/>
        </a:accent5>
        <a:accent6>
          <a:srgbClr val="787878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989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480</Words>
  <Application>WPS 演示</Application>
  <PresentationFormat/>
  <Paragraphs>56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日常_活页夹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qgh</cp:lastModifiedBy>
  <cp:revision>2</cp:revision>
  <dcterms:created xsi:type="dcterms:W3CDTF">2009-03-02T19:19:08Z</dcterms:created>
  <dcterms:modified xsi:type="dcterms:W3CDTF">2016-03-29T07:06:47Z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2052-10.1.0.5559</vt:lpwstr>
  </property>
</Properties>
</file>