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tags/tag14.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316" r:id="rId2"/>
    <p:sldId id="353" r:id="rId3"/>
    <p:sldId id="380" r:id="rId4"/>
    <p:sldId id="381" r:id="rId5"/>
    <p:sldId id="382" r:id="rId6"/>
    <p:sldId id="383" r:id="rId7"/>
    <p:sldId id="384" r:id="rId8"/>
    <p:sldId id="385" r:id="rId9"/>
    <p:sldId id="386" r:id="rId10"/>
    <p:sldId id="387" r:id="rId11"/>
    <p:sldId id="279" r:id="rId12"/>
  </p:sldIdLst>
  <p:sldSz cx="12192000" cy="6858000"/>
  <p:notesSz cx="6858000" cy="9144000"/>
  <p:defaultTextStyle>
    <a:defPPr>
      <a:defRPr lang="zh-CN"/>
    </a:defPPr>
    <a:lvl1pPr marL="0" lvl="0"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1pPr>
    <a:lvl2pPr marL="457200" lvl="1"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2pPr>
    <a:lvl3pPr marL="914400" lvl="2"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3pPr>
    <a:lvl4pPr marL="1371600" lvl="3"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4pPr>
    <a:lvl5pPr marL="1828800" lvl="4"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5pPr>
    <a:lvl6pPr marL="2286000" lvl="5"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6pPr>
    <a:lvl7pPr marL="2743200" lvl="6"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7pPr>
    <a:lvl8pPr marL="3200400" lvl="7"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8pPr>
    <a:lvl9pPr marL="3657600" lvl="8"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047"/>
    <p:restoredTop sz="94660"/>
  </p:normalViewPr>
  <p:slideViewPr>
    <p:cSldViewPr snapToGrid="0">
      <p:cViewPr>
        <p:scale>
          <a:sx n="66" d="100"/>
          <a:sy n="66" d="100"/>
        </p:scale>
        <p:origin x="-774" y="-198"/>
      </p:cViewPr>
      <p:guideLst>
        <p:guide orient="horz" pos="2160"/>
        <p:guide pos="3840"/>
      </p:guideLst>
    </p:cSldViewPr>
  </p:slideViewPr>
  <p:notesTextViewPr>
    <p:cViewPr>
      <p:scale>
        <a:sx n="1" d="1"/>
        <a:sy n="1" d="1"/>
      </p:scale>
      <p:origin x="0" y="0"/>
    </p:cViewPr>
  </p:notesTextViewPr>
  <p:sorterViewPr showFormatting="0">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1" latinLnBrk="0" hangingPunct="1">
              <a:spcBef>
                <a:spcPts val="0"/>
              </a:spcBef>
              <a:spcAft>
                <a:spcPts val="0"/>
              </a:spcAft>
              <a:buClrTx/>
              <a:buSzTx/>
              <a:buFontTx/>
              <a:buNone/>
              <a:defRPr/>
            </a:pPr>
            <a:fld id="{EA4338FE-D192-4467-9981-26BEB333B20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p>
          <a:p>
            <a:pPr marL="457200" marR="0" lvl="1"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p>
          <a:p>
            <a:pPr marL="914400" marR="0" lvl="2"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p>
          <a:p>
            <a:pPr marL="1371600" marR="0" lvl="3"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p>
          <a:p>
            <a:pPr marL="1828800" marR="0" lvl="4"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1" latinLnBrk="0" hangingPunct="1">
              <a:spcBef>
                <a:spcPts val="0"/>
              </a:spcBef>
              <a:spcAft>
                <a:spcPts val="0"/>
              </a:spcAft>
              <a:buClrTx/>
              <a:buSzTx/>
              <a:buFontTx/>
              <a:buNone/>
              <a:defRPr/>
            </a:pPr>
            <a:fld id="{DE2AA6D5-BE7A-4A02-A9A9-BB0437949346}"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bg>
      <p:bgPr>
        <a:solidFill>
          <a:schemeClr val="bg1"/>
        </a:solidFill>
        <a:effectLst/>
      </p:bgPr>
    </p:bg>
    <p:spTree>
      <p:nvGrpSpPr>
        <p:cNvPr id="1" name=""/>
        <p:cNvGrpSpPr/>
        <p:nvPr/>
      </p:nvGrpSpPr>
      <p:grpSpPr>
        <a:xfrm>
          <a:off x="0" y="0"/>
          <a:ext cx="0" cy="0"/>
          <a:chOff x="0" y="0"/>
          <a:chExt cx="0" cy="0"/>
        </a:xfrm>
      </p:grpSpPr>
      <p:pic>
        <p:nvPicPr>
          <p:cNvPr id="2050" name="图片 7"/>
          <p:cNvPicPr>
            <a:picLocks noChangeAspect="1"/>
          </p:cNvPicPr>
          <p:nvPr/>
        </p:nvPicPr>
        <p:blipFill>
          <a:blip r:embed="rId2"/>
          <a:srcRect l="233" t="12302" r="1752" b="16008"/>
          <a:stretch>
            <a:fillRect/>
          </a:stretch>
        </p:blipFill>
        <p:spPr>
          <a:xfrm>
            <a:off x="0" y="0"/>
            <a:ext cx="12192000" cy="6858000"/>
          </a:xfrm>
          <a:prstGeom prst="rect">
            <a:avLst/>
          </a:prstGeom>
          <a:noFill/>
          <a:ln w="9525">
            <a:noFill/>
            <a:miter/>
          </a:ln>
        </p:spPr>
      </p:pic>
      <p:sp>
        <p:nvSpPr>
          <p:cNvPr id="3" name="KSO_CT2"/>
          <p:cNvSpPr>
            <a:spLocks noGrp="1"/>
          </p:cNvSpPr>
          <p:nvPr>
            <p:ph type="subTitle" idx="1"/>
          </p:nvPr>
        </p:nvSpPr>
        <p:spPr>
          <a:xfrm>
            <a:off x="6845057" y="2408790"/>
            <a:ext cx="3927896" cy="404959"/>
          </a:xfrm>
          <a:prstGeom prst="roundRect">
            <a:avLst>
              <a:gd name="adj" fmla="val 50000"/>
            </a:avLst>
          </a:prstGeom>
          <a:noFill/>
          <a:ln>
            <a:noFill/>
          </a:ln>
        </p:spPr>
        <p:txBody>
          <a:bodyPr vert="horz" anchor="ctr">
            <a:noAutofit/>
          </a:bodyPr>
          <a:lstStyle>
            <a:lvl1pPr marL="0" indent="0" algn="ctr">
              <a:buNone/>
              <a:defRPr sz="1800" b="0" baseline="0">
                <a:solidFill>
                  <a:schemeClr val="tx1"/>
                </a:solidFill>
                <a:effectLst/>
                <a:latin typeface="+mn-lt"/>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dirty="0" smtClean="0"/>
          </a:p>
        </p:txBody>
      </p:sp>
      <p:sp>
        <p:nvSpPr>
          <p:cNvPr id="7" name="KSO_CT1"/>
          <p:cNvSpPr>
            <a:spLocks noGrp="1"/>
          </p:cNvSpPr>
          <p:nvPr>
            <p:ph type="title"/>
          </p:nvPr>
        </p:nvSpPr>
        <p:spPr>
          <a:xfrm>
            <a:off x="6429551" y="1311200"/>
            <a:ext cx="4970255" cy="1074552"/>
          </a:xfrm>
        </p:spPr>
        <p:txBody>
          <a:bodyPr vert="horz" anchor="b">
            <a:noAutofit/>
          </a:bodyPr>
          <a:lstStyle>
            <a:lvl1pPr algn="ctr">
              <a:defRPr sz="3200" b="1" kern="1000" baseline="0">
                <a:solidFill>
                  <a:schemeClr val="accent1"/>
                </a:solidFill>
                <a:effectLst/>
                <a:latin typeface="+mj-lt"/>
                <a:ea typeface="+mj-ea"/>
              </a:defRPr>
            </a:lvl1pPr>
          </a:lstStyle>
          <a:p>
            <a:r>
              <a:rPr lang="zh-CN" altLang="en-US" smtClean="0"/>
              <a:t>单击此处编辑母版标题样式</a:t>
            </a:r>
            <a:endParaRPr lang="zh-CN" altLang="en-US" dirty="0"/>
          </a:p>
        </p:txBody>
      </p:sp>
      <p:sp>
        <p:nvSpPr>
          <p:cNvPr id="9"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BD00F58D-02E2-4010-BC95-AB9B0C997EA1}" type="datetimeFigureOut">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2016/8/19</a:t>
            </a:fld>
            <a:endParaRPr kumimoji="0" lang="zh-CN" altLang="en-US" b="0" i="0" kern="1200" cap="none" spc="0" normalizeH="0" baseline="0" noProof="0" smtClean="0">
              <a:latin typeface="+mn-lt"/>
              <a:ea typeface="+mn-ea"/>
              <a:cs typeface="+mn-cs"/>
            </a:endParaRPr>
          </a:p>
        </p:txBody>
      </p:sp>
      <p:sp>
        <p:nvSpPr>
          <p:cNvPr id="10"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endParaRPr kumimoji="0" lang="zh-CN" altLang="en-US" b="0" i="0" kern="1200" cap="none" spc="0" normalizeH="0" baseline="0" noProof="0">
              <a:latin typeface="+mn-lt"/>
              <a:ea typeface="+mn-ea"/>
              <a:cs typeface="+mn-cs"/>
            </a:endParaRPr>
          </a:p>
        </p:txBody>
      </p:sp>
      <p:sp>
        <p:nvSpPr>
          <p:cNvPr id="11"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96B2F9F3-2D6E-447C-92BD-471A0AE1828C}" type="slidenum">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a:t>
            </a:fld>
            <a:endParaRPr kumimoji="0" lang="zh-CN" altLang="en-US" b="0" i="0" kern="1200" cap="none" spc="0" normalizeH="0" baseline="0" noProof="0">
              <a:latin typeface="+mn-lt"/>
              <a:ea typeface="+mn-ea"/>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solidFill>
              </a:defRPr>
            </a:lvl1pPr>
            <a:lvl2pPr>
              <a:defRPr sz="2000" b="0"/>
            </a:lvl2pPr>
          </a:lstStyle>
          <a:p>
            <a:pPr lvl="0"/>
            <a:r>
              <a:rPr lang="zh-CN" altLang="en-US" dirty="0" smtClean="0"/>
              <a:t>单击此处编辑母版文本样式</a:t>
            </a:r>
          </a:p>
          <a:p>
            <a:pPr lvl="1"/>
            <a:r>
              <a:rPr lang="zh-CN" altLang="en-US" dirty="0"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chor="b">
            <a:normAutofit/>
          </a:bodyPr>
          <a:lstStyle>
            <a:lvl1pPr algn="ctr">
              <a:defRPr sz="2700">
                <a:solidFill>
                  <a:schemeClr val="accent1"/>
                </a:solidFill>
                <a:effectLst/>
              </a:defRPr>
            </a:lvl1pPr>
          </a:lstStyle>
          <a:p>
            <a:r>
              <a:rPr lang="zh-CN" altLang="en-US"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noFill/>
        </p:spPr>
        <p:txBody>
          <a:bodyPr anchor="ctr">
            <a:normAutofit/>
          </a:bodyPr>
          <a:lstStyle>
            <a:lvl1pPr marL="0" indent="0" algn="ct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日期占位符 6"/>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日期占位符 2"/>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vert="horz" lIns="91440" tIns="45720" rIns="91440" bIns="45720" rtlCol="0" anchor="t">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None/>
              <a:defRPr/>
            </a:pPr>
            <a:r>
              <a:rPr kumimoji="0" lang="zh-CN" altLang="en-US" sz="2400" b="1" i="0" u="none" strike="noStrike" kern="1200" cap="none" spc="0" normalizeH="0" baseline="0" noProof="0" smtClean="0">
                <a:ln>
                  <a:noFill/>
                </a:ln>
                <a:solidFill>
                  <a:schemeClr val="accent1"/>
                </a:solidFill>
                <a:effectLst/>
                <a:uLnTx/>
                <a:uFillTx/>
                <a:latin typeface="+mn-lt"/>
                <a:ea typeface="+mn-ea"/>
                <a:cs typeface="+mn-cs"/>
              </a:rPr>
              <a:t>单击图标添加图片</a:t>
            </a:r>
            <a:endParaRPr kumimoji="0" lang="en-US" altLang="en-US" sz="2400" b="1" i="0" u="none" strike="noStrike" kern="1200" cap="none" spc="0" normalizeH="0" baseline="0" noProof="0" dirty="0">
              <a:ln>
                <a:noFill/>
              </a:ln>
              <a:solidFill>
                <a:schemeClr val="accent1"/>
              </a:solidFill>
              <a:effectLst/>
              <a:uLnTx/>
              <a:uFillTx/>
              <a:latin typeface="+mn-lt"/>
              <a:ea typeface="+mn-ea"/>
              <a:cs typeface="+mn-cs"/>
            </a:endParaRPr>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图片 11"/>
          <p:cNvPicPr>
            <a:picLocks noChangeAspect="1"/>
          </p:cNvPicPr>
          <p:nvPr/>
        </p:nvPicPr>
        <p:blipFill>
          <a:blip r:embed="rId13"/>
          <a:srcRect l="1474" t="26028" r="6166" b="4485"/>
          <a:stretch>
            <a:fillRect/>
          </a:stretch>
        </p:blipFill>
        <p:spPr>
          <a:xfrm>
            <a:off x="0" y="2338388"/>
            <a:ext cx="7899400" cy="4519612"/>
          </a:xfrm>
          <a:prstGeom prst="rect">
            <a:avLst/>
          </a:prstGeom>
          <a:noFill/>
          <a:ln w="9525">
            <a:noFill/>
            <a:miter/>
          </a:ln>
        </p:spPr>
      </p:pic>
      <p:sp>
        <p:nvSpPr>
          <p:cNvPr id="4"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lvl1pPr algn="l">
              <a:defRPr sz="1200">
                <a:solidFill>
                  <a:schemeClr val="tx1"/>
                </a:solidFill>
              </a:defRPr>
            </a:lvl1p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lvl1pPr algn="ctr">
              <a:defRPr sz="1200">
                <a:solidFill>
                  <a:schemeClr val="tx1"/>
                </a:solidFill>
              </a:defRPr>
            </a:lvl1p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lvl1pPr algn="r">
              <a:defRPr sz="1200">
                <a:solidFill>
                  <a:schemeClr val="tx1"/>
                </a:solidFill>
              </a:defRPr>
            </a:lvl1p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1030" name="KSO_BC1"/>
          <p:cNvSpPr>
            <a:spLocks noGrp="1"/>
          </p:cNvSpPr>
          <p:nvPr>
            <p:ph type="body" idx="1"/>
          </p:nvPr>
        </p:nvSpPr>
        <p:spPr>
          <a:xfrm>
            <a:off x="1138238" y="1133475"/>
            <a:ext cx="10488612" cy="5100638"/>
          </a:xfrm>
          <a:prstGeom prst="rect">
            <a:avLst/>
          </a:prstGeom>
          <a:noFill/>
          <a:ln w="9525">
            <a:noFill/>
            <a:miter/>
          </a:ln>
        </p:spPr>
        <p:txBody>
          <a:bodyPr/>
          <a:lstStyle/>
          <a:p>
            <a:pPr lvl="0"/>
            <a:r>
              <a:rPr lang="zh-CN" altLang="en-US" dirty="0"/>
              <a:t>单击此处编辑母版文本样式</a:t>
            </a:r>
          </a:p>
          <a:p>
            <a:pPr lvl="1"/>
            <a:r>
              <a:rPr lang="zh-CN" altLang="en-US" dirty="0"/>
              <a:t>第二级</a:t>
            </a:r>
          </a:p>
        </p:txBody>
      </p:sp>
      <p:sp>
        <p:nvSpPr>
          <p:cNvPr id="1031" name="KSO_BT1"/>
          <p:cNvSpPr>
            <a:spLocks noGrp="1"/>
          </p:cNvSpPr>
          <p:nvPr>
            <p:ph type="title"/>
          </p:nvPr>
        </p:nvSpPr>
        <p:spPr>
          <a:xfrm>
            <a:off x="673100" y="214313"/>
            <a:ext cx="10953750" cy="795337"/>
          </a:xfrm>
          <a:prstGeom prst="rect">
            <a:avLst/>
          </a:prstGeom>
          <a:noFill/>
          <a:ln w="9525">
            <a:noFill/>
            <a:miter/>
          </a:ln>
        </p:spPr>
        <p:txBody>
          <a:bodyPr anchor="ctr"/>
          <a:lstStyle/>
          <a:p>
            <a:pPr lvl="0"/>
            <a:r>
              <a:rPr lang="zh-CN" altLang="en-US" dirty="0"/>
              <a:t>单击此处编辑母版标题样式</a:t>
            </a:r>
            <a:endParaRPr lang="en-US" altLang="x-non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p:titleStyle>
    <p:bodyStyle>
      <a:lvl1pPr marL="361950" indent="-36195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Char char=""/>
        <a:defRPr lang="zh-CN" altLang="en-US" sz="2400" b="1" kern="1200" baseline="0" dirty="0" smtClean="0">
          <a:solidFill>
            <a:schemeClr val="accent1"/>
          </a:solidFill>
          <a:latin typeface="+mn-lt"/>
          <a:ea typeface="+mn-ea"/>
          <a:cs typeface="+mn-cs"/>
        </a:defRPr>
      </a:lvl1pPr>
      <a:lvl2pPr marL="361950" indent="-361950" algn="just" defTabSz="685800" rtl="0" eaLnBrk="1" latinLnBrk="0" hangingPunct="1">
        <a:lnSpc>
          <a:spcPct val="120000"/>
        </a:lnSpc>
        <a:spcBef>
          <a:spcPts val="0"/>
        </a:spcBef>
        <a:spcAft>
          <a:spcPts val="1200"/>
        </a:spcAft>
        <a:buClr>
          <a:schemeClr val="accent2">
            <a:lumMod val="60000"/>
            <a:lumOff val="40000"/>
          </a:schemeClr>
        </a:buClr>
        <a:buFont typeface="幼圆" panose="02010509060101010101" pitchFamily="49" charset="-122"/>
        <a:buChar char=" "/>
        <a:defRPr sz="2000" b="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slideLayout" Target="../slideLayouts/slideLayout7.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41095" y="1061720"/>
            <a:ext cx="9241790" cy="1385570"/>
          </a:xfrm>
        </p:spPr>
        <p:txBody>
          <a:bodyPr lIns="91440" tIns="45720" rIns="91440" bIns="45720" rtlCol="0" anchor="ctr" anchorCtr="0">
            <a:noAutofit/>
          </a:bodyPr>
          <a:lstStyle/>
          <a:p>
            <a:pPr marL="0" marR="0" lvl="0" indent="0" algn="ctr" defTabSz="685800" rtl="0" eaLnBrk="1" latinLnBrk="0" hangingPunct="1">
              <a:spcBef>
                <a:spcPct val="0"/>
              </a:spcBef>
              <a:spcAft>
                <a:spcPts val="0"/>
              </a:spcAft>
              <a:buClrTx/>
              <a:buSzTx/>
              <a:buFontTx/>
              <a:buNone/>
              <a:defRPr/>
            </a:pP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kumimoji="0" lang="zh-CN" altLang="en-US"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去海底安个家</a:t>
            </a: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kumimoji="0" lang="zh-CN" altLang="da-DK" sz="5400" b="0" i="0" u="none" strike="noStrike" kern="1000" cap="none" spc="0" normalizeH="0" baseline="0" noProof="0" dirty="0">
                <a:ln>
                  <a:noFill/>
                </a:ln>
                <a:solidFill>
                  <a:schemeClr val="accent1"/>
                </a:solidFill>
                <a:effectLst/>
                <a:uLnTx/>
                <a:uFillTx/>
                <a:latin typeface="华文琥珀" panose="02010800040101010101" charset="-122"/>
                <a:ea typeface="华文琥珀" panose="02010800040101010101" charset="-122"/>
                <a:cs typeface="+mj-cs"/>
              </a:rPr>
              <a:t>案例分享</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5.</a:t>
            </a:r>
            <a:r>
              <a:rPr lang="zh-CN" altLang="en-US" sz="2400" dirty="0" smtClean="0"/>
              <a:t>评价要全面清晰能够评价学生</a:t>
            </a:r>
            <a:r>
              <a:rPr lang="en-US" sz="2400" dirty="0" smtClean="0"/>
              <a:t>,</a:t>
            </a:r>
            <a:r>
              <a:rPr lang="zh-CN" altLang="en-US" sz="2400" dirty="0" smtClean="0"/>
              <a:t>并且以课程标准为根本，只强调部分既定标准和学习目标或者个别的标准和目标是不合格的</a:t>
            </a:r>
            <a:r>
              <a:rPr lang="en-US" sz="2400" dirty="0" smtClean="0"/>
              <a:t>.</a:t>
            </a:r>
            <a:r>
              <a:rPr lang="zh-CN" altLang="en-US" sz="2400" dirty="0" smtClean="0"/>
              <a:t>不能只关注于组织和外观等评价要点。</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6.</a:t>
            </a:r>
            <a:r>
              <a:rPr lang="zh-CN" altLang="en-US" sz="2400" dirty="0" smtClean="0"/>
              <a:t> 改进建议：学生是学习的主体</a:t>
            </a:r>
            <a:r>
              <a:rPr lang="en-US" sz="2400" dirty="0" smtClean="0"/>
              <a:t>,</a:t>
            </a:r>
            <a:r>
              <a:rPr lang="zh-CN" altLang="en-US" sz="2400" dirty="0" smtClean="0"/>
              <a:t>在整个学习中全体学生都要参与</a:t>
            </a:r>
            <a:r>
              <a:rPr lang="en-US" sz="2400" dirty="0" smtClean="0"/>
              <a:t>,</a:t>
            </a:r>
            <a:r>
              <a:rPr lang="zh-CN" altLang="en-US" sz="2400" dirty="0" smtClean="0"/>
              <a:t>并且进行自我评价和衡量他们的工作</a:t>
            </a:r>
            <a:r>
              <a:rPr lang="en-US" sz="2400" dirty="0" smtClean="0"/>
              <a:t>.</a:t>
            </a:r>
            <a:endParaRPr lang="zh-CN" altLang="en-US" sz="2400" dirty="0" smtClean="0"/>
          </a:p>
          <a:p>
            <a:pPr>
              <a:buNone/>
            </a:pPr>
            <a:r>
              <a:rPr lang="en-US" sz="2400" b="1" smtClean="0">
                <a:solidFill>
                  <a:schemeClr val="accent1"/>
                </a:solidFill>
              </a:rPr>
              <a:t>7</a:t>
            </a:r>
            <a:r>
              <a:rPr lang="en-US" sz="2400" b="1" dirty="0" smtClean="0">
                <a:solidFill>
                  <a:schemeClr val="accent1"/>
                </a:solidFill>
              </a:rPr>
              <a:t>.</a:t>
            </a:r>
            <a:r>
              <a:rPr lang="en-US" sz="2400" dirty="0" smtClean="0"/>
              <a:t> </a:t>
            </a:r>
            <a:r>
              <a:rPr lang="zh-CN" altLang="en-US" sz="2400" dirty="0" smtClean="0"/>
              <a:t>改进建议：评价策略要多样化</a:t>
            </a:r>
            <a:r>
              <a:rPr lang="en-US" sz="2400" dirty="0" smtClean="0"/>
              <a:t>,</a:t>
            </a:r>
            <a:r>
              <a:rPr lang="zh-CN" altLang="en-US" sz="2400" dirty="0" smtClean="0"/>
              <a:t>自评</a:t>
            </a:r>
            <a:r>
              <a:rPr lang="en-US" sz="2400" dirty="0" smtClean="0"/>
              <a:t>,</a:t>
            </a:r>
            <a:r>
              <a:rPr lang="zh-CN" altLang="en-US" sz="2400" dirty="0" smtClean="0"/>
              <a:t>师评</a:t>
            </a:r>
            <a:r>
              <a:rPr lang="en-US" sz="2400" dirty="0" smtClean="0"/>
              <a:t>,</a:t>
            </a:r>
            <a:r>
              <a:rPr lang="zh-CN" altLang="en-US" sz="2400" dirty="0" smtClean="0"/>
              <a:t>他评</a:t>
            </a:r>
            <a:r>
              <a:rPr lang="en-US" sz="2400" dirty="0" smtClean="0"/>
              <a:t>,</a:t>
            </a:r>
            <a:r>
              <a:rPr lang="zh-CN" altLang="en-US" sz="2400" dirty="0" smtClean="0"/>
              <a:t>各种不同的正式的和非正式的评价方法都可用于整个教学周期</a:t>
            </a:r>
            <a:r>
              <a:rPr lang="en-US" sz="2400" dirty="0" smtClean="0"/>
              <a:t>,</a:t>
            </a:r>
            <a:r>
              <a:rPr lang="zh-CN" altLang="en-US" sz="2400" dirty="0" smtClean="0"/>
              <a:t>并且五个评价目标都要满足</a:t>
            </a:r>
            <a:r>
              <a:rPr lang="en-US" sz="2400" dirty="0" smtClean="0"/>
              <a:t>.</a:t>
            </a:r>
            <a:r>
              <a:rPr lang="zh-CN" altLang="en-US" sz="2400" dirty="0" smtClean="0"/>
              <a:t>单元作品集以学生为中心</a:t>
            </a:r>
            <a:r>
              <a:rPr lang="en-US" sz="2400" dirty="0" smtClean="0"/>
              <a:t>,</a:t>
            </a:r>
            <a:r>
              <a:rPr lang="zh-CN" altLang="en-US" sz="2400" dirty="0" smtClean="0"/>
              <a:t>体现学生的主体</a:t>
            </a:r>
            <a:r>
              <a:rPr lang="en-US" sz="2400" dirty="0" smtClean="0"/>
              <a:t>,</a:t>
            </a:r>
            <a:r>
              <a:rPr lang="zh-CN" altLang="en-US" sz="2400" dirty="0" smtClean="0"/>
              <a:t>培养学生的</a:t>
            </a:r>
            <a:r>
              <a:rPr lang="en-US" sz="2400" dirty="0" smtClean="0"/>
              <a:t>21</a:t>
            </a:r>
            <a:r>
              <a:rPr lang="zh-CN" altLang="en-US" sz="2400" dirty="0" smtClean="0"/>
              <a:t>世纪技能</a:t>
            </a:r>
            <a:r>
              <a:rPr lang="en-US" sz="2400" dirty="0" smtClean="0"/>
              <a:t>,</a:t>
            </a:r>
            <a:r>
              <a:rPr lang="zh-CN" altLang="en-US" sz="2400" dirty="0" smtClean="0"/>
              <a:t>通过个性化的多样化的评价策略</a:t>
            </a:r>
            <a:r>
              <a:rPr lang="en-US" sz="2400" dirty="0" smtClean="0"/>
              <a:t>,</a:t>
            </a:r>
            <a:r>
              <a:rPr lang="zh-CN" altLang="en-US" sz="2400" dirty="0" smtClean="0"/>
              <a:t>使学生达成课程标准和学习目标</a:t>
            </a:r>
            <a:r>
              <a:rPr lang="en-US" sz="2400" dirty="0" smtClean="0"/>
              <a:t>.</a:t>
            </a:r>
            <a:endParaRPr lang="zh-CN" altLang="en-US" sz="2400" dirty="0" smtClean="0"/>
          </a:p>
          <a:p>
            <a:r>
              <a:rPr lang="en-US" sz="2400" dirty="0" smtClean="0"/>
              <a:t> </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        注：依据《单元作品集评价量规》，结合案例相应内容，详细说明案例哪些做的不够好，还有改进提高的空间，并提出自己的建议</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直接连接符 32"/>
          <p:cNvCxnSpPr/>
          <p:nvPr>
            <p:custDataLst>
              <p:tags r:id="rId2"/>
            </p:custDataLst>
          </p:nvPr>
        </p:nvCxnSpPr>
        <p:spPr>
          <a:xfrm rot="5400000">
            <a:off x="5037931"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custDataLst>
              <p:tags r:id="rId3"/>
            </p:custDataLst>
          </p:nvPr>
        </p:nvCxnSpPr>
        <p:spPr>
          <a:xfrm rot="5400000">
            <a:off x="5214144"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custDataLst>
              <p:tags r:id="rId4"/>
            </p:custDataLst>
          </p:nvPr>
        </p:nvCxnSpPr>
        <p:spPr>
          <a:xfrm>
            <a:off x="0" y="3805238"/>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custDataLst>
              <p:tags r:id="rId5"/>
            </p:custDataLst>
          </p:nvPr>
        </p:nvCxnSpPr>
        <p:spPr>
          <a:xfrm>
            <a:off x="0" y="397192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custDataLst>
              <p:tags r:id="rId6"/>
            </p:custDataLst>
          </p:nvPr>
        </p:nvCxnSpPr>
        <p:spPr>
          <a:xfrm>
            <a:off x="0" y="4387850"/>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grpSp>
        <p:nvGrpSpPr>
          <p:cNvPr id="14" name="组合 13"/>
          <p:cNvGrpSpPr/>
          <p:nvPr>
            <p:custDataLst>
              <p:tags r:id="rId7"/>
            </p:custDataLst>
          </p:nvPr>
        </p:nvGrpSpPr>
        <p:grpSpPr>
          <a:xfrm>
            <a:off x="6560111" y="3807491"/>
            <a:ext cx="539750" cy="743879"/>
            <a:chOff x="2467083" y="3299490"/>
            <a:chExt cx="539750" cy="743879"/>
          </a:xfrm>
          <a:solidFill>
            <a:schemeClr val="accent3"/>
          </a:solidFill>
        </p:grpSpPr>
        <p:sp>
          <p:nvSpPr>
            <p:cNvPr id="11" name="矩形 10"/>
            <p:cNvSpPr/>
            <p:nvPr/>
          </p:nvSpPr>
          <p:spPr>
            <a:xfrm>
              <a:off x="2467876" y="3598068"/>
              <a:ext cx="533400" cy="1500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矩形 4"/>
            <p:cNvSpPr/>
            <p:nvPr/>
          </p:nvSpPr>
          <p:spPr>
            <a:xfrm>
              <a:off x="2467083" y="3299491"/>
              <a:ext cx="165100" cy="74294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矩形 5"/>
            <p:cNvSpPr/>
            <p:nvPr/>
          </p:nvSpPr>
          <p:spPr>
            <a:xfrm>
              <a:off x="2841733" y="3299490"/>
              <a:ext cx="165100" cy="743879"/>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 name="组合 1"/>
          <p:cNvGrpSpPr/>
          <p:nvPr>
            <p:custDataLst>
              <p:tags r:id="rId8"/>
            </p:custDataLst>
          </p:nvPr>
        </p:nvGrpSpPr>
        <p:grpSpPr>
          <a:xfrm>
            <a:off x="5874457" y="3809872"/>
            <a:ext cx="533400" cy="742950"/>
            <a:chOff x="1781429" y="3301872"/>
            <a:chExt cx="533400" cy="742950"/>
          </a:xfrm>
          <a:solidFill>
            <a:schemeClr val="accent1"/>
          </a:solidFill>
        </p:grpSpPr>
        <p:sp>
          <p:nvSpPr>
            <p:cNvPr id="4" name="矩形 3"/>
            <p:cNvSpPr/>
            <p:nvPr/>
          </p:nvSpPr>
          <p:spPr>
            <a:xfrm>
              <a:off x="1965579" y="3428872"/>
              <a:ext cx="171450" cy="615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矩形 2"/>
            <p:cNvSpPr/>
            <p:nvPr/>
          </p:nvSpPr>
          <p:spPr>
            <a:xfrm>
              <a:off x="1781429" y="3301872"/>
              <a:ext cx="533400" cy="165100"/>
            </a:xfrm>
            <a:prstGeom prst="rect">
              <a:avLst/>
            </a:prstGeom>
            <a:grpFill/>
            <a:ln>
              <a:noFill/>
            </a:ln>
            <a:effectLst>
              <a:outerShdw blurRad="508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6" name="组合 15"/>
          <p:cNvGrpSpPr/>
          <p:nvPr>
            <p:custDataLst>
              <p:tags r:id="rId9"/>
            </p:custDataLst>
          </p:nvPr>
        </p:nvGrpSpPr>
        <p:grpSpPr>
          <a:xfrm>
            <a:off x="7249698" y="3767996"/>
            <a:ext cx="372214" cy="824410"/>
            <a:chOff x="3156670" y="3259996"/>
            <a:chExt cx="372214" cy="824410"/>
          </a:xfrm>
          <a:solidFill>
            <a:schemeClr val="accent2"/>
          </a:solidFill>
        </p:grpSpPr>
        <p:sp>
          <p:nvSpPr>
            <p:cNvPr id="19" name="任意多边形 18"/>
            <p:cNvSpPr/>
            <p:nvPr/>
          </p:nvSpPr>
          <p:spPr>
            <a:xfrm rot="20653324" flipH="1">
              <a:off x="3363784" y="3267206"/>
              <a:ext cx="165100" cy="8172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任意多边形 17"/>
            <p:cNvSpPr/>
            <p:nvPr/>
          </p:nvSpPr>
          <p:spPr>
            <a:xfrm rot="946676">
              <a:off x="3156670" y="3259996"/>
              <a:ext cx="165100" cy="8208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a:effectLst>
              <a:outerShdw blurRad="50800" dist="12700" dir="6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0" name="组合 19"/>
          <p:cNvGrpSpPr/>
          <p:nvPr>
            <p:custDataLst>
              <p:tags r:id="rId10"/>
            </p:custDataLst>
          </p:nvPr>
        </p:nvGrpSpPr>
        <p:grpSpPr>
          <a:xfrm>
            <a:off x="8469799" y="3718304"/>
            <a:ext cx="397565" cy="917396"/>
            <a:chOff x="4376770" y="3210304"/>
            <a:chExt cx="397565" cy="917396"/>
          </a:xfrm>
          <a:solidFill>
            <a:schemeClr val="accent5"/>
          </a:solidFill>
        </p:grpSpPr>
        <p:sp>
          <p:nvSpPr>
            <p:cNvPr id="9" name="矩形 8"/>
            <p:cNvSpPr/>
            <p:nvPr/>
          </p:nvSpPr>
          <p:spPr>
            <a:xfrm>
              <a:off x="4376770" y="3299491"/>
              <a:ext cx="165100" cy="74520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任意多边形 50"/>
            <p:cNvSpPr/>
            <p:nvPr/>
          </p:nvSpPr>
          <p:spPr>
            <a:xfrm rot="19577384" flipH="1">
              <a:off x="4633589" y="3556267"/>
              <a:ext cx="140746" cy="571433"/>
            </a:xfrm>
            <a:custGeom>
              <a:avLst/>
              <a:gdLst>
                <a:gd name="connsiteX0" fmla="*/ 0 w 140625"/>
                <a:gd name="connsiteY0" fmla="*/ 34686 h 568792"/>
                <a:gd name="connsiteX1" fmla="*/ 0 w 140625"/>
                <a:gd name="connsiteY1" fmla="*/ 568792 h 568792"/>
                <a:gd name="connsiteX2" fmla="*/ 41733 w 140625"/>
                <a:gd name="connsiteY2" fmla="*/ 547251 h 568792"/>
                <a:gd name="connsiteX3" fmla="*/ 140625 w 140625"/>
                <a:gd name="connsiteY3" fmla="*/ 481273 h 568792"/>
                <a:gd name="connsiteX4" fmla="*/ 140625 w 140625"/>
                <a:gd name="connsiteY4" fmla="*/ 0 h 568792"/>
                <a:gd name="connsiteX0-1" fmla="*/ 3299 w 143924"/>
                <a:gd name="connsiteY0-2" fmla="*/ 34686 h 576719"/>
                <a:gd name="connsiteX1-3" fmla="*/ 0 w 143924"/>
                <a:gd name="connsiteY1-4" fmla="*/ 576719 h 576719"/>
                <a:gd name="connsiteX2-5" fmla="*/ 45032 w 143924"/>
                <a:gd name="connsiteY2-6" fmla="*/ 547251 h 576719"/>
                <a:gd name="connsiteX3-7" fmla="*/ 143924 w 143924"/>
                <a:gd name="connsiteY3-8" fmla="*/ 481273 h 576719"/>
                <a:gd name="connsiteX4-9" fmla="*/ 143924 w 143924"/>
                <a:gd name="connsiteY4-10" fmla="*/ 0 h 576719"/>
                <a:gd name="connsiteX5" fmla="*/ 3299 w 143924"/>
                <a:gd name="connsiteY5" fmla="*/ 34686 h 576719"/>
                <a:gd name="connsiteX0-11" fmla="*/ 121 w 140746"/>
                <a:gd name="connsiteY0-12" fmla="*/ 34686 h 571433"/>
                <a:gd name="connsiteX1-13" fmla="*/ 4745 w 140746"/>
                <a:gd name="connsiteY1-14" fmla="*/ 571433 h 571433"/>
                <a:gd name="connsiteX2-15" fmla="*/ 41854 w 140746"/>
                <a:gd name="connsiteY2-16" fmla="*/ 547251 h 571433"/>
                <a:gd name="connsiteX3-17" fmla="*/ 140746 w 140746"/>
                <a:gd name="connsiteY3-18" fmla="*/ 481273 h 571433"/>
                <a:gd name="connsiteX4-19" fmla="*/ 140746 w 140746"/>
                <a:gd name="connsiteY4-20" fmla="*/ 0 h 571433"/>
                <a:gd name="connsiteX5-21" fmla="*/ 121 w 140746"/>
                <a:gd name="connsiteY5-22" fmla="*/ 34686 h 57143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746" h="571433">
                  <a:moveTo>
                    <a:pt x="121" y="34686"/>
                  </a:moveTo>
                  <a:cubicBezTo>
                    <a:pt x="-979" y="215364"/>
                    <a:pt x="5845" y="390755"/>
                    <a:pt x="4745" y="571433"/>
                  </a:cubicBezTo>
                  <a:lnTo>
                    <a:pt x="41854" y="547251"/>
                  </a:lnTo>
                  <a:lnTo>
                    <a:pt x="140746" y="481273"/>
                  </a:lnTo>
                  <a:lnTo>
                    <a:pt x="140746" y="0"/>
                  </a:lnTo>
                  <a:lnTo>
                    <a:pt x="121" y="3468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任意多边形 51"/>
            <p:cNvSpPr/>
            <p:nvPr/>
          </p:nvSpPr>
          <p:spPr>
            <a:xfrm rot="2022616" flipH="1" flipV="1">
              <a:off x="4627500" y="3210304"/>
              <a:ext cx="140625" cy="572703"/>
            </a:xfrm>
            <a:custGeom>
              <a:avLst/>
              <a:gdLst>
                <a:gd name="connsiteX0" fmla="*/ 140625 w 140625"/>
                <a:gd name="connsiteY0" fmla="*/ 478871 h 567419"/>
                <a:gd name="connsiteX1" fmla="*/ 34632 w 140625"/>
                <a:gd name="connsiteY1" fmla="*/ 549587 h 567419"/>
                <a:gd name="connsiteX2" fmla="*/ 0 w 140625"/>
                <a:gd name="connsiteY2" fmla="*/ 567419 h 567419"/>
                <a:gd name="connsiteX3" fmla="*/ 0 w 140625"/>
                <a:gd name="connsiteY3" fmla="*/ 34602 h 567419"/>
                <a:gd name="connsiteX4" fmla="*/ 140625 w 140625"/>
                <a:gd name="connsiteY4" fmla="*/ 0 h 567419"/>
                <a:gd name="connsiteX0-1" fmla="*/ 140625 w 140625"/>
                <a:gd name="connsiteY0-2" fmla="*/ 478871 h 567419"/>
                <a:gd name="connsiteX1-3" fmla="*/ 34632 w 140625"/>
                <a:gd name="connsiteY1-4" fmla="*/ 549587 h 567419"/>
                <a:gd name="connsiteX2-5" fmla="*/ 0 w 140625"/>
                <a:gd name="connsiteY2-6" fmla="*/ 567419 h 567419"/>
                <a:gd name="connsiteX3-7" fmla="*/ 0 w 140625"/>
                <a:gd name="connsiteY3-8" fmla="*/ 34602 h 567419"/>
                <a:gd name="connsiteX4-9" fmla="*/ 140625 w 140625"/>
                <a:gd name="connsiteY4-10" fmla="*/ 0 h 567419"/>
                <a:gd name="connsiteX5" fmla="*/ 140625 w 140625"/>
                <a:gd name="connsiteY5" fmla="*/ 478871 h 567419"/>
                <a:gd name="connsiteX0-11" fmla="*/ 140625 w 140625"/>
                <a:gd name="connsiteY0-12" fmla="*/ 478871 h 572703"/>
                <a:gd name="connsiteX1-13" fmla="*/ 34632 w 140625"/>
                <a:gd name="connsiteY1-14" fmla="*/ 549587 h 572703"/>
                <a:gd name="connsiteX2-15" fmla="*/ 662 w 140625"/>
                <a:gd name="connsiteY2-16" fmla="*/ 572703 h 572703"/>
                <a:gd name="connsiteX3-17" fmla="*/ 0 w 140625"/>
                <a:gd name="connsiteY3-18" fmla="*/ 34602 h 572703"/>
                <a:gd name="connsiteX4-19" fmla="*/ 140625 w 140625"/>
                <a:gd name="connsiteY4-20" fmla="*/ 0 h 572703"/>
                <a:gd name="connsiteX5-21" fmla="*/ 140625 w 140625"/>
                <a:gd name="connsiteY5-22" fmla="*/ 478871 h 57270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625" h="572703">
                  <a:moveTo>
                    <a:pt x="140625" y="478871"/>
                  </a:moveTo>
                  <a:lnTo>
                    <a:pt x="34632" y="549587"/>
                  </a:lnTo>
                  <a:lnTo>
                    <a:pt x="662" y="572703"/>
                  </a:lnTo>
                  <a:cubicBezTo>
                    <a:pt x="441" y="393336"/>
                    <a:pt x="221" y="213969"/>
                    <a:pt x="0" y="34602"/>
                  </a:cubicBezTo>
                  <a:lnTo>
                    <a:pt x="140625" y="0"/>
                  </a:lnTo>
                  <a:lnTo>
                    <a:pt x="140625" y="47887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1" name="组合 20"/>
          <p:cNvGrpSpPr/>
          <p:nvPr>
            <p:custDataLst>
              <p:tags r:id="rId11"/>
            </p:custDataLst>
          </p:nvPr>
        </p:nvGrpSpPr>
        <p:grpSpPr>
          <a:xfrm>
            <a:off x="9039340" y="3748226"/>
            <a:ext cx="528705" cy="884626"/>
            <a:chOff x="4946311" y="3240225"/>
            <a:chExt cx="528705" cy="884627"/>
          </a:xfrm>
          <a:solidFill>
            <a:schemeClr val="accent3"/>
          </a:solidFill>
        </p:grpSpPr>
        <p:sp>
          <p:nvSpPr>
            <p:cNvPr id="12" name="矩形 11"/>
            <p:cNvSpPr/>
            <p:nvPr/>
          </p:nvSpPr>
          <p:spPr>
            <a:xfrm>
              <a:off x="4997973" y="3299491"/>
              <a:ext cx="477043" cy="165100"/>
            </a:xfrm>
            <a:prstGeom prst="rect">
              <a:avLst/>
            </a:prstGeom>
            <a:grpFill/>
            <a:ln>
              <a:noFill/>
            </a:ln>
            <a:effectLst>
              <a:outerShdw blurRad="25400" dist="12700" dir="10800000" algn="t" rotWithShape="0">
                <a:prstClr val="black">
                  <a:alpha val="3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12"/>
            <p:cNvSpPr/>
            <p:nvPr/>
          </p:nvSpPr>
          <p:spPr>
            <a:xfrm>
              <a:off x="4946311" y="3879722"/>
              <a:ext cx="456475" cy="165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5" name="任意多边形 54"/>
            <p:cNvSpPr/>
            <p:nvPr/>
          </p:nvSpPr>
          <p:spPr>
            <a:xfrm rot="19318059" flipH="1">
              <a:off x="5109070" y="3240225"/>
              <a:ext cx="172591" cy="884627"/>
            </a:xfrm>
            <a:custGeom>
              <a:avLst/>
              <a:gdLst>
                <a:gd name="connsiteX0" fmla="*/ 26795 w 172591"/>
                <a:gd name="connsiteY0" fmla="*/ 0 h 884627"/>
                <a:gd name="connsiteX1" fmla="*/ 0 w 172591"/>
                <a:gd name="connsiteY1" fmla="*/ 20959 h 884627"/>
                <a:gd name="connsiteX2" fmla="*/ 0 w 172591"/>
                <a:gd name="connsiteY2" fmla="*/ 814160 h 884627"/>
                <a:gd name="connsiteX3" fmla="*/ 106651 w 172591"/>
                <a:gd name="connsiteY3" fmla="*/ 884627 h 884627"/>
                <a:gd name="connsiteX4" fmla="*/ 172591 w 172591"/>
                <a:gd name="connsiteY4" fmla="*/ 832304 h 884627"/>
                <a:gd name="connsiteX5" fmla="*/ 172591 w 172591"/>
                <a:gd name="connsiteY5" fmla="*/ 96332 h 884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591" h="884627">
                  <a:moveTo>
                    <a:pt x="26795" y="0"/>
                  </a:moveTo>
                  <a:lnTo>
                    <a:pt x="0" y="20959"/>
                  </a:lnTo>
                  <a:lnTo>
                    <a:pt x="0" y="814160"/>
                  </a:lnTo>
                  <a:lnTo>
                    <a:pt x="106651" y="884627"/>
                  </a:lnTo>
                  <a:lnTo>
                    <a:pt x="172591" y="832304"/>
                  </a:lnTo>
                  <a:lnTo>
                    <a:pt x="172591" y="96332"/>
                  </a:lnTo>
                  <a:close/>
                </a:path>
              </a:pathLst>
            </a:custGeom>
            <a:grpFill/>
            <a:ln>
              <a:noFill/>
            </a:ln>
            <a:effectLst>
              <a:outerShdw blurRad="508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2" name="组合 21"/>
          <p:cNvGrpSpPr/>
          <p:nvPr>
            <p:custDataLst>
              <p:tags r:id="rId12"/>
            </p:custDataLst>
          </p:nvPr>
        </p:nvGrpSpPr>
        <p:grpSpPr>
          <a:xfrm>
            <a:off x="9820928" y="3807492"/>
            <a:ext cx="165100" cy="745331"/>
            <a:chOff x="5727900" y="3299491"/>
            <a:chExt cx="165100" cy="745331"/>
          </a:xfrm>
          <a:solidFill>
            <a:schemeClr val="accent2"/>
          </a:solidFill>
        </p:grpSpPr>
        <p:sp>
          <p:nvSpPr>
            <p:cNvPr id="10" name="矩形 9"/>
            <p:cNvSpPr/>
            <p:nvPr/>
          </p:nvSpPr>
          <p:spPr>
            <a:xfrm>
              <a:off x="5727900" y="3299491"/>
              <a:ext cx="165100" cy="536943"/>
            </a:xfrm>
            <a:prstGeom prst="rect">
              <a:avLst/>
            </a:prstGeom>
            <a:grpFill/>
            <a:ln>
              <a:noFill/>
            </a:ln>
            <a:effectLst>
              <a:outerShdw blurRad="254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椭圆 34"/>
            <p:cNvSpPr/>
            <p:nvPr/>
          </p:nvSpPr>
          <p:spPr>
            <a:xfrm>
              <a:off x="5727900" y="3879722"/>
              <a:ext cx="165100" cy="165100"/>
            </a:xfrm>
            <a:prstGeom prst="ellipse">
              <a:avLst/>
            </a:prstGeom>
            <a:grpFill/>
            <a:ln>
              <a:noFill/>
            </a:ln>
            <a:effectLst>
              <a:outerShdw blurRad="254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7" name="组合 16"/>
          <p:cNvGrpSpPr/>
          <p:nvPr>
            <p:custDataLst>
              <p:tags r:id="rId13"/>
            </p:custDataLst>
          </p:nvPr>
        </p:nvGrpSpPr>
        <p:grpSpPr>
          <a:xfrm>
            <a:off x="7772237" y="3722366"/>
            <a:ext cx="547688" cy="904311"/>
            <a:chOff x="3679209" y="3214366"/>
            <a:chExt cx="547688" cy="904312"/>
          </a:xfrm>
          <a:solidFill>
            <a:schemeClr val="accent1"/>
          </a:solidFill>
        </p:grpSpPr>
        <p:sp>
          <p:nvSpPr>
            <p:cNvPr id="7" name="矩形 6"/>
            <p:cNvSpPr/>
            <p:nvPr/>
          </p:nvSpPr>
          <p:spPr>
            <a:xfrm>
              <a:off x="3679209" y="3299491"/>
              <a:ext cx="165100" cy="745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任意多边形 25"/>
            <p:cNvSpPr/>
            <p:nvPr/>
          </p:nvSpPr>
          <p:spPr>
            <a:xfrm rot="19848040" flipH="1">
              <a:off x="3864430" y="3214366"/>
              <a:ext cx="169748" cy="904312"/>
            </a:xfrm>
            <a:custGeom>
              <a:avLst/>
              <a:gdLst>
                <a:gd name="connsiteX0" fmla="*/ 141593 w 165100"/>
                <a:gd name="connsiteY0" fmla="*/ 0 h 904312"/>
                <a:gd name="connsiteX1" fmla="*/ 0 w 165100"/>
                <a:gd name="connsiteY1" fmla="*/ 79132 h 904312"/>
                <a:gd name="connsiteX2" fmla="*/ 0 w 165100"/>
                <a:gd name="connsiteY2" fmla="*/ 868605 h 904312"/>
                <a:gd name="connsiteX3" fmla="*/ 19955 w 165100"/>
                <a:gd name="connsiteY3" fmla="*/ 904312 h 904312"/>
                <a:gd name="connsiteX4" fmla="*/ 165100 w 165100"/>
                <a:gd name="connsiteY4" fmla="*/ 823196 h 904312"/>
                <a:gd name="connsiteX5" fmla="*/ 165100 w 165100"/>
                <a:gd name="connsiteY5" fmla="*/ 42063 h 904312"/>
                <a:gd name="connsiteX0-1" fmla="*/ 141593 w 169748"/>
                <a:gd name="connsiteY0-2" fmla="*/ 0 h 904312"/>
                <a:gd name="connsiteX1-3" fmla="*/ 0 w 169748"/>
                <a:gd name="connsiteY1-4" fmla="*/ 79132 h 904312"/>
                <a:gd name="connsiteX2-5" fmla="*/ 0 w 169748"/>
                <a:gd name="connsiteY2-6" fmla="*/ 868605 h 904312"/>
                <a:gd name="connsiteX3-7" fmla="*/ 19955 w 169748"/>
                <a:gd name="connsiteY3-8" fmla="*/ 904312 h 904312"/>
                <a:gd name="connsiteX4-9" fmla="*/ 169748 w 169748"/>
                <a:gd name="connsiteY4-10" fmla="*/ 831511 h 904312"/>
                <a:gd name="connsiteX5-11" fmla="*/ 165100 w 169748"/>
                <a:gd name="connsiteY5-12" fmla="*/ 42063 h 904312"/>
                <a:gd name="connsiteX6" fmla="*/ 141593 w 169748"/>
                <a:gd name="connsiteY6" fmla="*/ 0 h 90431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 y="connsiteY6"/>
                </a:cxn>
              </a:cxnLst>
              <a:rect l="l" t="t" r="r" b="b"/>
              <a:pathLst>
                <a:path w="169748" h="904312">
                  <a:moveTo>
                    <a:pt x="141593" y="0"/>
                  </a:moveTo>
                  <a:lnTo>
                    <a:pt x="0" y="79132"/>
                  </a:lnTo>
                  <a:lnTo>
                    <a:pt x="0" y="868605"/>
                  </a:lnTo>
                  <a:lnTo>
                    <a:pt x="19955" y="904312"/>
                  </a:lnTo>
                  <a:lnTo>
                    <a:pt x="169748" y="831511"/>
                  </a:lnTo>
                  <a:cubicBezTo>
                    <a:pt x="168199" y="568362"/>
                    <a:pt x="166649" y="305212"/>
                    <a:pt x="165100" y="42063"/>
                  </a:cubicBezTo>
                  <a:lnTo>
                    <a:pt x="141593" y="0"/>
                  </a:lnTo>
                  <a:close/>
                </a:path>
              </a:pathLst>
            </a:custGeom>
            <a:grpFill/>
            <a:ln>
              <a:noFill/>
            </a:ln>
            <a:effectLst>
              <a:outerShdw blurRad="50800" dist="12700" dir="60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4061797" y="3297485"/>
              <a:ext cx="165100" cy="745885"/>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cxnSp>
        <p:nvCxnSpPr>
          <p:cNvPr id="71" name="直接连接符 70"/>
          <p:cNvCxnSpPr/>
          <p:nvPr>
            <p:custDataLst>
              <p:tags r:id="rId14"/>
            </p:custDataLst>
          </p:nvPr>
        </p:nvCxnSpPr>
        <p:spPr>
          <a:xfrm>
            <a:off x="0" y="454977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nvSpPr>
        <p:spPr>
          <a:xfrm>
            <a:off x="2042522" y="1543685"/>
            <a:ext cx="8004175" cy="29260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标题</a:t>
            </a:r>
            <a:r>
              <a:rPr lang="zh-CN" altLang="en-US" sz="2400" b="1" dirty="0" smtClean="0">
                <a:solidFill>
                  <a:schemeClr val="accent1"/>
                </a:solidFill>
              </a:rPr>
              <a:t>：</a:t>
            </a:r>
            <a:r>
              <a:rPr lang="en-US" altLang="zh-CN" sz="2400" b="1" dirty="0" smtClean="0">
                <a:solidFill>
                  <a:schemeClr val="accent1"/>
                </a:solidFill>
              </a:rPr>
              <a:t>《</a:t>
            </a:r>
            <a:r>
              <a:rPr lang="zh-CN" altLang="en-US" sz="2400" dirty="0" smtClean="0"/>
              <a:t>去海底安个家</a:t>
            </a:r>
            <a:r>
              <a:rPr lang="en-US" altLang="zh-CN" sz="2400" b="1" dirty="0" smtClean="0">
                <a:solidFill>
                  <a:schemeClr val="accent1"/>
                </a:solidFill>
              </a:rPr>
              <a:t>》</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学科</a:t>
            </a:r>
            <a:r>
              <a:rPr lang="zh-CN" altLang="en-US" sz="2400" b="1" dirty="0" smtClean="0">
                <a:solidFill>
                  <a:schemeClr val="accent1"/>
                </a:solidFill>
              </a:rPr>
              <a:t>：语文</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年级</a:t>
            </a:r>
            <a:r>
              <a:rPr lang="zh-CN" altLang="en-US" sz="2400" b="1" dirty="0" smtClean="0">
                <a:solidFill>
                  <a:schemeClr val="accent1"/>
                </a:solidFill>
              </a:rPr>
              <a:t>：</a:t>
            </a:r>
            <a:r>
              <a:rPr lang="en-US" altLang="zh-CN" sz="2400" b="1" dirty="0" smtClean="0">
                <a:solidFill>
                  <a:schemeClr val="accent1"/>
                </a:solidFill>
              </a:rPr>
              <a:t>2</a:t>
            </a:r>
            <a:r>
              <a:rPr lang="zh-CN" altLang="en-US" sz="2400" b="1" dirty="0" smtClean="0">
                <a:solidFill>
                  <a:schemeClr val="accent1"/>
                </a:solidFill>
              </a:rPr>
              <a:t>年级</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教学内容</a:t>
            </a:r>
            <a:r>
              <a:rPr lang="zh-CN" altLang="en-US" sz="2400" b="1" dirty="0" smtClean="0">
                <a:solidFill>
                  <a:schemeClr val="accent1"/>
                </a:solidFill>
              </a:rPr>
              <a:t>：学生进行项目学习</a:t>
            </a:r>
            <a:r>
              <a:rPr lang="en-US" altLang="zh-CN" sz="2400" b="1" dirty="0" smtClean="0">
                <a:solidFill>
                  <a:schemeClr val="accent1"/>
                </a:solidFill>
              </a:rPr>
              <a:t>《</a:t>
            </a:r>
            <a:r>
              <a:rPr lang="zh-CN" altLang="en-US" sz="2400" b="1" dirty="0" smtClean="0">
                <a:solidFill>
                  <a:schemeClr val="accent1"/>
                </a:solidFill>
              </a:rPr>
              <a:t>去海底安个家</a:t>
            </a:r>
            <a:r>
              <a:rPr lang="en-US" altLang="zh-CN" sz="2400" b="1" dirty="0" smtClean="0">
                <a:solidFill>
                  <a:schemeClr val="accent1"/>
                </a:solidFill>
              </a:rPr>
              <a:t>》</a:t>
            </a:r>
            <a:r>
              <a:rPr lang="zh-CN" altLang="en-US" sz="2400" b="1" dirty="0" smtClean="0">
                <a:solidFill>
                  <a:schemeClr val="accent1"/>
                </a:solidFill>
              </a:rPr>
              <a:t>，通过多种</a:t>
            </a:r>
            <a:r>
              <a:rPr lang="zh-CN" altLang="en-US" sz="2400" b="1" dirty="0" smtClean="0">
                <a:solidFill>
                  <a:schemeClr val="accent1"/>
                </a:solidFill>
              </a:rPr>
              <a:t>学习方式，</a:t>
            </a:r>
            <a:r>
              <a:rPr lang="zh-CN" altLang="en-US" sz="2400" b="1" dirty="0" smtClean="0">
                <a:solidFill>
                  <a:schemeClr val="accent1"/>
                </a:solidFill>
              </a:rPr>
              <a:t>学生明白海底的植物、动物、生态系统等并且</a:t>
            </a:r>
            <a:r>
              <a:rPr lang="zh-CN" altLang="en-US" sz="2400" b="1" dirty="0" smtClean="0">
                <a:solidFill>
                  <a:schemeClr val="accent1"/>
                </a:solidFill>
              </a:rPr>
              <a:t>了解海底安家的可能性，以及它与维护全球环境之间的关系。</a:t>
            </a:r>
            <a:endParaRPr lang="en-US" altLang="zh-CN" sz="2400" b="1" dirty="0" smtClean="0">
              <a:solidFill>
                <a:schemeClr val="accent1"/>
              </a:solidFill>
            </a:endParaRPr>
          </a:p>
        </p:txBody>
      </p:sp>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案例基本信息</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单元概述</a:t>
            </a:r>
          </a:p>
        </p:txBody>
      </p:sp>
      <p:sp>
        <p:nvSpPr>
          <p:cNvPr id="3" name="TextBox 2"/>
          <p:cNvSpPr txBox="1"/>
          <p:nvPr/>
        </p:nvSpPr>
        <p:spPr>
          <a:xfrm>
            <a:off x="1770743" y="1349828"/>
            <a:ext cx="9448800" cy="5133713"/>
          </a:xfrm>
          <a:prstGeom prst="rect">
            <a:avLst/>
          </a:prstGeom>
          <a:noFill/>
        </p:spPr>
        <p:txBody>
          <a:bodyPr wrap="square" rtlCol="0">
            <a:spAutoFit/>
          </a:bodyPr>
          <a:lstStyle/>
          <a:p>
            <a:pPr>
              <a:lnSpc>
                <a:spcPct val="130000"/>
              </a:lnSpc>
            </a:pPr>
            <a:r>
              <a:rPr lang="zh-CN" altLang="en-US" sz="2800" b="1" dirty="0" smtClean="0">
                <a:latin typeface="楷体" pitchFamily="49" charset="-122"/>
                <a:ea typeface="楷体" pitchFamily="49" charset="-122"/>
              </a:rPr>
              <a:t>    海底</a:t>
            </a:r>
            <a:r>
              <a:rPr lang="zh-CN" altLang="en-US" sz="2800" b="1" dirty="0" smtClean="0">
                <a:latin typeface="楷体" pitchFamily="49" charset="-122"/>
                <a:ea typeface="楷体" pitchFamily="49" charset="-122"/>
              </a:rPr>
              <a:t>会成为我们的新家吗？这个忧喜参半的问题带着孩子们遨游美丽的海底，发现海洋正面临着与陆地同样的生态危机。他们从课文学习阅读与表达、观察与发现的技能。他们从课本以外收集信息，了解海底安家的可能性，以及它与维护全球环境之间的关系。最后，他们以表演海底发生的各种变化来显示自己的理解，并用博客制作一个与校内外孩子和成人一起永远关注地球环境的学习交流平台。这里，环境责任的履行迈出了新一步，而知识的探究则永无止境。</a:t>
            </a:r>
            <a:endParaRPr lang="zh-CN" altLang="en-US" sz="2800" b="1" dirty="0" smtClean="0">
              <a:latin typeface="楷体" pitchFamily="49" charset="-122"/>
              <a:ea typeface="楷体"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框架问题</a:t>
            </a:r>
          </a:p>
        </p:txBody>
      </p:sp>
      <p:sp>
        <p:nvSpPr>
          <p:cNvPr id="3" name="TextBox 2"/>
          <p:cNvSpPr txBox="1"/>
          <p:nvPr/>
        </p:nvSpPr>
        <p:spPr>
          <a:xfrm>
            <a:off x="1436915" y="1175657"/>
            <a:ext cx="7663542" cy="4832092"/>
          </a:xfrm>
          <a:prstGeom prst="rect">
            <a:avLst/>
          </a:prstGeom>
          <a:noFill/>
        </p:spPr>
        <p:txBody>
          <a:bodyPr wrap="square" rtlCol="0">
            <a:spAutoFit/>
          </a:bodyPr>
          <a:lstStyle/>
          <a:p>
            <a:r>
              <a:rPr lang="zh-CN" altLang="en-US" sz="2800" dirty="0" smtClean="0">
                <a:latin typeface="楷体" pitchFamily="49" charset="-122"/>
                <a:ea typeface="楷体" pitchFamily="49" charset="-122"/>
              </a:rPr>
              <a:t>课程框架</a:t>
            </a:r>
            <a:r>
              <a:rPr lang="zh-CN" altLang="en-US" sz="2800" dirty="0" smtClean="0">
                <a:latin typeface="楷体" pitchFamily="49" charset="-122"/>
                <a:ea typeface="楷体" pitchFamily="49" charset="-122"/>
              </a:rPr>
              <a:t>问题</a:t>
            </a:r>
            <a:endParaRPr lang="zh-CN" altLang="en-US" sz="2800" dirty="0" smtClean="0">
              <a:latin typeface="楷体" pitchFamily="49" charset="-122"/>
              <a:ea typeface="楷体" pitchFamily="49" charset="-122"/>
            </a:endParaRPr>
          </a:p>
          <a:p>
            <a:pPr lvl="0"/>
            <a:r>
              <a:rPr lang="zh-CN" altLang="en-US" sz="2800" b="1" dirty="0" smtClean="0">
                <a:latin typeface="楷体" pitchFamily="49" charset="-122"/>
                <a:ea typeface="楷体" pitchFamily="49" charset="-122"/>
              </a:rPr>
              <a:t>基本问题：</a:t>
            </a:r>
            <a:r>
              <a:rPr lang="en-US" sz="2800" b="1" dirty="0" smtClean="0">
                <a:latin typeface="楷体" pitchFamily="49" charset="-122"/>
                <a:ea typeface="楷体" pitchFamily="49" charset="-122"/>
              </a:rPr>
              <a:t/>
            </a:r>
            <a:br>
              <a:rPr lang="en-US" sz="2800" b="1" dirty="0" smtClean="0">
                <a:latin typeface="楷体" pitchFamily="49" charset="-122"/>
                <a:ea typeface="楷体" pitchFamily="49" charset="-122"/>
              </a:rPr>
            </a:br>
            <a:r>
              <a:rPr lang="zh-CN" altLang="en-US" sz="2800" dirty="0" smtClean="0">
                <a:latin typeface="楷体" pitchFamily="49" charset="-122"/>
                <a:ea typeface="楷体" pitchFamily="49" charset="-122"/>
              </a:rPr>
              <a:t>海底会成为我们新的家吗？</a:t>
            </a:r>
          </a:p>
          <a:p>
            <a:pPr lvl="0"/>
            <a:r>
              <a:rPr lang="zh-CN" altLang="en-US" sz="2800" b="1" dirty="0" smtClean="0">
                <a:latin typeface="楷体" pitchFamily="49" charset="-122"/>
                <a:ea typeface="楷体" pitchFamily="49" charset="-122"/>
              </a:rPr>
              <a:t>单元问题：</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海底世界怎样精彩？</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海底的变化给我们带来什么？</a:t>
            </a:r>
          </a:p>
          <a:p>
            <a:r>
              <a:rPr lang="zh-CN" altLang="en-US" sz="2800" b="1" dirty="0" smtClean="0">
                <a:latin typeface="楷体" pitchFamily="49" charset="-122"/>
                <a:ea typeface="楷体" pitchFamily="49" charset="-122"/>
              </a:rPr>
              <a:t>内容问题：</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海底有什么？</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我将怎样告诉别人海底的精彩？</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海底在发生什么变化？</a:t>
            </a:r>
            <a:r>
              <a:rPr lang="en-US" sz="2800" dirty="0" smtClean="0">
                <a:latin typeface="楷体" pitchFamily="49" charset="-122"/>
                <a:ea typeface="楷体" pitchFamily="49" charset="-122"/>
              </a:rPr>
              <a:t/>
            </a:r>
            <a:br>
              <a:rPr lang="en-US" sz="2800" dirty="0" smtClean="0">
                <a:latin typeface="楷体" pitchFamily="49" charset="-122"/>
                <a:ea typeface="楷体" pitchFamily="49" charset="-122"/>
              </a:rPr>
            </a:br>
            <a:r>
              <a:rPr lang="zh-CN" altLang="en-US" sz="2800" dirty="0" smtClean="0">
                <a:latin typeface="楷体" pitchFamily="49" charset="-122"/>
                <a:ea typeface="楷体" pitchFamily="49" charset="-122"/>
              </a:rPr>
              <a:t>我怎样保护海洋资源？</a:t>
            </a:r>
            <a:endParaRPr lang="zh-CN" altLang="en-US" sz="2800" dirty="0" smtClean="0">
              <a:latin typeface="楷体" pitchFamily="49" charset="-122"/>
              <a:ea typeface="楷体"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课程标准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学习目标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教学过程</a:t>
            </a:r>
          </a:p>
        </p:txBody>
      </p:sp>
      <p:sp>
        <p:nvSpPr>
          <p:cNvPr id="4" name="内容占位符 3"/>
          <p:cNvSpPr>
            <a:spLocks noGrp="1"/>
          </p:cNvSpPr>
          <p:nvPr/>
        </p:nvSpPr>
        <p:spPr>
          <a:xfrm>
            <a:off x="988060" y="1521186"/>
            <a:ext cx="10275026" cy="4763499"/>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1</a:t>
            </a:r>
            <a:r>
              <a:rPr lang="en-US" sz="2400" b="1" dirty="0" smtClean="0">
                <a:solidFill>
                  <a:schemeClr val="accent1"/>
                </a:solidFill>
              </a:rPr>
              <a:t>.</a:t>
            </a:r>
            <a:r>
              <a:rPr lang="zh-CN" altLang="en-US" sz="2400" b="1" dirty="0" smtClean="0">
                <a:solidFill>
                  <a:schemeClr val="accent1"/>
                </a:solidFill>
              </a:rPr>
              <a:t>第一课时：</a:t>
            </a:r>
            <a:endParaRPr lang="en-US" altLang="zh-CN"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dirty="0" smtClean="0"/>
              <a:t>提出</a:t>
            </a:r>
            <a:r>
              <a:rPr lang="zh-CN" altLang="en-US" sz="2400" dirty="0" smtClean="0"/>
              <a:t>引导性问题：海底世界怎样精彩？播放卡通片</a:t>
            </a:r>
            <a:r>
              <a:rPr lang="en-US" altLang="zh-CN" sz="2400" dirty="0" smtClean="0"/>
              <a:t>《</a:t>
            </a:r>
            <a:r>
              <a:rPr lang="zh-CN" altLang="en-US" sz="2400" dirty="0" smtClean="0"/>
              <a:t>海底总动员</a:t>
            </a:r>
            <a:r>
              <a:rPr lang="en-US" altLang="zh-CN" sz="2400" dirty="0" smtClean="0"/>
              <a:t>》</a:t>
            </a:r>
            <a:r>
              <a:rPr lang="zh-CN" altLang="en-US" sz="2400" dirty="0" smtClean="0"/>
              <a:t>片段</a:t>
            </a:r>
            <a:r>
              <a:rPr lang="zh-CN" altLang="en-US" sz="2400" dirty="0" smtClean="0"/>
              <a:t>，</a:t>
            </a:r>
            <a:endParaRPr lang="en-US" altLang="zh-CN" sz="2400" dirty="0" smtClean="0"/>
          </a:p>
          <a:p>
            <a:pPr marL="0" algn="just" defTabSz="685800">
              <a:lnSpc>
                <a:spcPct val="110000"/>
              </a:lnSpc>
              <a:spcBef>
                <a:spcPts val="1200"/>
              </a:spcBef>
              <a:spcAft>
                <a:spcPts val="0"/>
              </a:spcAft>
              <a:buClr>
                <a:schemeClr val="accent2"/>
              </a:buClr>
              <a:buNone/>
            </a:pPr>
            <a:r>
              <a:rPr lang="zh-CN" altLang="en-US" sz="2400" dirty="0" smtClean="0"/>
              <a:t>用</a:t>
            </a:r>
            <a:r>
              <a:rPr lang="en-US" sz="2400" dirty="0" smtClean="0"/>
              <a:t>PPT </a:t>
            </a:r>
            <a:r>
              <a:rPr lang="zh-CN" altLang="en-US" sz="2400" dirty="0" smtClean="0"/>
              <a:t>提出</a:t>
            </a:r>
            <a:r>
              <a:rPr lang="zh-CN" altLang="en-US" sz="2400" dirty="0" smtClean="0"/>
              <a:t>基本问题，海底世界这样精彩，你想像，海底会成为我们新的家吗？引导孩子讨论海底安家必需解决什么问题</a:t>
            </a:r>
            <a:r>
              <a:rPr lang="zh-CN" altLang="en-US" sz="2400" dirty="0" smtClean="0"/>
              <a:t>？在</a:t>
            </a:r>
            <a:r>
              <a:rPr lang="zh-CN" altLang="en-US" sz="2400" dirty="0" smtClean="0"/>
              <a:t>日志上加以</a:t>
            </a:r>
            <a:r>
              <a:rPr lang="zh-CN" altLang="en-US" sz="2400" dirty="0" smtClean="0"/>
              <a:t>记录。布置作业。</a:t>
            </a:r>
            <a:endParaRPr lang="en-US" altLang="zh-CN" sz="2400" dirty="0" smtClean="0"/>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r>
              <a:rPr lang="zh-CN" altLang="en-US" sz="2400" b="1" dirty="0" smtClean="0">
                <a:solidFill>
                  <a:schemeClr val="accent1"/>
                </a:solidFill>
              </a:rPr>
              <a:t>第二课时：</a:t>
            </a:r>
            <a:endParaRPr lang="en-US" altLang="zh-CN"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chemeClr val="accent1"/>
                </a:solidFill>
              </a:rPr>
              <a:t>学习课文知识</a:t>
            </a:r>
            <a:endParaRPr lang="en-US" altLang="zh-CN"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3</a:t>
            </a:r>
            <a:r>
              <a:rPr lang="zh-CN" altLang="en-US" sz="2400" b="1" dirty="0" smtClean="0">
                <a:solidFill>
                  <a:schemeClr val="accent1"/>
                </a:solidFill>
              </a:rPr>
              <a:t>。第三课时：布置项目任务</a:t>
            </a:r>
            <a:endParaRPr lang="en-US" altLang="zh-CN"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4.</a:t>
            </a:r>
            <a:r>
              <a:rPr lang="zh-CN" altLang="en-US" sz="2400" b="1" dirty="0" smtClean="0">
                <a:solidFill>
                  <a:schemeClr val="accent1"/>
                </a:solidFill>
              </a:rPr>
              <a:t>第四课时</a:t>
            </a:r>
            <a:r>
              <a:rPr lang="zh-CN" altLang="en-US" sz="2400" b="1" dirty="0" smtClean="0">
                <a:solidFill>
                  <a:schemeClr val="accent1"/>
                </a:solidFill>
              </a:rPr>
              <a:t>：收集信息，展示作品，讨论交流</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注：简要介绍过程即可，不用展开！</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732971" y="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186995" y="7664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1</a:t>
            </a:r>
            <a:r>
              <a:rPr lang="en-US" sz="2400" b="1" dirty="0" smtClean="0">
                <a:solidFill>
                  <a:schemeClr val="accent1"/>
                </a:solidFill>
              </a:rPr>
              <a:t>.</a:t>
            </a:r>
            <a:r>
              <a:rPr lang="zh-CN" altLang="en-US" sz="2400" dirty="0" smtClean="0"/>
              <a:t>这个案例为学生提供了发展和完善相关的</a:t>
            </a:r>
            <a:r>
              <a:rPr lang="en-US" sz="2400" dirty="0" smtClean="0"/>
              <a:t>21</a:t>
            </a:r>
            <a:r>
              <a:rPr lang="zh-CN" altLang="en-US" sz="2400" dirty="0" smtClean="0"/>
              <a:t>世纪技能的机会，并给予了正确的指导和示范。如在课前让学生利用网络资源、图书资源、影音资源，从中查找资料，提高学生的搜集资料的能力。单元作业：海底世界角色表演，提高学生的表演能力等等。</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r>
              <a:rPr lang="en-US" sz="2400" b="1" dirty="0" smtClean="0">
                <a:solidFill>
                  <a:schemeClr val="accent1"/>
                </a:solidFill>
              </a:rPr>
              <a:t>.</a:t>
            </a:r>
            <a:r>
              <a:rPr lang="zh-CN" altLang="en-US" sz="2400" dirty="0" smtClean="0"/>
              <a:t>在教学设计中学生能利用技术来加强对概念的理解</a:t>
            </a:r>
            <a:r>
              <a:rPr lang="en-US" sz="2400" dirty="0" smtClean="0"/>
              <a:t>,</a:t>
            </a:r>
            <a:r>
              <a:rPr lang="zh-CN" altLang="en-US" sz="2400" dirty="0" smtClean="0"/>
              <a:t>并发展内容所要求的技能策略</a:t>
            </a:r>
            <a:r>
              <a:rPr lang="en-US" sz="2400" dirty="0" smtClean="0"/>
              <a:t>,</a:t>
            </a:r>
            <a:r>
              <a:rPr lang="zh-CN" altLang="en-US" sz="2400" dirty="0" smtClean="0"/>
              <a:t>学生对于技术的使用和内容能有机的结合</a:t>
            </a:r>
            <a:r>
              <a:rPr lang="en-US" sz="2400" dirty="0" smtClean="0"/>
              <a:t>.</a:t>
            </a:r>
            <a:endParaRPr lang="zh-CN" altLang="en-US" sz="2400" dirty="0" smtClean="0"/>
          </a:p>
          <a:p>
            <a:pPr marL="0" algn="just" defTabSz="685800">
              <a:lnSpc>
                <a:spcPct val="110000"/>
              </a:lnSpc>
              <a:spcBef>
                <a:spcPts val="1200"/>
              </a:spcBef>
              <a:spcAft>
                <a:spcPts val="0"/>
              </a:spcAft>
              <a:buClr>
                <a:schemeClr val="accent2"/>
              </a:buClr>
              <a:buNone/>
            </a:pPr>
            <a:r>
              <a:rPr lang="en-US" sz="2400" b="1" dirty="0" smtClean="0">
                <a:solidFill>
                  <a:schemeClr val="accent1"/>
                </a:solidFill>
              </a:rPr>
              <a:t>3.</a:t>
            </a:r>
            <a:r>
              <a:rPr lang="zh-CN" altLang="en-US" sz="2400" dirty="0" smtClean="0"/>
              <a:t>教学设计中教师提供了多种技术，学生能够创造性地支持与发展学习任务</a:t>
            </a:r>
            <a:r>
              <a:rPr lang="en-US" sz="2400" dirty="0" smtClean="0"/>
              <a:t>,,</a:t>
            </a:r>
            <a:r>
              <a:rPr lang="zh-CN" altLang="en-US" sz="2400" dirty="0" smtClean="0"/>
              <a:t>并且促进了学习</a:t>
            </a:r>
            <a:r>
              <a:rPr lang="en-US" sz="2400" dirty="0" smtClean="0"/>
              <a:t>.</a:t>
            </a:r>
            <a:r>
              <a:rPr lang="zh-CN" altLang="en-US" sz="2400" dirty="0" smtClean="0"/>
              <a:t>有的提高了 阅读与表达能力，有的提高了计算机文字处理和网络搜寻能力比如：有的学生阅读网页资料，除了与课文相同的阅读要求外，还判断了哪些与学习的主题有关，与将要完成的作业有关，把网页收集在</a:t>
            </a:r>
            <a:r>
              <a:rPr lang="en-US" sz="2400" dirty="0" smtClean="0"/>
              <a:t>“</a:t>
            </a:r>
            <a:r>
              <a:rPr lang="zh-CN" altLang="en-US" sz="2400" dirty="0" smtClean="0"/>
              <a:t>收藏夹</a:t>
            </a:r>
            <a:r>
              <a:rPr lang="en-US" sz="2400" dirty="0" smtClean="0"/>
              <a:t>”</a:t>
            </a:r>
            <a:r>
              <a:rPr lang="zh-CN" altLang="en-US" sz="2400" dirty="0" smtClean="0"/>
              <a:t>，或者摘录在记录本上。</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4.</a:t>
            </a:r>
            <a:r>
              <a:rPr lang="zh-CN" altLang="en-US" sz="2400" dirty="0" smtClean="0"/>
              <a:t>老师根据学生的年龄特点提供了适合他们学习的技术支持，非常适合低年级学生的学习。学生根据自己的能力水平和技术在学习的同时再挑战自己</a:t>
            </a:r>
            <a:r>
              <a:rPr lang="en-US" sz="2400" dirty="0" smtClean="0"/>
              <a:t>,</a:t>
            </a:r>
            <a:r>
              <a:rPr lang="zh-CN" altLang="en-US" sz="2400" dirty="0" smtClean="0"/>
              <a:t>更多地使用技能</a:t>
            </a:r>
            <a:r>
              <a:rPr lang="en-US" sz="2400" dirty="0" smtClean="0"/>
              <a:t>,</a:t>
            </a:r>
            <a:r>
              <a:rPr lang="zh-CN" altLang="en-US" sz="2400" dirty="0" smtClean="0"/>
              <a:t>并且得到了不断提高。</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       注：依据《单元作品集评价量规》，结合案例相应内容，详细说明案例哪些方面做得好。</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1</a:t>
            </a:r>
            <a:r>
              <a:rPr lang="en-US" sz="2400" b="1" dirty="0" smtClean="0">
                <a:solidFill>
                  <a:schemeClr val="accent1"/>
                </a:solidFill>
              </a:rPr>
              <a:t>.</a:t>
            </a:r>
            <a:r>
              <a:rPr lang="zh-CN" altLang="en-US" sz="2400" dirty="0" smtClean="0"/>
              <a:t>设计项目学习应该选出相应的课程标准和给出学生明确的学习目标，使项目学习有章可循，课程标准和学习目标能更准确地指导学生完成学习活动和学习过程。</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r>
              <a:rPr lang="en-US" sz="2400" b="1" dirty="0" smtClean="0">
                <a:solidFill>
                  <a:schemeClr val="accent1"/>
                </a:solidFill>
              </a:rPr>
              <a:t>.</a:t>
            </a:r>
            <a:r>
              <a:rPr lang="zh-CN" altLang="en-US" sz="2400" b="1" dirty="0" smtClean="0">
                <a:solidFill>
                  <a:schemeClr val="accent1"/>
                </a:solidFill>
              </a:rPr>
              <a:t>框架问题</a:t>
            </a:r>
            <a:r>
              <a:rPr lang="zh-CN" altLang="en-US" sz="2400" dirty="0" smtClean="0"/>
              <a:t>能否改成：你觉得在地球上哪里还会成为我们的家？我觉得这个问题没有固定答案，更能发散学生们的思维。</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3</a:t>
            </a:r>
            <a:r>
              <a:rPr lang="en-US" sz="2400" b="1" dirty="0" smtClean="0">
                <a:solidFill>
                  <a:schemeClr val="accent1"/>
                </a:solidFill>
              </a:rPr>
              <a:t>.</a:t>
            </a:r>
            <a:r>
              <a:rPr lang="zh-CN" altLang="en-US" sz="2400" dirty="0" smtClean="0"/>
              <a:t>我建议最终的作品呈现要落实到“我怎样保护海洋资源”，为保护海洋资源出谋划策，可以写一个可行性报告，落实到环境保护上，这也是当今社会面临的一个很大的社会问题。</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4.</a:t>
            </a:r>
            <a:r>
              <a:rPr lang="zh-CN" altLang="en-US" sz="2400" dirty="0" smtClean="0"/>
              <a:t>教师应对学生的活动进行预设，并且根据学生的学情进行不断调整，对于</a:t>
            </a:r>
            <a:r>
              <a:rPr lang="en-US" sz="2400" dirty="0" smtClean="0"/>
              <a:t>A</a:t>
            </a:r>
            <a:r>
              <a:rPr lang="zh-CN" altLang="en-US" sz="2400" dirty="0" smtClean="0"/>
              <a:t>层的学生可以提高更具有挑战性，对于</a:t>
            </a:r>
            <a:r>
              <a:rPr lang="en-US" sz="2400" dirty="0" smtClean="0"/>
              <a:t>C</a:t>
            </a:r>
            <a:r>
              <a:rPr lang="zh-CN" altLang="en-US" sz="2400" dirty="0" smtClean="0"/>
              <a:t>层学生可以适当地降低难度。</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        注：依据《单元作品集评价量规》，结合案例相应内容，详细说明案例哪些做的不够好，还有改进提高的空间，并提出自己的建议</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H" val="20151014112747"/>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9"/>
</p:tagLst>
</file>

<file path=ppt/tags/tag11.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0"/>
</p:tagLst>
</file>

<file path=ppt/tags/tag1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1"/>
</p:tagLst>
</file>

<file path=ppt/tags/tag1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6"/>
</p:tagLst>
</file>

<file path=ppt/tags/tag1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2"/>
</p:tagLst>
</file>

<file path=ppt/tags/tag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3"/>
</p:tagLst>
</file>

<file path=ppt/tags/tag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6"/>
</p:tagLst>
</file>

<file path=ppt/tags/tag5.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7"/>
</p:tagLst>
</file>

<file path=ppt/tags/tag6.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7.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3"/>
</p:tagLst>
</file>

<file path=ppt/tags/tag8.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
</p:tagLst>
</file>

<file path=ppt/tags/tag9.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5"/>
</p:tagLst>
</file>

<file path=ppt/theme/theme1.xml><?xml version="1.0" encoding="utf-8"?>
<a:theme xmlns:a="http://schemas.openxmlformats.org/drawingml/2006/main" name="A000120140530A99PPBG">
  <a:themeElements>
    <a:clrScheme name="KSO_BLUE9">
      <a:dk1>
        <a:srgbClr val="47494B"/>
      </a:dk1>
      <a:lt1>
        <a:srgbClr val="FFFFFF"/>
      </a:lt1>
      <a:dk2>
        <a:srgbClr val="454749"/>
      </a:dk2>
      <a:lt2>
        <a:srgbClr val="EAF5FC"/>
      </a:lt2>
      <a:accent1>
        <a:srgbClr val="046FB6"/>
      </a:accent1>
      <a:accent2>
        <a:srgbClr val="22B1DE"/>
      </a:accent2>
      <a:accent3>
        <a:srgbClr val="7B93D7"/>
      </a:accent3>
      <a:accent4>
        <a:srgbClr val="5D76BA"/>
      </a:accent4>
      <a:accent5>
        <a:srgbClr val="3DBFD1"/>
      </a:accent5>
      <a:accent6>
        <a:srgbClr val="FFC000"/>
      </a:accent6>
      <a:hlink>
        <a:srgbClr val="00B0F0"/>
      </a:hlink>
      <a:folHlink>
        <a:srgbClr val="AFB2B4"/>
      </a:folHlink>
    </a:clrScheme>
    <a:fontScheme name="自定义 10">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A000120150716A05KPBG</Template>
  <TotalTime>41</TotalTime>
  <Words>948</Words>
  <Application>WPS 演示</Application>
  <PresentationFormat>自定义</PresentationFormat>
  <Paragraphs>49</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A000120140530A99PPBG</vt:lpstr>
      <vt:lpstr>《去海底安个家》案例分享</vt:lpstr>
      <vt:lpstr>幻灯片 2</vt:lpstr>
      <vt:lpstr>幻灯片 3</vt:lpstr>
      <vt:lpstr>幻灯片 4</vt:lpstr>
      <vt:lpstr>幻灯片 5</vt:lpstr>
      <vt:lpstr>幻灯片 6</vt:lpstr>
      <vt:lpstr>幻灯片 7</vt:lpstr>
      <vt:lpstr>幻灯片 8</vt:lpstr>
      <vt:lpstr>幻灯片 9</vt:lpstr>
      <vt:lpstr>幻灯片 10</vt:lpstr>
      <vt:lpstr>幻灯片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谢小莉</dc:creator>
  <cp:lastModifiedBy>lenovo</cp:lastModifiedBy>
  <cp:revision>70</cp:revision>
  <dcterms:created xsi:type="dcterms:W3CDTF">2015-10-14T02:46:00Z</dcterms:created>
  <dcterms:modified xsi:type="dcterms:W3CDTF">2016-08-19T08:41:38Z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ame">
    <vt:lpwstr>小人简约模板.ppt</vt:lpwstr>
  </property>
  <property fmtid="{D5CDD505-2E9C-101B-9397-08002B2CF9AE}" pid="3" name="fileid">
    <vt:lpwstr>644057</vt:lpwstr>
  </property>
  <property fmtid="{D5CDD505-2E9C-101B-9397-08002B2CF9AE}" pid="4" name="KSOProductBuildVer">
    <vt:lpwstr>2052-10.1.0.5850</vt:lpwstr>
  </property>
</Properties>
</file>