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3" r:id="rId8"/>
    <p:sldId id="264"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2016/8/19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2016/8/19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b="1" dirty="0" smtClean="0">
                <a:solidFill>
                  <a:srgbClr val="FF0000"/>
                </a:solidFill>
              </a:rPr>
              <a:t>Unit 4 </a:t>
            </a:r>
            <a:r>
              <a:rPr lang="en-US" altLang="zh-CN" dirty="0" smtClean="0">
                <a:solidFill>
                  <a:srgbClr val="FF0000"/>
                </a:solidFill>
                <a:latin typeface="Comic Sans MS" pitchFamily="66" charset="0"/>
              </a:rPr>
              <a:t>We Love Animals</a:t>
            </a:r>
            <a:endParaRPr lang="zh-CN" altLang="en-US" dirty="0">
              <a:solidFill>
                <a:srgbClr val="FF0000"/>
              </a:solidFill>
              <a:latin typeface="Comic Sans MS" pitchFamily="66" charset="0"/>
            </a:endParaRPr>
          </a:p>
        </p:txBody>
      </p:sp>
      <p:sp>
        <p:nvSpPr>
          <p:cNvPr id="3" name="副标题 2"/>
          <p:cNvSpPr>
            <a:spLocks noGrp="1"/>
          </p:cNvSpPr>
          <p:nvPr>
            <p:ph type="subTitle" idx="1"/>
          </p:nvPr>
        </p:nvSpPr>
        <p:spPr/>
        <p:txBody>
          <a:bodyPr/>
          <a:lstStyle/>
          <a:p>
            <a:r>
              <a:rPr lang="zh-CN" altLang="en-US" b="1" dirty="0" smtClean="0">
                <a:solidFill>
                  <a:srgbClr val="0070C0"/>
                </a:solidFill>
              </a:rPr>
              <a:t>三年级英语案例分析</a:t>
            </a:r>
            <a:endParaRPr lang="en-US" altLang="zh-CN" b="1" dirty="0" smtClean="0">
              <a:solidFill>
                <a:srgbClr val="0070C0"/>
              </a:solidFill>
            </a:endParaRPr>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FF0000"/>
                </a:solidFill>
              </a:rPr>
              <a:t>学习目标</a:t>
            </a:r>
            <a:endParaRPr lang="zh-CN" altLang="en-US" b="1" dirty="0">
              <a:solidFill>
                <a:srgbClr val="FF0000"/>
              </a:solidFill>
            </a:endParaRPr>
          </a:p>
        </p:txBody>
      </p:sp>
      <p:sp>
        <p:nvSpPr>
          <p:cNvPr id="3" name="内容占位符 2"/>
          <p:cNvSpPr>
            <a:spLocks noGrp="1"/>
          </p:cNvSpPr>
          <p:nvPr>
            <p:ph idx="1"/>
          </p:nvPr>
        </p:nvSpPr>
        <p:spPr/>
        <p:txBody>
          <a:bodyPr>
            <a:noAutofit/>
          </a:bodyPr>
          <a:lstStyle/>
          <a:p>
            <a:pPr>
              <a:buNone/>
            </a:pPr>
            <a:endParaRPr lang="zh-CN" altLang="en-US" sz="1400" dirty="0" smtClean="0"/>
          </a:p>
          <a:p>
            <a:pPr>
              <a:buNone/>
            </a:pPr>
            <a:r>
              <a:rPr lang="zh-CN" altLang="en-US" sz="2400" b="1" dirty="0" smtClean="0"/>
              <a:t>一、知识与能力</a:t>
            </a:r>
            <a:endParaRPr lang="zh-CN" altLang="en-US" sz="2400" dirty="0" smtClean="0"/>
          </a:p>
          <a:p>
            <a:r>
              <a:rPr lang="en-US" sz="2400" dirty="0" smtClean="0"/>
              <a:t>1</a:t>
            </a:r>
            <a:r>
              <a:rPr lang="zh-CN" altLang="en-US" sz="2400" dirty="0" smtClean="0"/>
              <a:t>、掌握本单元的四会单词，能够提问并回答常见的动物，如：</a:t>
            </a:r>
            <a:r>
              <a:rPr lang="en-US" sz="2400" dirty="0" smtClean="0"/>
              <a:t>What’s this? It’s a …</a:t>
            </a:r>
            <a:endParaRPr lang="zh-CN" altLang="en-US" sz="2400" dirty="0" smtClean="0"/>
          </a:p>
          <a:p>
            <a:r>
              <a:rPr lang="en-US" sz="2400" dirty="0" smtClean="0"/>
              <a:t>2</a:t>
            </a:r>
            <a:r>
              <a:rPr lang="zh-CN" altLang="en-US" sz="2400" dirty="0" smtClean="0"/>
              <a:t>、能够用英语介绍这些小动物，如简单描述一些动物的颜色、外形</a:t>
            </a:r>
            <a:r>
              <a:rPr lang="en-US" sz="2400" dirty="0" smtClean="0"/>
              <a:t>: The panda is black and white. The cat is fat.</a:t>
            </a:r>
            <a:endParaRPr lang="zh-CN" altLang="en-US" sz="2400" dirty="0" smtClean="0"/>
          </a:p>
          <a:p>
            <a:r>
              <a:rPr lang="en-US" sz="2400" dirty="0" smtClean="0"/>
              <a:t>3</a:t>
            </a:r>
            <a:r>
              <a:rPr lang="zh-CN" altLang="en-US" sz="2400" dirty="0" smtClean="0"/>
              <a:t>、能够以第一人称说说自己所喜欢的动物是什么，</a:t>
            </a:r>
            <a:r>
              <a:rPr lang="en-US" sz="2400" dirty="0" smtClean="0"/>
              <a:t>I like…It’s…</a:t>
            </a:r>
            <a:endParaRPr lang="zh-CN" altLang="en-US" sz="2400" dirty="0" smtClean="0"/>
          </a:p>
          <a:p>
            <a:r>
              <a:rPr lang="en-US" sz="2400" dirty="0" smtClean="0"/>
              <a:t>4</a:t>
            </a:r>
            <a:r>
              <a:rPr lang="zh-CN" altLang="en-US" sz="2400" dirty="0" smtClean="0"/>
              <a:t>、掌握四会句子，读懂对话内容，并能在实际情景中运用，要求模仿正确，语调自然。</a:t>
            </a:r>
          </a:p>
          <a:p>
            <a:r>
              <a:rPr lang="en-US" sz="2400" dirty="0" smtClean="0"/>
              <a:t>5</a:t>
            </a:r>
            <a:r>
              <a:rPr lang="zh-CN" altLang="en-US" sz="2400" dirty="0" smtClean="0"/>
              <a:t>、了解动物的外貌特征、饮食爱好、生活环境、习性等知识。</a:t>
            </a:r>
          </a:p>
          <a:p>
            <a:endParaRPr lang="zh-CN" alt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857232"/>
            <a:ext cx="8258204" cy="5268931"/>
          </a:xfrm>
        </p:spPr>
        <p:txBody>
          <a:bodyPr>
            <a:normAutofit/>
          </a:bodyPr>
          <a:lstStyle/>
          <a:p>
            <a:pPr>
              <a:buNone/>
            </a:pPr>
            <a:r>
              <a:rPr lang="zh-CN" altLang="en-US" b="1" dirty="0" smtClean="0"/>
              <a:t>二、过程与方法</a:t>
            </a:r>
            <a:endParaRPr lang="zh-CN" altLang="en-US" dirty="0" smtClean="0"/>
          </a:p>
          <a:p>
            <a:r>
              <a:rPr lang="en-US" dirty="0" smtClean="0"/>
              <a:t>1</a:t>
            </a:r>
            <a:r>
              <a:rPr lang="zh-CN" altLang="en-US" dirty="0" smtClean="0"/>
              <a:t>、能通过同伴分工合作的形式，运用不同媒体进行文字、图像、声音等资料的收集、整理和归纳。</a:t>
            </a:r>
          </a:p>
          <a:p>
            <a:r>
              <a:rPr lang="en-US" dirty="0" smtClean="0"/>
              <a:t>2</a:t>
            </a:r>
            <a:r>
              <a:rPr lang="zh-CN" altLang="en-US" dirty="0" smtClean="0"/>
              <a:t>、能运用</a:t>
            </a:r>
            <a:r>
              <a:rPr lang="en-US" dirty="0" smtClean="0"/>
              <a:t>PPT</a:t>
            </a:r>
            <a:r>
              <a:rPr lang="zh-CN" altLang="en-US" dirty="0" smtClean="0"/>
              <a:t>和</a:t>
            </a:r>
            <a:r>
              <a:rPr lang="en-US" dirty="0" smtClean="0"/>
              <a:t>FrontPage</a:t>
            </a:r>
            <a:r>
              <a:rPr lang="zh-CN" altLang="en-US" dirty="0" smtClean="0"/>
              <a:t>制作简单的演示文稿和网页，来共享学习资料、学习过程和学习成果。</a:t>
            </a:r>
          </a:p>
          <a:p>
            <a:r>
              <a:rPr lang="en-US" dirty="0" smtClean="0"/>
              <a:t>3</a:t>
            </a:r>
            <a:r>
              <a:rPr lang="zh-CN" altLang="en-US" dirty="0" smtClean="0"/>
              <a:t>、能运用网络进行多元化的学习和交流，制定相应的单元学习计划等。</a:t>
            </a:r>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57158" y="500042"/>
            <a:ext cx="8329642" cy="5626121"/>
          </a:xfrm>
        </p:spPr>
        <p:txBody>
          <a:bodyPr>
            <a:normAutofit fontScale="92500" lnSpcReduction="20000"/>
          </a:bodyPr>
          <a:lstStyle/>
          <a:p>
            <a:pPr>
              <a:buNone/>
            </a:pPr>
            <a:r>
              <a:rPr lang="zh-CN" altLang="en-US" b="1" dirty="0" smtClean="0"/>
              <a:t>三、情感态度与价值观</a:t>
            </a:r>
            <a:endParaRPr lang="zh-CN" altLang="en-US" dirty="0" smtClean="0"/>
          </a:p>
          <a:p>
            <a:r>
              <a:rPr lang="en-US" dirty="0" smtClean="0"/>
              <a:t>1</a:t>
            </a:r>
            <a:r>
              <a:rPr lang="zh-CN" altLang="en-US" dirty="0" smtClean="0"/>
              <a:t>、逐步形成学习英语的兴趣，初步养成合作、自主探究的精神和创新意识。</a:t>
            </a:r>
            <a:r>
              <a:rPr lang="en-US" dirty="0" smtClean="0"/>
              <a:t> </a:t>
            </a:r>
            <a:endParaRPr lang="zh-CN" altLang="en-US" dirty="0" smtClean="0"/>
          </a:p>
          <a:p>
            <a:r>
              <a:rPr lang="en-US" dirty="0" smtClean="0"/>
              <a:t>2</a:t>
            </a:r>
            <a:r>
              <a:rPr lang="zh-CN" altLang="en-US" dirty="0" smtClean="0"/>
              <a:t>、通过学习，形成爱护动物的观念。 </a:t>
            </a:r>
            <a:r>
              <a:rPr lang="en-US" dirty="0" smtClean="0"/>
              <a:t> 1</a:t>
            </a:r>
            <a:r>
              <a:rPr lang="zh-CN" altLang="en-US" dirty="0" smtClean="0"/>
              <a:t>、学习目标的制定根据相应的课程标准制定，但是目标应明确的说明学生所做的哪些工作所应达成的目标。设计者在知识与能力和情感态度价值观这两方面没有具体的说明哪些活动来支持学生完成这些目标。</a:t>
            </a:r>
            <a:r>
              <a:rPr lang="en-US" dirty="0" smtClean="0"/>
              <a:t>2</a:t>
            </a:r>
            <a:r>
              <a:rPr lang="zh-CN" altLang="en-US" dirty="0" smtClean="0"/>
              <a:t>、目标没有体现学生的个体差异。</a:t>
            </a:r>
          </a:p>
          <a:p>
            <a:r>
              <a:rPr lang="zh-CN" altLang="en-US" dirty="0" smtClean="0"/>
              <a:t>建议：把各项目标进行整合，说明达成目标的有效活动。针对学生的个体差异，目标也应体现个体差异。</a:t>
            </a:r>
          </a:p>
          <a:p>
            <a:r>
              <a:rPr lang="en-US" dirty="0" smtClean="0"/>
              <a:t> </a:t>
            </a:r>
            <a:r>
              <a:rPr lang="zh-CN" altLang="en-US" dirty="0" smtClean="0"/>
              <a:t>没有说明达成这一目标所设计的学习活动。</a:t>
            </a: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solidFill>
                  <a:srgbClr val="FF0000"/>
                </a:solidFill>
              </a:rPr>
              <a:t>框架问题</a:t>
            </a:r>
            <a:endParaRPr lang="zh-CN" altLang="en-US" b="1" dirty="0">
              <a:solidFill>
                <a:srgbClr val="FF0000"/>
              </a:solidFill>
            </a:endParaRPr>
          </a:p>
        </p:txBody>
      </p:sp>
      <p:sp>
        <p:nvSpPr>
          <p:cNvPr id="3" name="内容占位符 2"/>
          <p:cNvSpPr>
            <a:spLocks noGrp="1"/>
          </p:cNvSpPr>
          <p:nvPr>
            <p:ph idx="1"/>
          </p:nvPr>
        </p:nvSpPr>
        <p:spPr/>
        <p:txBody>
          <a:bodyPr>
            <a:normAutofit fontScale="77500" lnSpcReduction="20000"/>
          </a:bodyPr>
          <a:lstStyle/>
          <a:p>
            <a:pPr>
              <a:buNone/>
            </a:pPr>
            <a:r>
              <a:rPr lang="zh-CN" altLang="en-US" b="1" dirty="0" smtClean="0">
                <a:solidFill>
                  <a:schemeClr val="tx2"/>
                </a:solidFill>
              </a:rPr>
              <a:t>基本问题</a:t>
            </a:r>
          </a:p>
          <a:p>
            <a:r>
              <a:rPr lang="zh-CN" altLang="en-US" dirty="0" smtClean="0"/>
              <a:t>我们应该如何爱护动物？</a:t>
            </a:r>
            <a:r>
              <a:rPr lang="en-US" dirty="0" smtClean="0"/>
              <a:t> </a:t>
            </a:r>
            <a:endParaRPr lang="zh-CN" altLang="en-US" dirty="0" smtClean="0"/>
          </a:p>
          <a:p>
            <a:pPr>
              <a:buNone/>
            </a:pPr>
            <a:r>
              <a:rPr lang="zh-CN" altLang="en-US" b="1" dirty="0" smtClean="0">
                <a:solidFill>
                  <a:schemeClr val="tx2"/>
                </a:solidFill>
              </a:rPr>
              <a:t>单元问题</a:t>
            </a:r>
          </a:p>
          <a:p>
            <a:r>
              <a:rPr lang="en-US" dirty="0" smtClean="0"/>
              <a:t>1</a:t>
            </a:r>
            <a:r>
              <a:rPr lang="zh-CN" altLang="en-US" dirty="0" smtClean="0"/>
              <a:t>、你还了解哪些动物</a:t>
            </a:r>
            <a:r>
              <a:rPr lang="en-US" dirty="0" smtClean="0"/>
              <a:t>?</a:t>
            </a:r>
            <a:r>
              <a:rPr lang="zh-CN" altLang="en-US" dirty="0" smtClean="0"/>
              <a:t>现在的状况如何？ </a:t>
            </a:r>
          </a:p>
          <a:p>
            <a:r>
              <a:rPr lang="en-US" dirty="0" smtClean="0"/>
              <a:t>2</a:t>
            </a:r>
            <a:r>
              <a:rPr lang="zh-CN" altLang="en-US" dirty="0" smtClean="0"/>
              <a:t>、如果你是一名保护动物的志愿者，你会怎样做？</a:t>
            </a:r>
          </a:p>
          <a:p>
            <a:pPr>
              <a:buNone/>
            </a:pPr>
            <a:r>
              <a:rPr lang="zh-CN" altLang="en-US" b="1" dirty="0" smtClean="0">
                <a:solidFill>
                  <a:schemeClr val="tx2"/>
                </a:solidFill>
              </a:rPr>
              <a:t>内容问题</a:t>
            </a:r>
          </a:p>
          <a:p>
            <a:r>
              <a:rPr lang="en-US" dirty="0" smtClean="0"/>
              <a:t>1</a:t>
            </a:r>
            <a:r>
              <a:rPr lang="zh-CN" altLang="en-US" dirty="0" smtClean="0"/>
              <a:t>、你能说出哪些有关于动物的英语单词吗？</a:t>
            </a:r>
          </a:p>
          <a:p>
            <a:r>
              <a:rPr lang="en-US" dirty="0" smtClean="0"/>
              <a:t>2</a:t>
            </a:r>
            <a:r>
              <a:rPr lang="zh-CN" altLang="en-US" dirty="0" smtClean="0"/>
              <a:t>、如何用英语描述动物？ </a:t>
            </a:r>
          </a:p>
          <a:p>
            <a:r>
              <a:rPr lang="en-US" dirty="0" smtClean="0"/>
              <a:t>3</a:t>
            </a:r>
            <a:r>
              <a:rPr lang="zh-CN" altLang="en-US" dirty="0" smtClean="0"/>
              <a:t>、你喜欢哪种动物？为什么</a:t>
            </a:r>
            <a:r>
              <a:rPr lang="en-US" dirty="0" smtClean="0"/>
              <a:t>?</a:t>
            </a:r>
            <a:endParaRPr lang="zh-CN" altLang="en-US" dirty="0" smtClean="0"/>
          </a:p>
          <a:p>
            <a:r>
              <a:rPr lang="en-US" dirty="0" smtClean="0"/>
              <a:t> </a:t>
            </a:r>
            <a:r>
              <a:rPr lang="zh-CN" altLang="en-US" dirty="0" smtClean="0"/>
              <a:t>基本问题过于局限，可以提出更广义的问题来发散学生思维。</a:t>
            </a:r>
          </a:p>
          <a:p>
            <a:r>
              <a:rPr lang="zh-CN" altLang="en-US" dirty="0" smtClean="0"/>
              <a:t>例如：人和动物如何和谐相处？</a:t>
            </a:r>
          </a:p>
          <a:p>
            <a:pPr>
              <a:buNone/>
            </a:pP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4"/>
          <p:cNvSpPr/>
          <p:nvPr/>
        </p:nvSpPr>
        <p:spPr>
          <a:xfrm>
            <a:off x="3286116" y="2214554"/>
            <a:ext cx="1571636" cy="1643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教学过程</a:t>
            </a:r>
            <a:endParaRPr lang="zh-CN" altLang="en-US" sz="3200" b="1" dirty="0"/>
          </a:p>
        </p:txBody>
      </p:sp>
      <p:sp>
        <p:nvSpPr>
          <p:cNvPr id="6" name="椭圆形标注 5"/>
          <p:cNvSpPr/>
          <p:nvPr/>
        </p:nvSpPr>
        <p:spPr>
          <a:xfrm>
            <a:off x="5000628" y="1285884"/>
            <a:ext cx="914400" cy="612648"/>
          </a:xfrm>
          <a:prstGeom prst="wedgeEllipseCallout">
            <a:avLst>
              <a:gd name="adj1" fmla="val -124059"/>
              <a:gd name="adj2" fmla="val 1082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项目前</a:t>
            </a:r>
            <a:endParaRPr lang="zh-CN" altLang="en-US" dirty="0">
              <a:solidFill>
                <a:srgbClr val="FF0000"/>
              </a:solidFill>
            </a:endParaRPr>
          </a:p>
        </p:txBody>
      </p:sp>
      <p:sp>
        <p:nvSpPr>
          <p:cNvPr id="7" name="椭圆形标注 6"/>
          <p:cNvSpPr/>
          <p:nvPr/>
        </p:nvSpPr>
        <p:spPr>
          <a:xfrm>
            <a:off x="2143108" y="2928934"/>
            <a:ext cx="914400" cy="612648"/>
          </a:xfrm>
          <a:prstGeom prst="wedgeEllipseCallout">
            <a:avLst>
              <a:gd name="adj1" fmla="val 130780"/>
              <a:gd name="adj2" fmla="val 336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项目中</a:t>
            </a:r>
            <a:endParaRPr lang="zh-CN" altLang="en-US" dirty="0">
              <a:solidFill>
                <a:srgbClr val="FF0000"/>
              </a:solidFill>
            </a:endParaRPr>
          </a:p>
        </p:txBody>
      </p:sp>
      <p:sp>
        <p:nvSpPr>
          <p:cNvPr id="8" name="椭圆形标注 7"/>
          <p:cNvSpPr/>
          <p:nvPr/>
        </p:nvSpPr>
        <p:spPr>
          <a:xfrm>
            <a:off x="4786314" y="3643314"/>
            <a:ext cx="914400" cy="612648"/>
          </a:xfrm>
          <a:prstGeom prst="wedgeEllipseCallout">
            <a:avLst>
              <a:gd name="adj1" fmla="val -64381"/>
              <a:gd name="adj2" fmla="val -723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项目后</a:t>
            </a:r>
            <a:endParaRPr lang="zh-CN" altLang="en-US" dirty="0">
              <a:solidFill>
                <a:srgbClr val="FF0000"/>
              </a:solidFill>
            </a:endParaRPr>
          </a:p>
        </p:txBody>
      </p:sp>
      <p:sp>
        <p:nvSpPr>
          <p:cNvPr id="9" name="云形标注 8"/>
          <p:cNvSpPr/>
          <p:nvPr/>
        </p:nvSpPr>
        <p:spPr>
          <a:xfrm>
            <a:off x="5500694" y="0"/>
            <a:ext cx="1571636" cy="1041276"/>
          </a:xfrm>
          <a:prstGeom prst="cloudCallout">
            <a:avLst>
              <a:gd name="adj1" fmla="val -64938"/>
              <a:gd name="adj2" fmla="val 681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rgbClr val="FFC000"/>
                </a:solidFill>
              </a:rPr>
              <a:t>进行必要的技术培训</a:t>
            </a:r>
            <a:endParaRPr lang="zh-CN" altLang="en-US" dirty="0">
              <a:solidFill>
                <a:srgbClr val="FFC000"/>
              </a:solidFill>
            </a:endParaRPr>
          </a:p>
        </p:txBody>
      </p:sp>
      <p:sp>
        <p:nvSpPr>
          <p:cNvPr id="10" name="云形标注 9"/>
          <p:cNvSpPr/>
          <p:nvPr/>
        </p:nvSpPr>
        <p:spPr>
          <a:xfrm>
            <a:off x="6572264" y="1928802"/>
            <a:ext cx="1428760" cy="1000132"/>
          </a:xfrm>
          <a:prstGeom prst="cloudCallout">
            <a:avLst>
              <a:gd name="adj1" fmla="val -96187"/>
              <a:gd name="adj2" fmla="val -908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rgbClr val="FFC000"/>
                </a:solidFill>
              </a:rPr>
              <a:t>提供“学习资源包”</a:t>
            </a:r>
            <a:endParaRPr lang="zh-CN" altLang="en-US" dirty="0">
              <a:solidFill>
                <a:srgbClr val="FFC000"/>
              </a:solidFill>
            </a:endParaRPr>
          </a:p>
        </p:txBody>
      </p:sp>
      <p:sp>
        <p:nvSpPr>
          <p:cNvPr id="11" name="云形标注 10"/>
          <p:cNvSpPr/>
          <p:nvPr/>
        </p:nvSpPr>
        <p:spPr>
          <a:xfrm>
            <a:off x="500034" y="1500174"/>
            <a:ext cx="1843094" cy="1327028"/>
          </a:xfrm>
          <a:prstGeom prst="cloudCallout">
            <a:avLst>
              <a:gd name="adj1" fmla="val 38688"/>
              <a:gd name="adj2" fmla="val 720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atinLnBrk="1"/>
            <a:r>
              <a:rPr lang="en-US" altLang="zh-CN" b="1" dirty="0" smtClean="0">
                <a:solidFill>
                  <a:srgbClr val="FFC000"/>
                </a:solidFill>
              </a:rPr>
              <a:t>1.</a:t>
            </a:r>
            <a:r>
              <a:rPr lang="zh-CN" altLang="en-US" b="1" dirty="0" smtClean="0">
                <a:solidFill>
                  <a:srgbClr val="FFC000"/>
                </a:solidFill>
              </a:rPr>
              <a:t>精心</a:t>
            </a:r>
            <a:r>
              <a:rPr lang="zh-CN" altLang="en-US" b="1" dirty="0" smtClean="0">
                <a:solidFill>
                  <a:srgbClr val="FFC000"/>
                </a:solidFill>
              </a:rPr>
              <a:t>准备，走进动物王国</a:t>
            </a:r>
            <a:endParaRPr lang="zh-CN" altLang="en-US" dirty="0">
              <a:solidFill>
                <a:srgbClr val="FFC000"/>
              </a:solidFill>
            </a:endParaRPr>
          </a:p>
        </p:txBody>
      </p:sp>
      <p:sp>
        <p:nvSpPr>
          <p:cNvPr id="13" name="云形标注 12"/>
          <p:cNvSpPr/>
          <p:nvPr/>
        </p:nvSpPr>
        <p:spPr>
          <a:xfrm>
            <a:off x="357158" y="3357562"/>
            <a:ext cx="1857388" cy="1428760"/>
          </a:xfrm>
          <a:prstGeom prst="cloudCallout">
            <a:avLst>
              <a:gd name="adj1" fmla="val 72632"/>
              <a:gd name="adj2" fmla="val -344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C000"/>
                </a:solidFill>
              </a:rPr>
              <a:t>2.</a:t>
            </a:r>
            <a:r>
              <a:rPr lang="zh-CN" altLang="en-US" b="1" dirty="0" smtClean="0">
                <a:solidFill>
                  <a:srgbClr val="FFC000"/>
                </a:solidFill>
              </a:rPr>
              <a:t>在框架问题的引领下开展学习</a:t>
            </a:r>
            <a:endParaRPr lang="zh-CN" altLang="en-US" b="1" dirty="0">
              <a:solidFill>
                <a:srgbClr val="FFC000"/>
              </a:solidFill>
            </a:endParaRPr>
          </a:p>
        </p:txBody>
      </p:sp>
      <p:sp>
        <p:nvSpPr>
          <p:cNvPr id="14" name="云形标注 13"/>
          <p:cNvSpPr/>
          <p:nvPr/>
        </p:nvSpPr>
        <p:spPr>
          <a:xfrm>
            <a:off x="2571736" y="1000108"/>
            <a:ext cx="1343028" cy="969838"/>
          </a:xfrm>
          <a:prstGeom prst="cloudCallout">
            <a:avLst>
              <a:gd name="adj1" fmla="val -72446"/>
              <a:gd name="adj2" fmla="val 1732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C000"/>
                </a:solidFill>
              </a:rPr>
              <a:t>3.</a:t>
            </a:r>
            <a:r>
              <a:rPr lang="zh-CN" altLang="en-US" b="1" dirty="0" smtClean="0">
                <a:solidFill>
                  <a:srgbClr val="FFC000"/>
                </a:solidFill>
              </a:rPr>
              <a:t>评价反思</a:t>
            </a:r>
            <a:endParaRPr lang="zh-CN" altLang="en-US" b="1" dirty="0">
              <a:solidFill>
                <a:srgbClr val="FFC000"/>
              </a:solidFill>
            </a:endParaRPr>
          </a:p>
        </p:txBody>
      </p:sp>
      <p:sp>
        <p:nvSpPr>
          <p:cNvPr id="16" name="云形标注 15"/>
          <p:cNvSpPr/>
          <p:nvPr/>
        </p:nvSpPr>
        <p:spPr>
          <a:xfrm>
            <a:off x="2285984" y="4357694"/>
            <a:ext cx="1357322" cy="1143008"/>
          </a:xfrm>
          <a:prstGeom prst="cloudCallout">
            <a:avLst>
              <a:gd name="adj1" fmla="val -31820"/>
              <a:gd name="adj2" fmla="val -1234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rgbClr val="FFC000"/>
                </a:solidFill>
              </a:rPr>
              <a:t>4</a:t>
            </a:r>
            <a:r>
              <a:rPr lang="zh-CN" altLang="en-US" b="1" dirty="0" smtClean="0">
                <a:solidFill>
                  <a:srgbClr val="FFC000"/>
                </a:solidFill>
              </a:rPr>
              <a:t>、</a:t>
            </a:r>
            <a:endParaRPr lang="en-US" altLang="zh-CN" b="1" dirty="0" smtClean="0">
              <a:solidFill>
                <a:srgbClr val="FFC000"/>
              </a:solidFill>
            </a:endParaRPr>
          </a:p>
          <a:p>
            <a:pPr algn="ctr"/>
            <a:r>
              <a:rPr lang="zh-CN" altLang="en-US" b="1" dirty="0" smtClean="0">
                <a:solidFill>
                  <a:srgbClr val="FFC000"/>
                </a:solidFill>
              </a:rPr>
              <a:t>成果</a:t>
            </a:r>
            <a:endParaRPr lang="en-US" altLang="zh-CN" b="1" dirty="0" smtClean="0">
              <a:solidFill>
                <a:srgbClr val="FFC000"/>
              </a:solidFill>
            </a:endParaRPr>
          </a:p>
          <a:p>
            <a:pPr algn="ctr"/>
            <a:r>
              <a:rPr lang="zh-CN" altLang="en-US" b="1" dirty="0" smtClean="0">
                <a:solidFill>
                  <a:srgbClr val="FFC000"/>
                </a:solidFill>
              </a:rPr>
              <a:t>展示</a:t>
            </a:r>
            <a:endParaRPr lang="zh-CN" altLang="en-US" b="1" dirty="0">
              <a:solidFill>
                <a:srgbClr val="FFC000"/>
              </a:solidFill>
            </a:endParaRPr>
          </a:p>
        </p:txBody>
      </p:sp>
      <p:sp>
        <p:nvSpPr>
          <p:cNvPr id="17" name="云形标注 16"/>
          <p:cNvSpPr/>
          <p:nvPr/>
        </p:nvSpPr>
        <p:spPr>
          <a:xfrm>
            <a:off x="6000760" y="4000504"/>
            <a:ext cx="1500198" cy="928694"/>
          </a:xfrm>
          <a:prstGeom prst="cloudCallout">
            <a:avLst>
              <a:gd name="adj1" fmla="val -103091"/>
              <a:gd name="adj2" fmla="val -217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rgbClr val="FFC000"/>
                </a:solidFill>
              </a:rPr>
              <a:t>活动反思表</a:t>
            </a:r>
            <a:endParaRPr lang="zh-CN" altLang="en-US"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格 8"/>
          <p:cNvGraphicFramePr>
            <a:graphicFrameLocks noGrp="1"/>
          </p:cNvGraphicFramePr>
          <p:nvPr/>
        </p:nvGraphicFramePr>
        <p:xfrm>
          <a:off x="285720" y="857234"/>
          <a:ext cx="8501121" cy="5787092"/>
        </p:xfrm>
        <a:graphic>
          <a:graphicData uri="http://schemas.openxmlformats.org/drawingml/2006/table">
            <a:tbl>
              <a:tblPr/>
              <a:tblGrid>
                <a:gridCol w="2237137"/>
                <a:gridCol w="731195"/>
                <a:gridCol w="3407039"/>
                <a:gridCol w="2125750"/>
              </a:tblGrid>
              <a:tr h="562528">
                <a:tc>
                  <a:txBody>
                    <a:bodyPr/>
                    <a:lstStyle/>
                    <a:p>
                      <a:pPr algn="ctr">
                        <a:spcAft>
                          <a:spcPts val="0"/>
                        </a:spcAft>
                      </a:pPr>
                      <a:r>
                        <a:rPr lang="zh-CN" sz="1800" b="1" kern="100" dirty="0">
                          <a:latin typeface="Calibri"/>
                          <a:ea typeface="宋体"/>
                          <a:cs typeface="Times New Roman"/>
                        </a:rPr>
                        <a:t>单元作品集评价项目</a:t>
                      </a:r>
                      <a:endParaRPr lang="zh-CN" sz="18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kern="100">
                          <a:latin typeface="Calibri"/>
                          <a:ea typeface="宋体"/>
                          <a:cs typeface="Times New Roman"/>
                        </a:rPr>
                        <a:t> </a:t>
                      </a:r>
                      <a:r>
                        <a:rPr lang="zh-CN" sz="1800" b="1" kern="100">
                          <a:latin typeface="Calibri"/>
                          <a:ea typeface="宋体"/>
                          <a:cs typeface="Times New Roman"/>
                        </a:rPr>
                        <a:t>分数</a:t>
                      </a:r>
                      <a:endParaRPr lang="zh-CN" sz="18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kern="100">
                          <a:latin typeface="Calibri"/>
                          <a:ea typeface="宋体"/>
                          <a:cs typeface="Times New Roman"/>
                        </a:rPr>
                        <a:t>     </a:t>
                      </a:r>
                      <a:r>
                        <a:rPr lang="zh-CN" sz="1800" b="1" kern="100">
                          <a:latin typeface="Calibri"/>
                          <a:ea typeface="宋体"/>
                          <a:cs typeface="Times New Roman"/>
                        </a:rPr>
                        <a:t>评分原因</a:t>
                      </a:r>
                      <a:endParaRPr lang="zh-CN" sz="18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kern="100" dirty="0">
                          <a:latin typeface="Calibri"/>
                          <a:ea typeface="宋体"/>
                          <a:cs typeface="Times New Roman"/>
                        </a:rPr>
                        <a:t>   </a:t>
                      </a:r>
                      <a:r>
                        <a:rPr lang="zh-CN" sz="1800" b="1" kern="100" dirty="0">
                          <a:latin typeface="Calibri"/>
                          <a:ea typeface="宋体"/>
                          <a:cs typeface="Times New Roman"/>
                        </a:rPr>
                        <a:t>改进方案或建议</a:t>
                      </a:r>
                      <a:endParaRPr lang="zh-CN" sz="18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5646">
                <a:tc>
                  <a:txBody>
                    <a:bodyPr/>
                    <a:lstStyle/>
                    <a:p>
                      <a:pPr algn="just">
                        <a:spcAft>
                          <a:spcPts val="0"/>
                        </a:spcAft>
                      </a:pPr>
                      <a:r>
                        <a:rPr lang="zh-CN" sz="1600" kern="100">
                          <a:latin typeface="Calibri"/>
                          <a:ea typeface="宋体"/>
                          <a:cs typeface="Times New Roman"/>
                        </a:rPr>
                        <a:t>教学设计强调课程标准和学习目标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dirty="0">
                          <a:latin typeface="Calibri"/>
                          <a:ea typeface="宋体"/>
                          <a:cs typeface="Times New Roman"/>
                        </a:rPr>
                        <a:t>     3</a:t>
                      </a:r>
                      <a:endParaRPr lang="zh-CN" sz="16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kern="100">
                          <a:latin typeface="Calibri"/>
                          <a:ea typeface="宋体"/>
                          <a:cs typeface="Times New Roman"/>
                        </a:rPr>
                        <a:t>在“知识与能力”和“情感态度与价值观“这方面的阐述中，明确说明了学生所做的工作，但是，没有提出学生是如何达成此项目标的。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比如可以引用以下格式续写各项目标，即，通过</a:t>
                      </a:r>
                      <a:r>
                        <a:rPr lang="en-US" sz="1600" kern="100">
                          <a:latin typeface="Calibri"/>
                          <a:ea typeface="宋体"/>
                          <a:cs typeface="Times New Roman"/>
                        </a:rPr>
                        <a:t>..........(</a:t>
                      </a:r>
                      <a:r>
                        <a:rPr lang="zh-CN" sz="1600" kern="100">
                          <a:latin typeface="Calibri"/>
                          <a:ea typeface="宋体"/>
                          <a:cs typeface="Times New Roman"/>
                        </a:rPr>
                        <a:t>什么方式</a:t>
                      </a:r>
                      <a:r>
                        <a:rPr lang="en-US" sz="1600" kern="100">
                          <a:latin typeface="Calibri"/>
                          <a:ea typeface="宋体"/>
                          <a:cs typeface="Times New Roman"/>
                        </a:rPr>
                        <a:t>)</a:t>
                      </a:r>
                      <a:r>
                        <a:rPr lang="zh-CN" sz="1600" kern="100">
                          <a:latin typeface="Calibri"/>
                          <a:ea typeface="宋体"/>
                          <a:cs typeface="Times New Roman"/>
                        </a:rPr>
                        <a:t>，达成什么目标。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070">
                <a:tc>
                  <a:txBody>
                    <a:bodyPr/>
                    <a:lstStyle/>
                    <a:p>
                      <a:pPr algn="just">
                        <a:spcAft>
                          <a:spcPts val="0"/>
                        </a:spcAft>
                      </a:pPr>
                      <a:r>
                        <a:rPr lang="zh-CN" sz="1600" kern="100">
                          <a:latin typeface="Calibri"/>
                          <a:ea typeface="宋体"/>
                          <a:cs typeface="Times New Roman"/>
                        </a:rPr>
                        <a:t>教学设计强调</a:t>
                      </a:r>
                      <a:r>
                        <a:rPr lang="en-US" sz="1600" kern="100">
                          <a:latin typeface="Calibri"/>
                          <a:ea typeface="宋体"/>
                          <a:cs typeface="Times New Roman"/>
                        </a:rPr>
                        <a:t>21</a:t>
                      </a:r>
                      <a:r>
                        <a:rPr lang="zh-CN" sz="1600" kern="100">
                          <a:latin typeface="Calibri"/>
                          <a:ea typeface="宋体"/>
                          <a:cs typeface="Times New Roman"/>
                        </a:rPr>
                        <a:t>世纪技能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4</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强调了</a:t>
                      </a:r>
                      <a:r>
                        <a:rPr lang="en-US" sz="1600" kern="100">
                          <a:latin typeface="Calibri"/>
                          <a:ea typeface="宋体"/>
                          <a:cs typeface="Times New Roman"/>
                        </a:rPr>
                        <a:t>21</a:t>
                      </a:r>
                      <a:r>
                        <a:rPr lang="zh-CN" sz="1600" kern="100">
                          <a:latin typeface="Calibri"/>
                          <a:ea typeface="宋体"/>
                          <a:cs typeface="Times New Roman"/>
                        </a:rPr>
                        <a:t>世纪技能（信息媒体和技术技能，交流与合作技能等）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4557">
                <a:tc>
                  <a:txBody>
                    <a:bodyPr/>
                    <a:lstStyle/>
                    <a:p>
                      <a:pPr algn="just">
                        <a:spcAft>
                          <a:spcPts val="0"/>
                        </a:spcAft>
                      </a:pPr>
                      <a:r>
                        <a:rPr lang="zh-CN" sz="1600" kern="100">
                          <a:latin typeface="Calibri"/>
                          <a:ea typeface="宋体"/>
                          <a:cs typeface="Times New Roman"/>
                        </a:rPr>
                        <a:t>教学设计结合课程框架问题</a:t>
                      </a:r>
                      <a:r>
                        <a:rPr lang="en-US" sz="1600" kern="100">
                          <a:latin typeface="Calibri"/>
                          <a:ea typeface="宋体"/>
                          <a:cs typeface="Times New Roman"/>
                        </a:rPr>
                        <a:t> (CFQs).</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4</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整合了框架问题，使学生在整个单元中专注于对</a:t>
                      </a:r>
                      <a:r>
                        <a:rPr lang="en-US" sz="1600" kern="100">
                          <a:latin typeface="Calibri"/>
                          <a:ea typeface="宋体"/>
                          <a:cs typeface="Times New Roman"/>
                        </a:rPr>
                        <a:t>animals</a:t>
                      </a:r>
                      <a:r>
                        <a:rPr lang="zh-CN" sz="1600" kern="100">
                          <a:latin typeface="Calibri"/>
                          <a:ea typeface="宋体"/>
                          <a:cs typeface="Times New Roman"/>
                        </a:rPr>
                        <a:t>这一重要概念和重要思想的学习。既学习了关于“动物”的英文表述，又提升了学生关爱保护动物的情感价值观。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基本问题过于局限，可以提出更广义的问题，来发散学生的思维。例如：人和动物如何和谐相处？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6734">
                <a:tc>
                  <a:txBody>
                    <a:bodyPr/>
                    <a:lstStyle/>
                    <a:p>
                      <a:pPr algn="just">
                        <a:spcAft>
                          <a:spcPts val="0"/>
                        </a:spcAft>
                      </a:pPr>
                      <a:r>
                        <a:rPr lang="zh-CN" sz="1600" kern="100">
                          <a:latin typeface="Calibri"/>
                          <a:ea typeface="宋体"/>
                          <a:cs typeface="Times New Roman"/>
                        </a:rPr>
                        <a:t>教学设计使用项目学习法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3</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教学设计中，学生活动多为必做项目，很少出现选做项目，所有学习活动都由老师安排。</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针对某些活动和作品，可以指定多种方案供学生选择。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4557">
                <a:tc>
                  <a:txBody>
                    <a:bodyPr/>
                    <a:lstStyle/>
                    <a:p>
                      <a:pPr algn="just">
                        <a:spcAft>
                          <a:spcPts val="0"/>
                        </a:spcAft>
                      </a:pPr>
                      <a:r>
                        <a:rPr lang="zh-CN" sz="1600" kern="100">
                          <a:latin typeface="Calibri"/>
                          <a:ea typeface="宋体"/>
                          <a:cs typeface="Times New Roman"/>
                        </a:rPr>
                        <a:t>教学设计强调学生个体差异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2</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dirty="0">
                          <a:latin typeface="Calibri"/>
                          <a:ea typeface="宋体"/>
                          <a:cs typeface="Times New Roman"/>
                        </a:rPr>
                        <a:t>单元为了支持不同的学生做出了最低限度的调整。例如：小组合作中让优秀学生担任小老师发挥其专长，只是明确了其职责，而在学习的广度上没有突出学生的差异性。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dirty="0">
                          <a:latin typeface="Calibri"/>
                          <a:ea typeface="宋体"/>
                          <a:cs typeface="Times New Roman"/>
                        </a:rPr>
                        <a:t>例如：针对内容的广度，可以对不同层的学生，做出不同的要求。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TextBox 9"/>
          <p:cNvSpPr txBox="1"/>
          <p:nvPr/>
        </p:nvSpPr>
        <p:spPr>
          <a:xfrm>
            <a:off x="1500166" y="285728"/>
            <a:ext cx="6643734" cy="523220"/>
          </a:xfrm>
          <a:prstGeom prst="rect">
            <a:avLst/>
          </a:prstGeom>
          <a:noFill/>
          <a:ln>
            <a:noFill/>
          </a:ln>
        </p:spPr>
        <p:txBody>
          <a:bodyPr wrap="square" rtlCol="0">
            <a:spAutoFit/>
          </a:bodyPr>
          <a:lstStyle/>
          <a:p>
            <a:r>
              <a:rPr lang="en-US" sz="2800" b="1" dirty="0" smtClean="0"/>
              <a:t>"We  Love   Animals "  </a:t>
            </a:r>
            <a:r>
              <a:rPr lang="zh-CN" altLang="en-US" sz="2800" b="1" dirty="0" smtClean="0"/>
              <a:t>案例分析与</a:t>
            </a:r>
            <a:r>
              <a:rPr lang="zh-CN" altLang="en-US" sz="2800" b="1" dirty="0" smtClean="0"/>
              <a:t>评价</a:t>
            </a:r>
            <a:endParaRPr lang="zh-CN" altLang="en-US" sz="28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285720" y="357166"/>
          <a:ext cx="8572560" cy="6215083"/>
        </p:xfrm>
        <a:graphic>
          <a:graphicData uri="http://schemas.openxmlformats.org/drawingml/2006/table">
            <a:tbl>
              <a:tblPr/>
              <a:tblGrid>
                <a:gridCol w="2142665"/>
                <a:gridCol w="571979"/>
                <a:gridCol w="3714301"/>
                <a:gridCol w="2143615"/>
              </a:tblGrid>
              <a:tr h="1007689">
                <a:tc>
                  <a:txBody>
                    <a:bodyPr/>
                    <a:lstStyle/>
                    <a:p>
                      <a:pPr algn="just">
                        <a:spcAft>
                          <a:spcPts val="0"/>
                        </a:spcAft>
                      </a:pPr>
                      <a:r>
                        <a:rPr lang="zh-CN" sz="1600" kern="100">
                          <a:latin typeface="Calibri"/>
                          <a:ea typeface="宋体"/>
                          <a:cs typeface="Times New Roman"/>
                        </a:rPr>
                        <a:t>技术整合支持内容的学习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4</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利用技术加强了对概念的理解，并发展了内容所要求的技能和策略。如：运用了网络制作电子明信片；在网上搜索资源制作动物海报等。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715">
                <a:tc>
                  <a:txBody>
                    <a:bodyPr/>
                    <a:lstStyle/>
                    <a:p>
                      <a:pPr algn="just">
                        <a:spcAft>
                          <a:spcPts val="0"/>
                        </a:spcAft>
                      </a:pPr>
                      <a:r>
                        <a:rPr lang="zh-CN" sz="1600" kern="100">
                          <a:latin typeface="Calibri"/>
                          <a:ea typeface="宋体"/>
                          <a:cs typeface="Times New Roman"/>
                        </a:rPr>
                        <a:t>技术整合支持</a:t>
                      </a:r>
                      <a:r>
                        <a:rPr lang="en-US" sz="1600" kern="100">
                          <a:latin typeface="Calibri"/>
                          <a:ea typeface="宋体"/>
                          <a:cs typeface="Times New Roman"/>
                        </a:rPr>
                        <a:t>21</a:t>
                      </a:r>
                      <a:r>
                        <a:rPr lang="zh-CN" sz="1600" kern="100">
                          <a:latin typeface="Calibri"/>
                          <a:ea typeface="宋体"/>
                          <a:cs typeface="Times New Roman"/>
                        </a:rPr>
                        <a:t>世纪技能的培养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4</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支持了：创造能力（海报的制作）；信息素养（资源的搜集）；媒体素养（制作网站）等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5767">
                <a:tc>
                  <a:txBody>
                    <a:bodyPr/>
                    <a:lstStyle/>
                    <a:p>
                      <a:pPr algn="just">
                        <a:spcAft>
                          <a:spcPts val="0"/>
                        </a:spcAft>
                      </a:pPr>
                      <a:r>
                        <a:rPr lang="zh-CN" sz="1600" kern="100">
                          <a:latin typeface="Calibri"/>
                          <a:ea typeface="宋体"/>
                          <a:cs typeface="Times New Roman"/>
                        </a:rPr>
                        <a:t>技术整合满足学生和课堂需求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3</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学生们对技术的使用与年龄相符，并能满足不同学习者的需求（如：</a:t>
                      </a:r>
                      <a:r>
                        <a:rPr lang="en-US" sz="1600" kern="100">
                          <a:latin typeface="Calibri"/>
                          <a:ea typeface="宋体"/>
                          <a:cs typeface="Times New Roman"/>
                        </a:rPr>
                        <a:t>PPT</a:t>
                      </a:r>
                      <a:r>
                        <a:rPr lang="zh-CN" sz="1600" kern="100">
                          <a:latin typeface="Calibri"/>
                          <a:ea typeface="宋体"/>
                          <a:cs typeface="Times New Roman"/>
                        </a:rPr>
                        <a:t>的制作）</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3456">
                <a:tc>
                  <a:txBody>
                    <a:bodyPr/>
                    <a:lstStyle/>
                    <a:p>
                      <a:pPr algn="just">
                        <a:spcAft>
                          <a:spcPts val="0"/>
                        </a:spcAft>
                      </a:pPr>
                      <a:r>
                        <a:rPr lang="zh-CN" sz="1600" kern="100">
                          <a:latin typeface="Calibri"/>
                          <a:ea typeface="宋体"/>
                          <a:cs typeface="Times New Roman"/>
                        </a:rPr>
                        <a:t>评价策略强调课程标准和学习目标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dirty="0">
                          <a:latin typeface="Calibri"/>
                          <a:ea typeface="宋体"/>
                          <a:cs typeface="Times New Roman"/>
                        </a:rPr>
                        <a:t> 2</a:t>
                      </a:r>
                      <a:endParaRPr lang="zh-CN" sz="16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评价强调了部分既定标准和学习目标，比如没有评价“知识与能力”掌握情况的相应量规。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例如：目标中有一项为“掌握四会句子，并在实际情景中运用”，设计者应制定相应的评价量规，来引导学生体会即将达成的效果。</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7689">
                <a:tc>
                  <a:txBody>
                    <a:bodyPr/>
                    <a:lstStyle/>
                    <a:p>
                      <a:pPr algn="just">
                        <a:spcAft>
                          <a:spcPts val="0"/>
                        </a:spcAft>
                      </a:pPr>
                      <a:r>
                        <a:rPr lang="zh-CN" sz="1600" kern="100">
                          <a:latin typeface="Calibri"/>
                          <a:ea typeface="宋体"/>
                          <a:cs typeface="Times New Roman"/>
                        </a:rPr>
                        <a:t>评价策略以学生为中心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3</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学生能够根据评价量规，经常评价自己的和同伴，但是没有参与创建评价。</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a:latin typeface="Calibri"/>
                          <a:ea typeface="宋体"/>
                          <a:cs typeface="Times New Roman"/>
                        </a:rPr>
                        <a:t>教师在相应的活动之前，适时的引导和组织学生参与评价量规的制定。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5767">
                <a:tc>
                  <a:txBody>
                    <a:bodyPr/>
                    <a:lstStyle/>
                    <a:p>
                      <a:pPr algn="just">
                        <a:spcAft>
                          <a:spcPts val="0"/>
                        </a:spcAft>
                      </a:pPr>
                      <a:r>
                        <a:rPr lang="zh-CN" sz="1600" kern="100">
                          <a:latin typeface="Calibri"/>
                          <a:ea typeface="宋体"/>
                          <a:cs typeface="Times New Roman"/>
                        </a:rPr>
                        <a:t>评价策略多样化而且有持续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600" kern="100">
                          <a:latin typeface="Calibri"/>
                          <a:ea typeface="宋体"/>
                          <a:cs typeface="Times New Roman"/>
                        </a:rPr>
                        <a:t>  4</a:t>
                      </a:r>
                      <a:endParaRPr lang="zh-CN" sz="160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600" kern="100" dirty="0">
                          <a:latin typeface="Calibri"/>
                          <a:ea typeface="宋体"/>
                          <a:cs typeface="Times New Roman"/>
                        </a:rPr>
                        <a:t>在单元中各种不同的正式和非正式的评价方法被用于整个教学周期，能满足所有五个评价目标。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6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878</Words>
  <PresentationFormat>全屏显示(4:3)</PresentationFormat>
  <Paragraphs>88</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主题</vt:lpstr>
      <vt:lpstr>Unit 4 We Love Animals</vt:lpstr>
      <vt:lpstr>学习目标</vt:lpstr>
      <vt:lpstr>幻灯片 3</vt:lpstr>
      <vt:lpstr>幻灯片 4</vt:lpstr>
      <vt:lpstr>框架问题</vt:lpstr>
      <vt:lpstr>幻灯片 6</vt:lpstr>
      <vt:lpstr>幻灯片 7</vt:lpstr>
      <vt:lpstr>幻灯片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4 We Love Animals</dc:title>
  <dc:creator>ui</dc:creator>
  <cp:lastModifiedBy>ui</cp:lastModifiedBy>
  <cp:revision>12</cp:revision>
  <dcterms:created xsi:type="dcterms:W3CDTF">2016-08-19T08:01:18Z</dcterms:created>
  <dcterms:modified xsi:type="dcterms:W3CDTF">2016-08-19T08:36:04Z</dcterms:modified>
</cp:coreProperties>
</file>