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71" r:id="rId6"/>
    <p:sldId id="270" r:id="rId7"/>
    <p:sldId id="269" r:id="rId8"/>
    <p:sldId id="272" r:id="rId9"/>
    <p:sldId id="273" r:id="rId10"/>
    <p:sldId id="274" r:id="rId11"/>
    <p:sldId id="275" r:id="rId12"/>
    <p:sldId id="276"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0"/>
            <a:ext cx="6829444"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685800" y="3854150"/>
            <a:ext cx="7772400" cy="1860850"/>
          </a:xfrm>
        </p:spPr>
        <p:txBody>
          <a:bodyPr anchor="t"/>
          <a:lstStyle>
            <a:lvl1pPr algn="l">
              <a:defRPr sz="44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8" name="组合 7"/>
          <p:cNvGrpSpPr/>
          <p:nvPr/>
        </p:nvGrpSpPr>
        <p:grpSpPr>
          <a:xfrm>
            <a:off x="1580474" y="553734"/>
            <a:ext cx="7349244" cy="4741531"/>
            <a:chOff x="428596" y="553734"/>
            <a:chExt cx="7349244" cy="4741531"/>
          </a:xfrm>
        </p:grpSpPr>
        <p:sp>
          <p:nvSpPr>
            <p:cNvPr id="16" name="矩形 15"/>
            <p:cNvSpPr/>
            <p:nvPr userDrawn="1"/>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矩形 16"/>
            <p:cNvSpPr/>
            <p:nvPr userDrawn="1"/>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矩形 17"/>
            <p:cNvSpPr/>
            <p:nvPr userDrawn="1"/>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图片占位符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useBgFill="1">
        <p:nvSpPr>
          <p:cNvPr id="2" name="标题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file:///C:\Users\kl\Desktop\&#23567;&#32452;&#27963;&#21160;&#39044;&#35774;&#26041;&#26696;.doc" TargetMode="External"/><Relationship Id="rId3" Type="http://schemas.openxmlformats.org/officeDocument/2006/relationships/hyperlink" Target="http://192.168.100.1/studengt_outcomes/Sut_pub/%E5%A6%82%E6%9E%9C%E7%9F%B3%E5%A4%B4%E4%BC%9A%E8%AF%B4%E8%AF%9D%20%E4%BD%9C%E6%96%87%E5%AD%A6%E7%94%9F%E5%AF%B9%E7%9F%B3%E5%88%BB%E6%96%87%E5%8C%96%E7%9A%84%E7%9A%84%E6%84%9F%E6%82%9F.doc" TargetMode="External"/><Relationship Id="rId7" Type="http://schemas.openxmlformats.org/officeDocument/2006/relationships/hyperlink" Target="http://192.168.100.1/%E8%BE%85%E8%AF%81%E6%9D%90%E6%96%99/%E5%BD%95%E5%83%8F/%E6%9D%A8%E7%AC%91%E8%A7%A3%E8%AF%BB%E5%8F%A0%E5%BD%A9%E5%AF%BF%E6%96%87%E5%8C%96.MTS" TargetMode="External"/><Relationship Id="rId2" Type="http://schemas.openxmlformats.org/officeDocument/2006/relationships/hyperlink" Target="file:///D:\studengt_outcomes\Sut_pub\&#229;&#173;&#166;&#231;&#148;&#159;&#229;&#136;&#155;&#228;&#189;&#156;&#231;&#154;&#132;&#230;&#161;&#130;&#230;&#158;&#151;&#229;&#177;&#177;&#230;&#176;&#180;&#232;&#175;&#151;.doc" TargetMode="External"/><Relationship Id="rId1" Type="http://schemas.openxmlformats.org/officeDocument/2006/relationships/slideLayout" Target="../slideLayouts/slideLayout2.xml"/><Relationship Id="rId6" Type="http://schemas.openxmlformats.org/officeDocument/2006/relationships/hyperlink" Target="http://192.168.100.1/studengt_outcomes/Sut_pub/%E5%B9%BF%E5%91%8A%E8%AF%AD.doc" TargetMode="External"/><Relationship Id="rId5" Type="http://schemas.openxmlformats.org/officeDocument/2006/relationships/hyperlink" Target="http://192.168.100.1/studengt_outcomes/Sut_pub/%E6%96%87%E5%8C%96%E7%9F%B3%E8%AE%BE%E8%AE%A1%E6%AC%A3%E8%B5%8F.doc" TargetMode="External"/><Relationship Id="rId4" Type="http://schemas.openxmlformats.org/officeDocument/2006/relationships/hyperlink" Target="http://192.168.100.1/studengt_outcomes/Sut_pub/%E6%B8%85%E5%BF%83%E9%A3%9E%E6%89%AC%EF%BC%88%E7%AC%AC%E4%B8%80%E7%89%88%EF%BC%89.doc" TargetMode="External"/><Relationship Id="rId9" Type="http://schemas.openxmlformats.org/officeDocument/2006/relationships/hyperlink" Target="file:///C:\Users\kl\Desktop\&#23567;&#32452;&#26085;&#24535;.doc"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US" altLang="zh-CN" sz="4800" dirty="0" smtClean="0"/>
              <a:t>《</a:t>
            </a:r>
            <a:r>
              <a:rPr lang="zh-CN" altLang="en-US" sz="4800" dirty="0" smtClean="0"/>
              <a:t>如果石头会说话</a:t>
            </a:r>
            <a:r>
              <a:rPr lang="en-US" altLang="zh-CN" sz="4800" dirty="0" smtClean="0"/>
              <a:t>》</a:t>
            </a:r>
            <a:br>
              <a:rPr lang="en-US" altLang="zh-CN" sz="4800" dirty="0" smtClean="0"/>
            </a:br>
            <a:r>
              <a:rPr lang="zh-CN" altLang="en-US" sz="4800" dirty="0" smtClean="0"/>
              <a:t>案例分析</a:t>
            </a:r>
            <a:endParaRPr lang="zh-CN" altLang="en-US" sz="4800" dirty="0"/>
          </a:p>
        </p:txBody>
      </p:sp>
      <p:graphicFrame>
        <p:nvGraphicFramePr>
          <p:cNvPr id="8" name="内容占位符 7"/>
          <p:cNvGraphicFramePr>
            <a:graphicFrameLocks noGrp="1"/>
          </p:cNvGraphicFramePr>
          <p:nvPr>
            <p:ph idx="1"/>
          </p:nvPr>
        </p:nvGraphicFramePr>
        <p:xfrm>
          <a:off x="0" y="1645920"/>
          <a:ext cx="8758270" cy="5212080"/>
        </p:xfrm>
        <a:graphic>
          <a:graphicData uri="http://schemas.openxmlformats.org/drawingml/2006/table">
            <a:tbl>
              <a:tblPr firstRow="1" bandRow="1">
                <a:tableStyleId>{5C22544A-7EE6-4342-B048-85BDC9FD1C3A}</a:tableStyleId>
              </a:tblPr>
              <a:tblGrid>
                <a:gridCol w="1775991"/>
                <a:gridCol w="974323"/>
                <a:gridCol w="1788338"/>
                <a:gridCol w="3362362"/>
                <a:gridCol w="857256"/>
              </a:tblGrid>
              <a:tr h="370840">
                <a:tc>
                  <a:txBody>
                    <a:bodyPr/>
                    <a:lstStyle/>
                    <a:p>
                      <a:pPr algn="just">
                        <a:spcAft>
                          <a:spcPts val="0"/>
                        </a:spcAft>
                      </a:pPr>
                      <a:r>
                        <a:rPr lang="zh-CN" sz="28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8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800" kern="100" dirty="0" smtClean="0">
                          <a:solidFill>
                            <a:schemeClr val="tx1"/>
                          </a:solidFill>
                          <a:latin typeface="Calibri"/>
                          <a:ea typeface="宋体"/>
                          <a:cs typeface="Times New Roman"/>
                        </a:rPr>
                        <a:t>改进建议</a:t>
                      </a:r>
                      <a:endParaRPr lang="zh-CN" sz="2800" kern="100" dirty="0">
                        <a:solidFill>
                          <a:schemeClr val="tx1"/>
                        </a:solidFill>
                        <a:latin typeface="Calibri"/>
                        <a:ea typeface="宋体"/>
                        <a:cs typeface="Times New Roman"/>
                      </a:endParaRPr>
                    </a:p>
                  </a:txBody>
                  <a:tcPr marL="68580" marR="68580" marT="0" marB="0"/>
                </a:tc>
              </a:tr>
              <a:tr h="370840">
                <a:tc>
                  <a:txBody>
                    <a:bodyPr/>
                    <a:lstStyle/>
                    <a:p>
                      <a:r>
                        <a:rPr kumimoji="0" lang="zh-CN" altLang="en-US" sz="2800" kern="1200" dirty="0" smtClean="0">
                          <a:solidFill>
                            <a:schemeClr val="dk1"/>
                          </a:solidFill>
                          <a:latin typeface="+mn-lt"/>
                          <a:ea typeface="+mn-ea"/>
                          <a:cs typeface="+mn-cs"/>
                        </a:rPr>
                        <a:t>教学设计强调课程标准和学习目标</a:t>
                      </a:r>
                      <a:r>
                        <a:rPr kumimoji="0" lang="en-US" sz="2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r>
                        <a:rPr lang="en-US" altLang="zh-CN" sz="2800" dirty="0" smtClean="0">
                          <a:solidFill>
                            <a:schemeClr val="tx1"/>
                          </a:solidFill>
                        </a:rPr>
                        <a:t>4</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单元计划明确地说明了学生所作的工作如何有助于他们达到课程标准，实现学习目标。</a:t>
                      </a:r>
                      <a:endParaRPr lang="zh-CN" altLang="en-US" sz="2800" dirty="0">
                        <a:solidFill>
                          <a:schemeClr val="tx1"/>
                        </a:solidFill>
                      </a:endParaRPr>
                    </a:p>
                  </a:txBody>
                  <a:tcPr/>
                </a:tc>
                <a:tc>
                  <a:txBody>
                    <a:bodyPr/>
                    <a:lstStyle/>
                    <a:p>
                      <a:r>
                        <a:rPr kumimoji="0" lang="zh-CN" altLang="en-US" sz="1800" kern="1200" dirty="0" smtClean="0">
                          <a:solidFill>
                            <a:schemeClr val="dk1"/>
                          </a:solidFill>
                          <a:latin typeface="+mn-lt"/>
                          <a:ea typeface="+mn-ea"/>
                          <a:cs typeface="+mn-cs"/>
                        </a:rPr>
                        <a:t>对应的课程标准：</a:t>
                      </a:r>
                    </a:p>
                    <a:p>
                      <a:r>
                        <a:rPr kumimoji="0" lang="zh-CN" altLang="en-US" sz="1800" kern="1200" dirty="0" smtClean="0">
                          <a:solidFill>
                            <a:schemeClr val="dk1"/>
                          </a:solidFill>
                          <a:latin typeface="+mn-lt"/>
                          <a:ea typeface="+mn-ea"/>
                          <a:cs typeface="+mn-cs"/>
                        </a:rPr>
                        <a:t>阅读：</a:t>
                      </a:r>
                    </a:p>
                    <a:p>
                      <a:r>
                        <a:rPr kumimoji="0" lang="en-US" sz="1800" kern="1200" dirty="0" smtClean="0">
                          <a:solidFill>
                            <a:schemeClr val="dk1"/>
                          </a:solidFill>
                          <a:latin typeface="+mn-lt"/>
                          <a:ea typeface="+mn-ea"/>
                          <a:cs typeface="+mn-cs"/>
                        </a:rPr>
                        <a:t>8</a:t>
                      </a:r>
                      <a:r>
                        <a:rPr kumimoji="0" lang="zh-CN" altLang="en-US" sz="1800" kern="1200" dirty="0" smtClean="0">
                          <a:solidFill>
                            <a:schemeClr val="dk1"/>
                          </a:solidFill>
                          <a:latin typeface="+mn-lt"/>
                          <a:ea typeface="+mn-ea"/>
                          <a:cs typeface="+mn-cs"/>
                        </a:rPr>
                        <a:t>．欣赏文学作品，能有自己的情感体验，初步领悟作品的内涵，从中获得对自然、社会、人生的有益启示。对作品的思想感情倾向，能联系文化背景作出自己的评价；对作品中感人的情境和形象，能说出自己的体验；品味作品中富于表现力的语言。</a:t>
                      </a:r>
                      <a:r>
                        <a:rPr kumimoji="0" lang="en-US" sz="1800" kern="1200" dirty="0" smtClean="0">
                          <a:solidFill>
                            <a:schemeClr val="dk1"/>
                          </a:solidFill>
                          <a:latin typeface="+mn-lt"/>
                          <a:ea typeface="+mn-ea"/>
                          <a:cs typeface="+mn-cs"/>
                        </a:rPr>
                        <a:t> </a:t>
                      </a:r>
                      <a:endParaRPr kumimoji="0" lang="zh-CN" altLang="en-US" sz="1800" kern="1200" dirty="0" smtClean="0">
                        <a:solidFill>
                          <a:schemeClr val="dk1"/>
                        </a:solidFill>
                        <a:latin typeface="+mn-lt"/>
                        <a:ea typeface="+mn-ea"/>
                        <a:cs typeface="+mn-cs"/>
                      </a:endParaRPr>
                    </a:p>
                    <a:p>
                      <a:r>
                        <a:rPr kumimoji="0" lang="en-US" sz="1800" kern="1200" dirty="0" smtClean="0">
                          <a:solidFill>
                            <a:schemeClr val="dk1"/>
                          </a:solidFill>
                          <a:latin typeface="+mn-lt"/>
                          <a:ea typeface="+mn-ea"/>
                          <a:cs typeface="+mn-cs"/>
                        </a:rPr>
                        <a:t>11</a:t>
                      </a:r>
                      <a:r>
                        <a:rPr kumimoji="0" lang="zh-CN" altLang="en-US" sz="1800" kern="1200" dirty="0" smtClean="0">
                          <a:solidFill>
                            <a:schemeClr val="dk1"/>
                          </a:solidFill>
                          <a:latin typeface="+mn-lt"/>
                          <a:ea typeface="+mn-ea"/>
                          <a:cs typeface="+mn-cs"/>
                        </a:rPr>
                        <a:t>．诵读古代诗词，有意识地在积累、感悟和运用中，提高自己的欣赏品味和审美情趣。</a:t>
                      </a:r>
                      <a:r>
                        <a:rPr kumimoji="0" lang="en-US" altLang="zh-CN" sz="1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endParaRPr lang="zh-CN" altLang="en-US" sz="2800" dirty="0">
                        <a:solidFill>
                          <a:schemeClr val="tx1"/>
                        </a:solidFill>
                      </a:endParaRPr>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285728"/>
          <a:ext cx="8115328" cy="649224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8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8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800" kern="100" dirty="0" smtClean="0">
                          <a:solidFill>
                            <a:schemeClr val="tx1"/>
                          </a:solidFill>
                          <a:latin typeface="Calibri"/>
                          <a:ea typeface="宋体"/>
                          <a:cs typeface="Times New Roman"/>
                        </a:rPr>
                        <a:t>改进建议</a:t>
                      </a:r>
                      <a:endParaRPr lang="zh-CN" sz="2800" kern="100" dirty="0">
                        <a:solidFill>
                          <a:schemeClr val="tx1"/>
                        </a:solidFill>
                        <a:latin typeface="Calibri"/>
                        <a:ea typeface="宋体"/>
                        <a:cs typeface="Times New Roman"/>
                      </a:endParaRPr>
                    </a:p>
                  </a:txBody>
                  <a:tcPr marL="68580" marR="68580" marT="0" marB="0"/>
                </a:tc>
              </a:tr>
              <a:tr h="370840">
                <a:tc>
                  <a:txBody>
                    <a:bodyPr/>
                    <a:lstStyle/>
                    <a:p>
                      <a:r>
                        <a:rPr kumimoji="0" lang="en-US" sz="2800" kern="1200" dirty="0" smtClean="0">
                          <a:solidFill>
                            <a:schemeClr val="dk1"/>
                          </a:solidFill>
                          <a:latin typeface="+mn-lt"/>
                          <a:ea typeface="+mn-ea"/>
                          <a:cs typeface="+mn-cs"/>
                        </a:rPr>
                        <a:t>9 </a:t>
                      </a:r>
                      <a:r>
                        <a:rPr kumimoji="0" lang="zh-CN" altLang="en-US" sz="2800" kern="1200" dirty="0" smtClean="0">
                          <a:solidFill>
                            <a:schemeClr val="dk1"/>
                          </a:solidFill>
                          <a:latin typeface="+mn-lt"/>
                          <a:ea typeface="+mn-ea"/>
                          <a:cs typeface="+mn-cs"/>
                        </a:rPr>
                        <a:t>评价策略强调课程标准和学习目标</a:t>
                      </a:r>
                      <a:r>
                        <a:rPr kumimoji="0" lang="en-US" sz="2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r>
                        <a:rPr lang="en-US" altLang="zh-CN" sz="2800" dirty="0" smtClean="0">
                          <a:solidFill>
                            <a:schemeClr val="tx1"/>
                          </a:solidFill>
                        </a:rPr>
                        <a:t>3</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评价强调了所有既定标准和学习目标，并强调内容的学习。</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小组日志、小组项目设计方案、小组展示评价量规、石刻实地考察评价量规。多媒体演示文稿评价量规、博客评价量规</a:t>
                      </a:r>
                      <a:r>
                        <a:rPr kumimoji="0" lang="en-US" sz="2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r>
                        <a:rPr lang="zh-CN" altLang="en-US" sz="2800" dirty="0" smtClean="0">
                          <a:solidFill>
                            <a:schemeClr val="tx1"/>
                          </a:solidFill>
                        </a:rPr>
                        <a:t>有更具体的内容。</a:t>
                      </a:r>
                      <a:endParaRPr lang="zh-CN" altLang="en-US" sz="2800" dirty="0">
                        <a:solidFill>
                          <a:schemeClr val="tx1"/>
                        </a:solidFill>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428604"/>
          <a:ext cx="8115328" cy="594360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4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4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400" kern="100" dirty="0" smtClean="0">
                          <a:solidFill>
                            <a:schemeClr val="tx1"/>
                          </a:solidFill>
                          <a:latin typeface="Calibri"/>
                          <a:ea typeface="宋体"/>
                          <a:cs typeface="Times New Roman"/>
                        </a:rPr>
                        <a:t>改进建议</a:t>
                      </a:r>
                      <a:endParaRPr lang="zh-CN" sz="2400" kern="100" dirty="0">
                        <a:solidFill>
                          <a:schemeClr val="tx1"/>
                        </a:solidFill>
                        <a:latin typeface="Calibri"/>
                        <a:ea typeface="宋体"/>
                        <a:cs typeface="Times New Roman"/>
                      </a:endParaRPr>
                    </a:p>
                  </a:txBody>
                  <a:tcPr marL="68580" marR="68580" marT="0" marB="0"/>
                </a:tc>
              </a:tr>
              <a:tr h="370840">
                <a:tc>
                  <a:txBody>
                    <a:bodyPr/>
                    <a:lstStyle/>
                    <a:p>
                      <a:r>
                        <a:rPr kumimoji="0" lang="en-US" sz="2400" kern="1200" dirty="0" smtClean="0">
                          <a:solidFill>
                            <a:schemeClr val="dk1"/>
                          </a:solidFill>
                          <a:latin typeface="+mn-lt"/>
                          <a:ea typeface="+mn-ea"/>
                          <a:cs typeface="+mn-cs"/>
                        </a:rPr>
                        <a:t>10</a:t>
                      </a:r>
                      <a:r>
                        <a:rPr kumimoji="0" lang="zh-CN" altLang="en-US" sz="2400" kern="1200" dirty="0" smtClean="0">
                          <a:solidFill>
                            <a:schemeClr val="dk1"/>
                          </a:solidFill>
                          <a:latin typeface="+mn-lt"/>
                          <a:ea typeface="+mn-ea"/>
                          <a:cs typeface="+mn-cs"/>
                        </a:rPr>
                        <a:t>评价策略以学生为中心。</a:t>
                      </a:r>
                      <a:endParaRPr lang="zh-CN" altLang="en-US" sz="2400" dirty="0">
                        <a:solidFill>
                          <a:schemeClr val="tx1"/>
                        </a:solidFill>
                      </a:endParaRPr>
                    </a:p>
                  </a:txBody>
                  <a:tcPr/>
                </a:tc>
                <a:tc>
                  <a:txBody>
                    <a:bodyPr/>
                    <a:lstStyle/>
                    <a:p>
                      <a:r>
                        <a:rPr lang="en-US" altLang="zh-CN" sz="2400" dirty="0" smtClean="0">
                          <a:solidFill>
                            <a:schemeClr val="tx1"/>
                          </a:solidFill>
                        </a:rPr>
                        <a:t>4</a:t>
                      </a:r>
                      <a:endParaRPr lang="zh-CN" altLang="en-US" sz="2400" dirty="0">
                        <a:solidFill>
                          <a:schemeClr val="tx1"/>
                        </a:solidFill>
                      </a:endParaRPr>
                    </a:p>
                  </a:txBody>
                  <a:tcPr/>
                </a:tc>
                <a:tc>
                  <a:txBody>
                    <a:bodyPr/>
                    <a:lstStyle/>
                    <a:p>
                      <a:r>
                        <a:rPr kumimoji="0" lang="zh-CN" altLang="en-US" sz="2400" b="0" i="0" kern="1200" dirty="0" smtClean="0">
                          <a:solidFill>
                            <a:schemeClr val="dk1"/>
                          </a:solidFill>
                          <a:latin typeface="+mn-lt"/>
                          <a:ea typeface="+mn-ea"/>
                          <a:cs typeface="+mn-cs"/>
                        </a:rPr>
                        <a:t> 在单元中学生为创建评价作贡献，并经常评价自己和同伴。比如：学生商量制定出 项目学习评价量表、小组合作学习评价量表、小组倾听规范，进行自评和互评。</a:t>
                      </a:r>
                      <a:endParaRPr lang="zh-CN" altLang="en-US" sz="2400" dirty="0">
                        <a:solidFill>
                          <a:schemeClr val="tx1"/>
                        </a:solidFill>
                      </a:endParaRPr>
                    </a:p>
                  </a:txBody>
                  <a:tcPr/>
                </a:tc>
                <a:tc>
                  <a:txBody>
                    <a:bodyPr/>
                    <a:lstStyle/>
                    <a:p>
                      <a:r>
                        <a:rPr kumimoji="0" lang="zh-CN" altLang="en-US" sz="2400" kern="1200" dirty="0" smtClean="0">
                          <a:solidFill>
                            <a:schemeClr val="dk1"/>
                          </a:solidFill>
                          <a:latin typeface="+mn-lt"/>
                          <a:ea typeface="+mn-ea"/>
                          <a:cs typeface="+mn-cs"/>
                        </a:rPr>
                        <a:t>小组日志、小组项目设计方案、小组展示评价量规、石刻实地考察评价量规。</a:t>
                      </a:r>
                      <a:endParaRPr lang="zh-CN" altLang="en-US" sz="2400" dirty="0">
                        <a:solidFill>
                          <a:schemeClr val="tx1"/>
                        </a:solidFill>
                      </a:endParaRPr>
                    </a:p>
                  </a:txBody>
                  <a:tcPr/>
                </a:tc>
                <a:tc>
                  <a:txBody>
                    <a:bodyPr/>
                    <a:lstStyle/>
                    <a:p>
                      <a:endParaRPr lang="zh-CN" altLang="en-US" sz="2400" dirty="0">
                        <a:solidFill>
                          <a:schemeClr val="tx1"/>
                        </a:solidFill>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428596" y="357166"/>
          <a:ext cx="8115328" cy="649224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8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8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800" kern="100" dirty="0" smtClean="0">
                          <a:solidFill>
                            <a:schemeClr val="tx1"/>
                          </a:solidFill>
                          <a:latin typeface="Calibri"/>
                          <a:ea typeface="宋体"/>
                          <a:cs typeface="Times New Roman"/>
                        </a:rPr>
                        <a:t>改进建议</a:t>
                      </a:r>
                      <a:endParaRPr lang="zh-CN" sz="2800" kern="100" dirty="0">
                        <a:solidFill>
                          <a:schemeClr val="tx1"/>
                        </a:solidFill>
                        <a:latin typeface="Calibri"/>
                        <a:ea typeface="宋体"/>
                        <a:cs typeface="Times New Roman"/>
                      </a:endParaRPr>
                    </a:p>
                  </a:txBody>
                  <a:tcPr marL="68580" marR="68580" marT="0" marB="0"/>
                </a:tc>
              </a:tr>
              <a:tr h="370840">
                <a:tc>
                  <a:txBody>
                    <a:bodyPr/>
                    <a:lstStyle/>
                    <a:p>
                      <a:r>
                        <a:rPr kumimoji="0" lang="en-US" sz="2800" kern="1200" dirty="0" smtClean="0">
                          <a:solidFill>
                            <a:schemeClr val="dk1"/>
                          </a:solidFill>
                          <a:latin typeface="+mn-lt"/>
                          <a:ea typeface="+mn-ea"/>
                          <a:cs typeface="+mn-cs"/>
                        </a:rPr>
                        <a:t>11</a:t>
                      </a:r>
                      <a:r>
                        <a:rPr kumimoji="0" lang="zh-CN" altLang="en-US" sz="2800" kern="1200" dirty="0" smtClean="0">
                          <a:solidFill>
                            <a:schemeClr val="dk1"/>
                          </a:solidFill>
                          <a:latin typeface="+mn-lt"/>
                          <a:ea typeface="+mn-ea"/>
                          <a:cs typeface="+mn-cs"/>
                        </a:rPr>
                        <a:t>评价策略多样化而且有持续性。</a:t>
                      </a:r>
                      <a:endParaRPr lang="zh-CN" altLang="en-US" sz="2800" dirty="0">
                        <a:solidFill>
                          <a:schemeClr val="tx1"/>
                        </a:solidFill>
                      </a:endParaRPr>
                    </a:p>
                  </a:txBody>
                  <a:tcPr/>
                </a:tc>
                <a:tc>
                  <a:txBody>
                    <a:bodyPr/>
                    <a:lstStyle/>
                    <a:p>
                      <a:r>
                        <a:rPr lang="en-US" altLang="zh-CN" sz="2800" dirty="0" smtClean="0">
                          <a:solidFill>
                            <a:schemeClr val="tx1"/>
                          </a:solidFill>
                        </a:rPr>
                        <a:t>4</a:t>
                      </a:r>
                      <a:endParaRPr lang="zh-CN" altLang="en-US" sz="2800" dirty="0">
                        <a:solidFill>
                          <a:schemeClr val="tx1"/>
                        </a:solidFill>
                      </a:endParaRPr>
                    </a:p>
                  </a:txBody>
                  <a:tcPr/>
                </a:tc>
                <a:tc>
                  <a:txBody>
                    <a:bodyPr/>
                    <a:lstStyle/>
                    <a:p>
                      <a:r>
                        <a:rPr kumimoji="0" lang="zh-CN" altLang="en-US" sz="2800" b="0" i="0" kern="1200" dirty="0" smtClean="0">
                          <a:solidFill>
                            <a:schemeClr val="dk1"/>
                          </a:solidFill>
                          <a:latin typeface="+mn-lt"/>
                          <a:ea typeface="+mn-ea"/>
                          <a:cs typeface="+mn-cs"/>
                        </a:rPr>
                        <a:t>在单元中各种不同的正式和非正式的评价方法被用于整个教学周期，以满足所有五个评价目标。</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小组日志、小组项目设计方案、小组展示评价量规、石刻实地考察评价量规。多媒体演示文稿评价量规、博客评价量规</a:t>
                      </a:r>
                      <a:r>
                        <a:rPr kumimoji="0" lang="en-US" altLang="zh-CN" sz="2800" kern="1200" smtClean="0">
                          <a:solidFill>
                            <a:schemeClr val="dk1"/>
                          </a:solidFill>
                          <a:latin typeface="+mn-lt"/>
                          <a:ea typeface="+mn-ea"/>
                          <a:cs typeface="+mn-cs"/>
                        </a:rPr>
                        <a:t>.</a:t>
                      </a:r>
                      <a:endParaRPr lang="zh-CN" altLang="en-US" sz="2800" dirty="0">
                        <a:solidFill>
                          <a:schemeClr val="tx1"/>
                        </a:solidFill>
                      </a:endParaRPr>
                    </a:p>
                  </a:txBody>
                  <a:tcPr/>
                </a:tc>
                <a:tc>
                  <a:txBody>
                    <a:bodyPr/>
                    <a:lstStyle/>
                    <a:p>
                      <a:endParaRPr lang="zh-CN" altLang="en-US" sz="2800" dirty="0">
                        <a:solidFill>
                          <a:schemeClr val="tx1"/>
                        </a:solidFill>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428596" y="285728"/>
          <a:ext cx="8115328" cy="5943600"/>
        </p:xfrm>
        <a:graphic>
          <a:graphicData uri="http://schemas.openxmlformats.org/drawingml/2006/table">
            <a:tbl>
              <a:tblPr firstRow="1" bandRow="1">
                <a:tableStyleId>{5C22544A-7EE6-4342-B048-85BDC9FD1C3A}</a:tableStyleId>
              </a:tblPr>
              <a:tblGrid>
                <a:gridCol w="1471594"/>
                <a:gridCol w="1071570"/>
                <a:gridCol w="2143140"/>
                <a:gridCol w="1640686"/>
                <a:gridCol w="1788338"/>
              </a:tblGrid>
              <a:tr h="370840">
                <a:tc>
                  <a:txBody>
                    <a:bodyPr/>
                    <a:lstStyle/>
                    <a:p>
                      <a:pPr algn="just">
                        <a:spcAft>
                          <a:spcPts val="0"/>
                        </a:spcAft>
                      </a:pPr>
                      <a:r>
                        <a:rPr lang="zh-CN" sz="36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36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3600" kern="100" dirty="0" smtClean="0">
                          <a:solidFill>
                            <a:schemeClr val="tx1"/>
                          </a:solidFill>
                          <a:latin typeface="Calibri"/>
                          <a:ea typeface="宋体"/>
                          <a:cs typeface="Times New Roman"/>
                        </a:rPr>
                        <a:t>改进建议</a:t>
                      </a:r>
                      <a:endParaRPr lang="zh-CN" sz="3600" kern="100" dirty="0">
                        <a:solidFill>
                          <a:schemeClr val="tx1"/>
                        </a:solidFill>
                        <a:latin typeface="Calibri"/>
                        <a:ea typeface="宋体"/>
                        <a:cs typeface="Times New Roman"/>
                      </a:endParaRPr>
                    </a:p>
                  </a:txBody>
                  <a:tcPr marL="68580" marR="68580" marT="0" marB="0"/>
                </a:tc>
              </a:tr>
              <a:tr h="370840">
                <a:tc>
                  <a:txBody>
                    <a:bodyPr/>
                    <a:lstStyle/>
                    <a:p>
                      <a:r>
                        <a:rPr kumimoji="0" lang="zh-CN" altLang="en-US" sz="1800" kern="1200" dirty="0" smtClean="0">
                          <a:solidFill>
                            <a:schemeClr val="dk1"/>
                          </a:solidFill>
                          <a:latin typeface="+mn-lt"/>
                          <a:ea typeface="+mn-ea"/>
                          <a:cs typeface="+mn-cs"/>
                        </a:rPr>
                        <a:t>教学设计强调</a:t>
                      </a:r>
                      <a:r>
                        <a:rPr kumimoji="0" lang="en-US" sz="1800" kern="1200" dirty="0" smtClean="0">
                          <a:solidFill>
                            <a:schemeClr val="dk1"/>
                          </a:solidFill>
                          <a:latin typeface="+mn-lt"/>
                          <a:ea typeface="+mn-ea"/>
                          <a:cs typeface="+mn-cs"/>
                        </a:rPr>
                        <a:t>21</a:t>
                      </a:r>
                      <a:r>
                        <a:rPr kumimoji="0" lang="zh-CN" altLang="en-US" sz="1800" kern="1200" dirty="0" smtClean="0">
                          <a:solidFill>
                            <a:schemeClr val="dk1"/>
                          </a:solidFill>
                          <a:latin typeface="+mn-lt"/>
                          <a:ea typeface="+mn-ea"/>
                          <a:cs typeface="+mn-cs"/>
                        </a:rPr>
                        <a:t>世纪技能</a:t>
                      </a:r>
                      <a:r>
                        <a:rPr kumimoji="0" lang="en-US" sz="1800" kern="1200" dirty="0" smtClean="0">
                          <a:solidFill>
                            <a:schemeClr val="dk1"/>
                          </a:solidFill>
                          <a:latin typeface="+mn-lt"/>
                          <a:ea typeface="+mn-ea"/>
                          <a:cs typeface="+mn-cs"/>
                        </a:rPr>
                        <a:t>.</a:t>
                      </a:r>
                      <a:endParaRPr lang="zh-CN" altLang="en-US" sz="3600" dirty="0">
                        <a:solidFill>
                          <a:schemeClr val="tx1"/>
                        </a:solidFill>
                      </a:endParaRPr>
                    </a:p>
                  </a:txBody>
                  <a:tcPr/>
                </a:tc>
                <a:tc>
                  <a:txBody>
                    <a:bodyPr/>
                    <a:lstStyle/>
                    <a:p>
                      <a:r>
                        <a:rPr lang="en-US" altLang="zh-CN" sz="3600" dirty="0" smtClean="0">
                          <a:solidFill>
                            <a:schemeClr val="tx1"/>
                          </a:solidFill>
                        </a:rPr>
                        <a:t>3</a:t>
                      </a:r>
                      <a:endParaRPr lang="zh-CN" altLang="en-US" sz="3600" dirty="0">
                        <a:solidFill>
                          <a:schemeClr val="tx1"/>
                        </a:solidFill>
                      </a:endParaRPr>
                    </a:p>
                  </a:txBody>
                  <a:tcPr/>
                </a:tc>
                <a:tc>
                  <a:txBody>
                    <a:bodyPr/>
                    <a:lstStyle/>
                    <a:p>
                      <a:r>
                        <a:rPr kumimoji="0" lang="zh-CN" altLang="en-US" sz="2000" b="0" i="0" kern="1200" dirty="0" smtClean="0">
                          <a:solidFill>
                            <a:schemeClr val="dk1"/>
                          </a:solidFill>
                          <a:latin typeface="+mn-lt"/>
                          <a:ea typeface="+mn-ea"/>
                          <a:cs typeface="+mn-cs"/>
                        </a:rPr>
                        <a:t>教学设计中的环节比如小组团队建设，是这样做的：学生自由组合学习小组，各组拟定“小组活动预设方案”，以小组的形式研究此方案，补充和丰富此方案，并及时填写小组项目博客日志。实施方案要明确</a:t>
                      </a:r>
                      <a:r>
                        <a:rPr kumimoji="0" lang="zh-CN" altLang="en-US" sz="3600" b="0" i="0" kern="1200" dirty="0" smtClean="0">
                          <a:solidFill>
                            <a:schemeClr val="dk1"/>
                          </a:solidFill>
                          <a:latin typeface="+mn-lt"/>
                          <a:ea typeface="+mn-ea"/>
                          <a:cs typeface="+mn-cs"/>
                        </a:rPr>
                        <a:t>：</a:t>
                      </a:r>
                      <a:endParaRPr lang="zh-CN" altLang="en-US" sz="3600" dirty="0">
                        <a:solidFill>
                          <a:schemeClr val="tx1"/>
                        </a:solidFill>
                      </a:endParaRPr>
                    </a:p>
                  </a:txBody>
                  <a:tcPr/>
                </a:tc>
                <a:tc>
                  <a:txBody>
                    <a:bodyPr/>
                    <a:lstStyle/>
                    <a:p>
                      <a:r>
                        <a:rPr kumimoji="0" lang="en-US" altLang="zh-CN" sz="1800" kern="1200" dirty="0" smtClean="0">
                          <a:solidFill>
                            <a:schemeClr val="dk1"/>
                          </a:solidFill>
                          <a:latin typeface="+mn-lt"/>
                          <a:ea typeface="+mn-ea"/>
                          <a:cs typeface="+mn-cs"/>
                        </a:rPr>
                        <a:t>……</a:t>
                      </a:r>
                      <a:r>
                        <a:rPr kumimoji="0" lang="zh-CN" altLang="en-US" sz="1800" kern="1200" dirty="0" smtClean="0">
                          <a:solidFill>
                            <a:schemeClr val="dk1"/>
                          </a:solidFill>
                          <a:latin typeface="+mn-lt"/>
                          <a:ea typeface="+mn-ea"/>
                          <a:cs typeface="+mn-cs"/>
                        </a:rPr>
                        <a:t>培养了学生的创新思维能力；</a:t>
                      </a:r>
                    </a:p>
                    <a:p>
                      <a:r>
                        <a:rPr kumimoji="0" lang="en-US" sz="1800" kern="1200" dirty="0" smtClean="0">
                          <a:solidFill>
                            <a:schemeClr val="dk1"/>
                          </a:solidFill>
                          <a:latin typeface="+mn-lt"/>
                          <a:ea typeface="+mn-ea"/>
                          <a:cs typeface="+mn-cs"/>
                        </a:rPr>
                        <a:t>   </a:t>
                      </a:r>
                      <a:r>
                        <a:rPr kumimoji="0" lang="zh-CN" altLang="en-US" sz="1800" kern="1200" dirty="0" smtClean="0">
                          <a:solidFill>
                            <a:schemeClr val="dk1"/>
                          </a:solidFill>
                          <a:latin typeface="+mn-lt"/>
                          <a:ea typeface="+mn-ea"/>
                          <a:cs typeface="+mn-cs"/>
                        </a:rPr>
                        <a:t>通过自主探究、讨论交流、合作研究，掌握了信息收集整理的方法，提高研究性学习的综合能力。</a:t>
                      </a:r>
                      <a:r>
                        <a:rPr kumimoji="0" lang="en-US" altLang="zh-CN" sz="1800" kern="1200" dirty="0" smtClean="0">
                          <a:solidFill>
                            <a:schemeClr val="dk1"/>
                          </a:solidFill>
                          <a:latin typeface="+mn-lt"/>
                          <a:ea typeface="+mn-ea"/>
                          <a:cs typeface="+mn-cs"/>
                        </a:rPr>
                        <a:t>……</a:t>
                      </a:r>
                    </a:p>
                    <a:p>
                      <a:endParaRPr lang="zh-CN" altLang="en-US" sz="3600" dirty="0">
                        <a:solidFill>
                          <a:schemeClr val="tx1"/>
                        </a:solidFill>
                      </a:endParaRPr>
                    </a:p>
                  </a:txBody>
                  <a:tcPr/>
                </a:tc>
                <a:tc>
                  <a:txBody>
                    <a:bodyPr/>
                    <a:lstStyle/>
                    <a:p>
                      <a:r>
                        <a:rPr lang="zh-CN" altLang="en-US" sz="3600" dirty="0" smtClean="0">
                          <a:solidFill>
                            <a:schemeClr val="tx1"/>
                          </a:solidFill>
                        </a:rPr>
                        <a:t>更为明确、完善。</a:t>
                      </a:r>
                      <a:endParaRPr lang="zh-CN" altLang="en-US" sz="3600" dirty="0">
                        <a:solidFill>
                          <a:schemeClr val="tx1"/>
                        </a:solidFill>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71472" y="0"/>
          <a:ext cx="8572527" cy="6793451"/>
        </p:xfrm>
        <a:graphic>
          <a:graphicData uri="http://schemas.openxmlformats.org/drawingml/2006/table">
            <a:tbl>
              <a:tblPr firstRow="1" bandRow="1">
                <a:tableStyleId>{5C22544A-7EE6-4342-B048-85BDC9FD1C3A}</a:tableStyleId>
              </a:tblPr>
              <a:tblGrid>
                <a:gridCol w="1876046"/>
                <a:gridCol w="624284"/>
                <a:gridCol w="1714512"/>
                <a:gridCol w="2928958"/>
                <a:gridCol w="1428727"/>
              </a:tblGrid>
              <a:tr h="1520411">
                <a:tc>
                  <a:txBody>
                    <a:bodyPr/>
                    <a:lstStyle/>
                    <a:p>
                      <a:pPr algn="just">
                        <a:spcAft>
                          <a:spcPts val="0"/>
                        </a:spcAft>
                      </a:pPr>
                      <a:r>
                        <a:rPr lang="zh-CN" sz="36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36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3600" kern="100" dirty="0" smtClean="0">
                          <a:solidFill>
                            <a:schemeClr val="tx1"/>
                          </a:solidFill>
                          <a:latin typeface="Calibri"/>
                          <a:ea typeface="宋体"/>
                          <a:cs typeface="Times New Roman"/>
                        </a:rPr>
                        <a:t>改进建议</a:t>
                      </a:r>
                      <a:endParaRPr lang="zh-CN" sz="3600" kern="100" dirty="0">
                        <a:solidFill>
                          <a:schemeClr val="tx1"/>
                        </a:solidFill>
                        <a:latin typeface="Calibri"/>
                        <a:ea typeface="宋体"/>
                        <a:cs typeface="Times New Roman"/>
                      </a:endParaRPr>
                    </a:p>
                  </a:txBody>
                  <a:tcPr marL="68580" marR="68580" marT="0" marB="0"/>
                </a:tc>
              </a:tr>
              <a:tr h="5194737">
                <a:tc>
                  <a:txBody>
                    <a:bodyPr/>
                    <a:lstStyle/>
                    <a:p>
                      <a:r>
                        <a:rPr kumimoji="0" lang="en-US" sz="1800" kern="1200" dirty="0" smtClean="0">
                          <a:solidFill>
                            <a:schemeClr val="dk1"/>
                          </a:solidFill>
                          <a:latin typeface="+mn-lt"/>
                          <a:ea typeface="+mn-ea"/>
                          <a:cs typeface="+mn-cs"/>
                        </a:rPr>
                        <a:t>3 </a:t>
                      </a:r>
                      <a:r>
                        <a:rPr kumimoji="0" lang="zh-CN" altLang="en-US" sz="1800" kern="1200" dirty="0" smtClean="0">
                          <a:solidFill>
                            <a:schemeClr val="dk1"/>
                          </a:solidFill>
                          <a:latin typeface="+mn-lt"/>
                          <a:ea typeface="+mn-ea"/>
                          <a:cs typeface="+mn-cs"/>
                        </a:rPr>
                        <a:t>教学设计结合课程框架问题</a:t>
                      </a:r>
                      <a:r>
                        <a:rPr kumimoji="0" lang="en-US" sz="1800" kern="1200" dirty="0" smtClean="0">
                          <a:solidFill>
                            <a:schemeClr val="dk1"/>
                          </a:solidFill>
                          <a:latin typeface="+mn-lt"/>
                          <a:ea typeface="+mn-ea"/>
                          <a:cs typeface="+mn-cs"/>
                        </a:rPr>
                        <a:t>.</a:t>
                      </a:r>
                      <a:endParaRPr lang="zh-CN" altLang="en-US" sz="3600" dirty="0">
                        <a:solidFill>
                          <a:schemeClr val="tx1"/>
                        </a:solidFill>
                      </a:endParaRPr>
                    </a:p>
                  </a:txBody>
                  <a:tcPr/>
                </a:tc>
                <a:tc>
                  <a:txBody>
                    <a:bodyPr/>
                    <a:lstStyle/>
                    <a:p>
                      <a:r>
                        <a:rPr lang="en-US" altLang="zh-CN" sz="3600" dirty="0" smtClean="0">
                          <a:solidFill>
                            <a:schemeClr val="tx1"/>
                          </a:solidFill>
                        </a:rPr>
                        <a:t>3</a:t>
                      </a:r>
                      <a:endParaRPr lang="zh-CN" altLang="en-US" sz="3600" dirty="0">
                        <a:solidFill>
                          <a:schemeClr val="tx1"/>
                        </a:solidFill>
                      </a:endParaRPr>
                    </a:p>
                  </a:txBody>
                  <a:tcPr/>
                </a:tc>
                <a:tc>
                  <a:txBody>
                    <a:bodyPr/>
                    <a:lstStyle/>
                    <a:p>
                      <a:r>
                        <a:rPr kumimoji="0" lang="zh-CN" altLang="en-US" sz="1800" b="0" i="0" kern="1200" dirty="0" smtClean="0">
                          <a:solidFill>
                            <a:schemeClr val="dk1"/>
                          </a:solidFill>
                          <a:latin typeface="+mn-lt"/>
                          <a:ea typeface="+mn-ea"/>
                          <a:cs typeface="+mn-cs"/>
                        </a:rPr>
                        <a:t>教学设计中的一开始的头脑风暴就是单元问题和内容引领：提出单元问题</a:t>
                      </a:r>
                      <a:r>
                        <a:rPr kumimoji="0" lang="en-US" altLang="zh-CN" sz="1800" b="0" i="0" kern="1200" dirty="0" smtClean="0">
                          <a:solidFill>
                            <a:schemeClr val="dk1"/>
                          </a:solidFill>
                          <a:latin typeface="+mn-lt"/>
                          <a:ea typeface="+mn-ea"/>
                          <a:cs typeface="+mn-cs"/>
                        </a:rPr>
                        <a:t>1</a:t>
                      </a:r>
                      <a:r>
                        <a:rPr kumimoji="0" lang="zh-CN" altLang="en-US" sz="1800" b="0" i="0" kern="1200" dirty="0" smtClean="0">
                          <a:solidFill>
                            <a:schemeClr val="dk1"/>
                          </a:solidFill>
                          <a:latin typeface="+mn-lt"/>
                          <a:ea typeface="+mn-ea"/>
                          <a:cs typeface="+mn-cs"/>
                        </a:rPr>
                        <a:t>：石刻能告诉我们什么？不要求学生答得有深度，有个方向即可。</a:t>
                      </a:r>
                      <a:endParaRPr lang="zh-CN" altLang="en-US" sz="3600" dirty="0">
                        <a:solidFill>
                          <a:schemeClr val="tx1"/>
                        </a:solidFill>
                      </a:endParaRPr>
                    </a:p>
                  </a:txBody>
                  <a:tcPr/>
                </a:tc>
                <a:tc>
                  <a:txBody>
                    <a:bodyPr/>
                    <a:lstStyle/>
                    <a:p>
                      <a:r>
                        <a:rPr kumimoji="0" lang="zh-CN" altLang="en-US" sz="1800" kern="1200" dirty="0" smtClean="0">
                          <a:solidFill>
                            <a:schemeClr val="dk1"/>
                          </a:solidFill>
                          <a:latin typeface="+mn-lt"/>
                          <a:ea typeface="+mn-ea"/>
                          <a:cs typeface="+mn-cs"/>
                        </a:rPr>
                        <a:t>单元问题</a:t>
                      </a:r>
                      <a:r>
                        <a:rPr kumimoji="0" lang="en-US" sz="1800" kern="1200" dirty="0" smtClean="0">
                          <a:solidFill>
                            <a:schemeClr val="dk1"/>
                          </a:solidFill>
                          <a:latin typeface="+mn-lt"/>
                          <a:ea typeface="+mn-ea"/>
                          <a:cs typeface="+mn-cs"/>
                        </a:rPr>
                        <a:t>1.</a:t>
                      </a:r>
                      <a:r>
                        <a:rPr kumimoji="0" lang="zh-CN" altLang="en-US" sz="1800" kern="1200" dirty="0" smtClean="0">
                          <a:solidFill>
                            <a:schemeClr val="dk1"/>
                          </a:solidFill>
                          <a:latin typeface="+mn-lt"/>
                          <a:ea typeface="+mn-ea"/>
                          <a:cs typeface="+mn-cs"/>
                        </a:rPr>
                        <a:t>如何抓住事物的特征进行生动说明？</a:t>
                      </a:r>
                    </a:p>
                    <a:p>
                      <a:r>
                        <a:rPr kumimoji="0" lang="zh-CN" altLang="en-US" sz="1800" kern="1200" dirty="0" smtClean="0">
                          <a:solidFill>
                            <a:schemeClr val="dk1"/>
                          </a:solidFill>
                          <a:latin typeface="+mn-lt"/>
                          <a:ea typeface="+mn-ea"/>
                          <a:cs typeface="+mn-cs"/>
                        </a:rPr>
                        <a:t>内容问题</a:t>
                      </a:r>
                      <a:r>
                        <a:rPr kumimoji="0" lang="en-US" sz="1800" kern="1200" dirty="0" smtClean="0">
                          <a:solidFill>
                            <a:schemeClr val="dk1"/>
                          </a:solidFill>
                          <a:latin typeface="+mn-lt"/>
                          <a:ea typeface="+mn-ea"/>
                          <a:cs typeface="+mn-cs"/>
                        </a:rPr>
                        <a:t>1</a:t>
                      </a:r>
                      <a:r>
                        <a:rPr kumimoji="0" lang="zh-CN" altLang="en-US" sz="1800" kern="1200" dirty="0" smtClean="0">
                          <a:solidFill>
                            <a:schemeClr val="dk1"/>
                          </a:solidFill>
                          <a:latin typeface="+mn-lt"/>
                          <a:ea typeface="+mn-ea"/>
                          <a:cs typeface="+mn-cs"/>
                        </a:rPr>
                        <a:t>：作者抓住了什么特征来介绍苏州园林？作者从哪几个方面来说明这一特征？</a:t>
                      </a:r>
                    </a:p>
                    <a:p>
                      <a:r>
                        <a:rPr kumimoji="0" lang="zh-CN" altLang="en-US" sz="1800" kern="1200" dirty="0" smtClean="0">
                          <a:solidFill>
                            <a:schemeClr val="dk1"/>
                          </a:solidFill>
                          <a:latin typeface="+mn-lt"/>
                          <a:ea typeface="+mn-ea"/>
                          <a:cs typeface="+mn-cs"/>
                        </a:rPr>
                        <a:t>教学设计：</a:t>
                      </a:r>
                    </a:p>
                    <a:p>
                      <a:r>
                        <a:rPr kumimoji="0" lang="zh-CN" altLang="en-US" sz="1800" kern="1200" dirty="0" smtClean="0">
                          <a:solidFill>
                            <a:schemeClr val="dk1"/>
                          </a:solidFill>
                          <a:latin typeface="+mn-lt"/>
                          <a:ea typeface="+mn-ea"/>
                          <a:cs typeface="+mn-cs"/>
                        </a:rPr>
                        <a:t>（二）品析课文</a:t>
                      </a:r>
                    </a:p>
                    <a:p>
                      <a:r>
                        <a:rPr kumimoji="0" lang="en-US" sz="1800" kern="1200" dirty="0" smtClean="0">
                          <a:solidFill>
                            <a:schemeClr val="dk1"/>
                          </a:solidFill>
                          <a:latin typeface="+mn-lt"/>
                          <a:ea typeface="+mn-ea"/>
                          <a:cs typeface="+mn-cs"/>
                        </a:rPr>
                        <a:t>    </a:t>
                      </a:r>
                      <a:r>
                        <a:rPr kumimoji="0" lang="zh-CN" altLang="en-US" sz="1800" kern="1200" dirty="0" smtClean="0">
                          <a:solidFill>
                            <a:schemeClr val="dk1"/>
                          </a:solidFill>
                          <a:latin typeface="+mn-lt"/>
                          <a:ea typeface="+mn-ea"/>
                          <a:cs typeface="+mn-cs"/>
                        </a:rPr>
                        <a:t>单元问题</a:t>
                      </a:r>
                      <a:r>
                        <a:rPr kumimoji="0" lang="en-US" sz="1800" kern="1200" dirty="0" smtClean="0">
                          <a:solidFill>
                            <a:schemeClr val="dk1"/>
                          </a:solidFill>
                          <a:latin typeface="+mn-lt"/>
                          <a:ea typeface="+mn-ea"/>
                          <a:cs typeface="+mn-cs"/>
                        </a:rPr>
                        <a:t>1</a:t>
                      </a:r>
                      <a:r>
                        <a:rPr kumimoji="0" lang="zh-CN" altLang="en-US" sz="1800" kern="1200" dirty="0" smtClean="0">
                          <a:solidFill>
                            <a:schemeClr val="dk1"/>
                          </a:solidFill>
                          <a:latin typeface="+mn-lt"/>
                          <a:ea typeface="+mn-ea"/>
                          <a:cs typeface="+mn-cs"/>
                        </a:rPr>
                        <a:t>：如何抓住事物的特征进行生动说明？</a:t>
                      </a:r>
                    </a:p>
                    <a:p>
                      <a:r>
                        <a:rPr kumimoji="0" lang="zh-CN" altLang="en-US" sz="1800" kern="1200" dirty="0" smtClean="0">
                          <a:solidFill>
                            <a:schemeClr val="dk1"/>
                          </a:solidFill>
                          <a:latin typeface="+mn-lt"/>
                          <a:ea typeface="+mn-ea"/>
                          <a:cs typeface="+mn-cs"/>
                        </a:rPr>
                        <a:t>内容问题</a:t>
                      </a:r>
                      <a:r>
                        <a:rPr kumimoji="0" lang="en-US" sz="1800" kern="1200" dirty="0" smtClean="0">
                          <a:solidFill>
                            <a:schemeClr val="dk1"/>
                          </a:solidFill>
                          <a:latin typeface="+mn-lt"/>
                          <a:ea typeface="+mn-ea"/>
                          <a:cs typeface="+mn-cs"/>
                        </a:rPr>
                        <a:t>1</a:t>
                      </a:r>
                      <a:r>
                        <a:rPr kumimoji="0" lang="zh-CN" altLang="en-US" sz="1800" kern="1200" dirty="0" smtClean="0">
                          <a:solidFill>
                            <a:schemeClr val="dk1"/>
                          </a:solidFill>
                          <a:latin typeface="+mn-lt"/>
                          <a:ea typeface="+mn-ea"/>
                          <a:cs typeface="+mn-cs"/>
                        </a:rPr>
                        <a:t>：作者抓住了什么特征来介绍苏州园林？作者从哪几个方面来说明这一特征？</a:t>
                      </a:r>
                    </a:p>
                    <a:p>
                      <a:r>
                        <a:rPr kumimoji="0" lang="en-US" sz="1800" kern="1200" dirty="0" smtClean="0">
                          <a:solidFill>
                            <a:schemeClr val="dk1"/>
                          </a:solidFill>
                          <a:latin typeface="+mn-lt"/>
                          <a:ea typeface="+mn-ea"/>
                          <a:cs typeface="+mn-cs"/>
                        </a:rPr>
                        <a:t>    </a:t>
                      </a:r>
                      <a:r>
                        <a:rPr kumimoji="0" lang="zh-CN" altLang="en-US" sz="1800" kern="1200" dirty="0" smtClean="0">
                          <a:solidFill>
                            <a:schemeClr val="dk1"/>
                          </a:solidFill>
                          <a:latin typeface="+mn-lt"/>
                          <a:ea typeface="+mn-ea"/>
                          <a:cs typeface="+mn-cs"/>
                        </a:rPr>
                        <a:t>小结本文说明语言的特色。</a:t>
                      </a:r>
                    </a:p>
                  </a:txBody>
                  <a:tcPr/>
                </a:tc>
                <a:tc>
                  <a:txBody>
                    <a:bodyPr/>
                    <a:lstStyle/>
                    <a:p>
                      <a:r>
                        <a:rPr kumimoji="0" lang="zh-CN" altLang="en-US" sz="2000" b="0" i="0" kern="1200" dirty="0" smtClean="0">
                          <a:solidFill>
                            <a:schemeClr val="dk1"/>
                          </a:solidFill>
                          <a:latin typeface="+mn-lt"/>
                          <a:ea typeface="+mn-ea"/>
                          <a:cs typeface="+mn-cs"/>
                        </a:rPr>
                        <a:t>我认为基本问题应该一开始就抛给学生，让他们从文化的广义上进行头脑风暴，然后在指向本次项目学习主题，石刻文化。这样，更能够提升学生的高级思维。</a:t>
                      </a:r>
                      <a:endParaRPr lang="zh-CN" altLang="en-US" sz="2000" dirty="0">
                        <a:solidFill>
                          <a:schemeClr val="tx1"/>
                        </a:solidFill>
                      </a:endParaRPr>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457200" y="1600200"/>
          <a:ext cx="8115328" cy="173736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36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36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3600" kern="100" dirty="0" smtClean="0">
                          <a:solidFill>
                            <a:schemeClr val="tx1"/>
                          </a:solidFill>
                          <a:latin typeface="Calibri"/>
                          <a:ea typeface="宋体"/>
                          <a:cs typeface="Times New Roman"/>
                        </a:rPr>
                        <a:t>改进建议</a:t>
                      </a:r>
                      <a:endParaRPr lang="zh-CN" sz="3600" kern="100" dirty="0">
                        <a:solidFill>
                          <a:schemeClr val="tx1"/>
                        </a:solidFill>
                        <a:latin typeface="Calibri"/>
                        <a:ea typeface="宋体"/>
                        <a:cs typeface="Times New Roman"/>
                      </a:endParaRPr>
                    </a:p>
                  </a:txBody>
                  <a:tcPr marL="68580" marR="68580" marT="0" marB="0"/>
                </a:tc>
              </a:tr>
              <a:tr h="370840">
                <a:tc>
                  <a:txBody>
                    <a:bodyPr/>
                    <a:lstStyle/>
                    <a:p>
                      <a:endParaRPr lang="zh-CN" altLang="en-US" sz="3600">
                        <a:solidFill>
                          <a:schemeClr val="tx1"/>
                        </a:solidFill>
                      </a:endParaRPr>
                    </a:p>
                  </a:txBody>
                  <a:tcPr/>
                </a:tc>
                <a:tc>
                  <a:txBody>
                    <a:bodyPr/>
                    <a:lstStyle/>
                    <a:p>
                      <a:endParaRPr lang="zh-CN" altLang="en-US" sz="3600">
                        <a:solidFill>
                          <a:schemeClr val="tx1"/>
                        </a:solidFill>
                      </a:endParaRPr>
                    </a:p>
                  </a:txBody>
                  <a:tcPr/>
                </a:tc>
                <a:tc>
                  <a:txBody>
                    <a:bodyPr/>
                    <a:lstStyle/>
                    <a:p>
                      <a:endParaRPr lang="zh-CN" altLang="en-US" sz="3600" dirty="0">
                        <a:solidFill>
                          <a:schemeClr val="tx1"/>
                        </a:solidFill>
                      </a:endParaRPr>
                    </a:p>
                  </a:txBody>
                  <a:tcPr/>
                </a:tc>
                <a:tc>
                  <a:txBody>
                    <a:bodyPr/>
                    <a:lstStyle/>
                    <a:p>
                      <a:endParaRPr lang="zh-CN" altLang="en-US" sz="3600" dirty="0">
                        <a:solidFill>
                          <a:schemeClr val="tx1"/>
                        </a:solidFill>
                      </a:endParaRPr>
                    </a:p>
                  </a:txBody>
                  <a:tcPr/>
                </a:tc>
                <a:tc>
                  <a:txBody>
                    <a:bodyPr/>
                    <a:lstStyle/>
                    <a:p>
                      <a:endParaRPr lang="zh-CN" altLang="en-US" sz="3600" dirty="0">
                        <a:solidFill>
                          <a:schemeClr val="tx1"/>
                        </a:solidFill>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142900"/>
          <a:ext cx="8115328" cy="640080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36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36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36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3600" kern="100" dirty="0" smtClean="0">
                          <a:solidFill>
                            <a:schemeClr val="tx1"/>
                          </a:solidFill>
                          <a:latin typeface="Calibri"/>
                          <a:ea typeface="宋体"/>
                          <a:cs typeface="Times New Roman"/>
                        </a:rPr>
                        <a:t>改进建议</a:t>
                      </a:r>
                      <a:endParaRPr lang="zh-CN" sz="3600" kern="100" dirty="0">
                        <a:solidFill>
                          <a:schemeClr val="tx1"/>
                        </a:solidFill>
                        <a:latin typeface="Calibri"/>
                        <a:ea typeface="宋体"/>
                        <a:cs typeface="Times New Roman"/>
                      </a:endParaRPr>
                    </a:p>
                  </a:txBody>
                  <a:tcPr marL="68580" marR="68580" marT="0" marB="0"/>
                </a:tc>
              </a:tr>
              <a:tr h="370840">
                <a:tc>
                  <a:txBody>
                    <a:bodyPr/>
                    <a:lstStyle/>
                    <a:p>
                      <a:r>
                        <a:rPr kumimoji="0" lang="en-US" sz="1800" kern="1200" dirty="0" smtClean="0">
                          <a:solidFill>
                            <a:schemeClr val="dk1"/>
                          </a:solidFill>
                          <a:latin typeface="+mn-lt"/>
                          <a:ea typeface="+mn-ea"/>
                          <a:cs typeface="+mn-cs"/>
                        </a:rPr>
                        <a:t>4 </a:t>
                      </a:r>
                      <a:r>
                        <a:rPr kumimoji="0" lang="zh-CN" altLang="en-US" sz="1800" kern="1200" dirty="0" smtClean="0">
                          <a:solidFill>
                            <a:schemeClr val="dk1"/>
                          </a:solidFill>
                          <a:latin typeface="+mn-lt"/>
                          <a:ea typeface="+mn-ea"/>
                          <a:cs typeface="+mn-cs"/>
                        </a:rPr>
                        <a:t>教学设计使用项目学习法。</a:t>
                      </a:r>
                      <a:endParaRPr lang="zh-CN" altLang="en-US" sz="3600" dirty="0">
                        <a:solidFill>
                          <a:schemeClr val="tx1"/>
                        </a:solidFill>
                      </a:endParaRPr>
                    </a:p>
                  </a:txBody>
                  <a:tcPr/>
                </a:tc>
                <a:tc>
                  <a:txBody>
                    <a:bodyPr/>
                    <a:lstStyle/>
                    <a:p>
                      <a:r>
                        <a:rPr lang="en-US" altLang="zh-CN" sz="3600" dirty="0" smtClean="0">
                          <a:solidFill>
                            <a:schemeClr val="tx1"/>
                          </a:solidFill>
                        </a:rPr>
                        <a:t>4</a:t>
                      </a:r>
                      <a:endParaRPr lang="zh-CN" altLang="en-US" sz="3600" dirty="0">
                        <a:solidFill>
                          <a:schemeClr val="tx1"/>
                        </a:solidFill>
                      </a:endParaRPr>
                    </a:p>
                  </a:txBody>
                  <a:tcPr/>
                </a:tc>
                <a:tc>
                  <a:txBody>
                    <a:bodyPr/>
                    <a:lstStyle/>
                    <a:p>
                      <a:r>
                        <a:rPr kumimoji="0" lang="zh-CN" altLang="en-US" sz="1800" b="0" i="0" kern="1200" dirty="0" smtClean="0">
                          <a:solidFill>
                            <a:schemeClr val="dk1"/>
                          </a:solidFill>
                          <a:latin typeface="+mn-lt"/>
                          <a:ea typeface="+mn-ea"/>
                          <a:cs typeface="+mn-cs"/>
                        </a:rPr>
                        <a:t>项目学习最终的指向要有真正的作品和绩效。并且老师可提供很多的展示方式。本教学设计中就是这样做的。比如：</a:t>
                      </a:r>
                      <a:r>
                        <a:rPr kumimoji="0" lang="zh-CN" altLang="en-US" sz="1800" b="0" i="0" u="none" strike="noStrike" kern="1200" dirty="0" smtClean="0">
                          <a:solidFill>
                            <a:schemeClr val="dk1"/>
                          </a:solidFill>
                          <a:latin typeface="+mn-lt"/>
                          <a:ea typeface="+mn-ea"/>
                          <a:cs typeface="+mn-cs"/>
                          <a:hlinkClick r:id="rId2"/>
                        </a:rPr>
                        <a:t>自创山水诗文集</a:t>
                      </a:r>
                      <a:r>
                        <a:rPr kumimoji="0" lang="zh-CN" altLang="en-US" sz="1800" b="0" i="0" kern="1200" dirty="0" smtClean="0">
                          <a:solidFill>
                            <a:schemeClr val="dk1"/>
                          </a:solidFill>
                          <a:latin typeface="+mn-lt"/>
                          <a:ea typeface="+mn-ea"/>
                          <a:cs typeface="+mn-cs"/>
                        </a:rPr>
                        <a:t>。拓展编创山水神话传说， 自编课本剧、现场书画，制作</a:t>
                      </a:r>
                      <a:r>
                        <a:rPr kumimoji="0" lang="zh-CN" altLang="en-US" sz="1800" b="0" i="0" u="none" strike="noStrike" kern="1200" dirty="0" smtClean="0">
                          <a:solidFill>
                            <a:schemeClr val="dk1"/>
                          </a:solidFill>
                          <a:latin typeface="+mn-lt"/>
                          <a:ea typeface="+mn-ea"/>
                          <a:cs typeface="+mn-cs"/>
                          <a:hlinkClick r:id="rId3"/>
                        </a:rPr>
                        <a:t>宣传小册子</a:t>
                      </a:r>
                      <a:r>
                        <a:rPr kumimoji="0" lang="zh-CN" altLang="en-US" sz="1800" b="0" i="0" kern="1200" dirty="0" smtClean="0">
                          <a:solidFill>
                            <a:schemeClr val="dk1"/>
                          </a:solidFill>
                          <a:latin typeface="+mn-lt"/>
                          <a:ea typeface="+mn-ea"/>
                          <a:cs typeface="+mn-cs"/>
                        </a:rPr>
                        <a:t>，</a:t>
                      </a:r>
                      <a:r>
                        <a:rPr kumimoji="0" lang="zh-CN" altLang="en-US" sz="1800" b="0" i="0" u="none" strike="noStrike" kern="1200" dirty="0" smtClean="0">
                          <a:solidFill>
                            <a:schemeClr val="dk1"/>
                          </a:solidFill>
                          <a:latin typeface="+mn-lt"/>
                          <a:ea typeface="+mn-ea"/>
                          <a:cs typeface="+mn-cs"/>
                          <a:hlinkClick r:id="rId4"/>
                        </a:rPr>
                        <a:t>电子小报</a:t>
                      </a:r>
                      <a:r>
                        <a:rPr kumimoji="0" lang="zh-CN" altLang="en-US" sz="1800" b="0" i="0" kern="1200" dirty="0" smtClean="0">
                          <a:solidFill>
                            <a:schemeClr val="dk1"/>
                          </a:solidFill>
                          <a:latin typeface="+mn-lt"/>
                          <a:ea typeface="+mn-ea"/>
                          <a:cs typeface="+mn-cs"/>
                        </a:rPr>
                        <a:t>，设计</a:t>
                      </a:r>
                      <a:r>
                        <a:rPr kumimoji="0" lang="zh-CN" altLang="en-US" sz="1800" b="0" i="0" u="none" strike="noStrike" kern="1200" dirty="0" smtClean="0">
                          <a:solidFill>
                            <a:schemeClr val="dk1"/>
                          </a:solidFill>
                          <a:latin typeface="+mn-lt"/>
                          <a:ea typeface="+mn-ea"/>
                          <a:cs typeface="+mn-cs"/>
                          <a:hlinkClick r:id="rId5"/>
                        </a:rPr>
                        <a:t>文化石</a:t>
                      </a:r>
                      <a:r>
                        <a:rPr kumimoji="0" lang="zh-CN" altLang="en-US" sz="1800" b="0" i="0" kern="1200" dirty="0" smtClean="0">
                          <a:solidFill>
                            <a:schemeClr val="dk1"/>
                          </a:solidFill>
                          <a:latin typeface="+mn-lt"/>
                          <a:ea typeface="+mn-ea"/>
                          <a:cs typeface="+mn-cs"/>
                        </a:rPr>
                        <a:t>；做</a:t>
                      </a:r>
                      <a:r>
                        <a:rPr kumimoji="0" lang="zh-CN" altLang="en-US" sz="1800" b="0" i="0" u="none" strike="noStrike" kern="1200" dirty="0" smtClean="0">
                          <a:solidFill>
                            <a:schemeClr val="dk1"/>
                          </a:solidFill>
                          <a:latin typeface="+mn-lt"/>
                          <a:ea typeface="+mn-ea"/>
                          <a:cs typeface="+mn-cs"/>
                          <a:hlinkClick r:id="rId6"/>
                        </a:rPr>
                        <a:t>广告</a:t>
                      </a:r>
                      <a:r>
                        <a:rPr kumimoji="0" lang="zh-CN" altLang="en-US" sz="1800" b="0" i="0" kern="1200" dirty="0" smtClean="0">
                          <a:solidFill>
                            <a:schemeClr val="dk1"/>
                          </a:solidFill>
                          <a:latin typeface="+mn-lt"/>
                          <a:ea typeface="+mn-ea"/>
                          <a:cs typeface="+mn-cs"/>
                        </a:rPr>
                        <a:t>；</a:t>
                      </a:r>
                      <a:r>
                        <a:rPr kumimoji="0" lang="zh-CN" altLang="en-US" sz="1800" b="0" i="0" u="none" strike="noStrike" kern="1200" dirty="0" smtClean="0">
                          <a:solidFill>
                            <a:schemeClr val="dk1"/>
                          </a:solidFill>
                          <a:latin typeface="+mn-lt"/>
                          <a:ea typeface="+mn-ea"/>
                          <a:cs typeface="+mn-cs"/>
                          <a:hlinkClick r:id="rId7"/>
                        </a:rPr>
                        <a:t>做义务导</a:t>
                      </a:r>
                      <a:r>
                        <a:rPr kumimoji="0" lang="zh-CN" altLang="en-US" sz="1800" b="0" i="0" kern="1200" dirty="0" smtClean="0">
                          <a:solidFill>
                            <a:schemeClr val="dk1"/>
                          </a:solidFill>
                          <a:latin typeface="+mn-lt"/>
                          <a:ea typeface="+mn-ea"/>
                          <a:cs typeface="+mn-cs"/>
                        </a:rPr>
                        <a:t>游；编写童谣、儿童剧、动漫剧；写保护石刻倡议书等。</a:t>
                      </a:r>
                      <a:endParaRPr lang="zh-CN" altLang="en-US" sz="3600" dirty="0">
                        <a:solidFill>
                          <a:schemeClr val="tx1"/>
                        </a:solidFill>
                      </a:endParaRPr>
                    </a:p>
                  </a:txBody>
                  <a:tcPr/>
                </a:tc>
                <a:tc>
                  <a:txBody>
                    <a:bodyPr/>
                    <a:lstStyle/>
                    <a:p>
                      <a:r>
                        <a:rPr kumimoji="0" lang="zh-CN" altLang="en-US" sz="1800" kern="1200" dirty="0" smtClean="0">
                          <a:solidFill>
                            <a:schemeClr val="dk1"/>
                          </a:solidFill>
                          <a:latin typeface="+mn-lt"/>
                          <a:ea typeface="+mn-ea"/>
                          <a:cs typeface="+mn-cs"/>
                        </a:rPr>
                        <a:t>各组拟定研究的“</a:t>
                      </a:r>
                      <a:r>
                        <a:rPr kumimoji="0" lang="en-US" sz="1800" u="sng" kern="1200" dirty="0" err="1" smtClean="0">
                          <a:solidFill>
                            <a:schemeClr val="dk1"/>
                          </a:solidFill>
                          <a:latin typeface="+mn-lt"/>
                          <a:ea typeface="+mn-ea"/>
                          <a:cs typeface="+mn-cs"/>
                          <a:hlinkClick r:id="rId8" action="ppaction://hlinkfile"/>
                        </a:rPr>
                        <a:t>项目活动方案</a:t>
                      </a:r>
                      <a:r>
                        <a:rPr kumimoji="0" lang="en-US" sz="1800" u="sng" kern="1200" dirty="0" smtClean="0">
                          <a:solidFill>
                            <a:schemeClr val="dk1"/>
                          </a:solidFill>
                          <a:latin typeface="+mn-lt"/>
                          <a:ea typeface="+mn-ea"/>
                          <a:cs typeface="+mn-cs"/>
                          <a:hlinkClick r:id="rId8" action="ppaction://hlinkfile"/>
                        </a:rPr>
                        <a:t>”</a:t>
                      </a:r>
                      <a:r>
                        <a:rPr kumimoji="0" lang="zh-CN" altLang="en-US" sz="1800" kern="1200" dirty="0" smtClean="0">
                          <a:solidFill>
                            <a:schemeClr val="dk1"/>
                          </a:solidFill>
                          <a:latin typeface="+mn-lt"/>
                          <a:ea typeface="+mn-ea"/>
                          <a:cs typeface="+mn-cs"/>
                        </a:rPr>
                        <a:t>，学生自由组合学习小组，以小组的形式研究此方案，补充和丰富此方案，并及时填写小组项目</a:t>
                      </a:r>
                      <a:r>
                        <a:rPr kumimoji="0" lang="en-US" sz="1800" u="sng" kern="1200" dirty="0" err="1" smtClean="0">
                          <a:solidFill>
                            <a:schemeClr val="dk1"/>
                          </a:solidFill>
                          <a:latin typeface="+mn-lt"/>
                          <a:ea typeface="+mn-ea"/>
                          <a:cs typeface="+mn-cs"/>
                          <a:hlinkClick r:id="rId9" action="ppaction://hlinkfile"/>
                        </a:rPr>
                        <a:t>博客日志</a:t>
                      </a:r>
                      <a:r>
                        <a:rPr kumimoji="0" lang="zh-CN" altLang="en-US" sz="1800" kern="1200" dirty="0" smtClean="0">
                          <a:solidFill>
                            <a:schemeClr val="dk1"/>
                          </a:solidFill>
                          <a:latin typeface="+mn-lt"/>
                          <a:ea typeface="+mn-ea"/>
                          <a:cs typeface="+mn-cs"/>
                        </a:rPr>
                        <a:t>。</a:t>
                      </a:r>
                      <a:r>
                        <a:rPr kumimoji="0" lang="en-US" altLang="zh-CN" sz="1800" kern="1200" dirty="0" smtClean="0">
                          <a:solidFill>
                            <a:schemeClr val="dk1"/>
                          </a:solidFill>
                          <a:latin typeface="+mn-lt"/>
                          <a:ea typeface="+mn-ea"/>
                          <a:cs typeface="+mn-cs"/>
                        </a:rPr>
                        <a:t>……</a:t>
                      </a:r>
                      <a:r>
                        <a:rPr kumimoji="0" lang="zh-CN" altLang="en-US" sz="1800" kern="1200" dirty="0" smtClean="0">
                          <a:solidFill>
                            <a:schemeClr val="dk1"/>
                          </a:solidFill>
                          <a:latin typeface="+mn-lt"/>
                          <a:ea typeface="+mn-ea"/>
                          <a:cs typeface="+mn-cs"/>
                        </a:rPr>
                        <a:t>制作电子小报、演示文稿、网站等</a:t>
                      </a:r>
                      <a:endParaRPr lang="zh-CN" altLang="en-US" sz="3600" dirty="0">
                        <a:solidFill>
                          <a:schemeClr val="tx1"/>
                        </a:solidFill>
                      </a:endParaRPr>
                    </a:p>
                  </a:txBody>
                  <a:tcPr/>
                </a:tc>
                <a:tc>
                  <a:txBody>
                    <a:bodyPr/>
                    <a:lstStyle/>
                    <a:p>
                      <a:endParaRPr lang="zh-CN" altLang="en-US" sz="3600" dirty="0">
                        <a:solidFill>
                          <a:schemeClr val="tx1"/>
                        </a:solidFill>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428604"/>
          <a:ext cx="8115328" cy="557784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4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4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400" kern="100" dirty="0" smtClean="0">
                          <a:solidFill>
                            <a:schemeClr val="tx1"/>
                          </a:solidFill>
                          <a:latin typeface="Calibri"/>
                          <a:ea typeface="宋体"/>
                          <a:cs typeface="Times New Roman"/>
                        </a:rPr>
                        <a:t>改进建议</a:t>
                      </a:r>
                      <a:endParaRPr lang="zh-CN" sz="2400" kern="100" dirty="0">
                        <a:solidFill>
                          <a:schemeClr val="tx1"/>
                        </a:solidFill>
                        <a:latin typeface="Calibri"/>
                        <a:ea typeface="宋体"/>
                        <a:cs typeface="Times New Roman"/>
                      </a:endParaRPr>
                    </a:p>
                  </a:txBody>
                  <a:tcPr marL="68580" marR="68580" marT="0" marB="0"/>
                </a:tc>
              </a:tr>
              <a:tr h="370840">
                <a:tc>
                  <a:txBody>
                    <a:bodyPr/>
                    <a:lstStyle/>
                    <a:p>
                      <a:r>
                        <a:rPr kumimoji="0" lang="en-US" sz="2400" kern="1200" dirty="0" smtClean="0">
                          <a:solidFill>
                            <a:schemeClr val="dk1"/>
                          </a:solidFill>
                          <a:latin typeface="+mn-lt"/>
                          <a:ea typeface="+mn-ea"/>
                          <a:cs typeface="+mn-cs"/>
                        </a:rPr>
                        <a:t>5 </a:t>
                      </a:r>
                      <a:r>
                        <a:rPr kumimoji="0" lang="zh-CN" altLang="en-US" sz="2400" kern="1200" dirty="0" smtClean="0">
                          <a:solidFill>
                            <a:schemeClr val="dk1"/>
                          </a:solidFill>
                          <a:latin typeface="+mn-lt"/>
                          <a:ea typeface="+mn-ea"/>
                          <a:cs typeface="+mn-cs"/>
                        </a:rPr>
                        <a:t>教学设计强调学生个体差异</a:t>
                      </a:r>
                      <a:r>
                        <a:rPr kumimoji="0" lang="en-US" sz="2400" kern="1200" dirty="0" smtClean="0">
                          <a:solidFill>
                            <a:schemeClr val="dk1"/>
                          </a:solidFill>
                          <a:latin typeface="+mn-lt"/>
                          <a:ea typeface="+mn-ea"/>
                          <a:cs typeface="+mn-cs"/>
                        </a:rPr>
                        <a:t>.</a:t>
                      </a:r>
                      <a:endParaRPr lang="zh-CN" altLang="en-US" sz="2400" dirty="0">
                        <a:solidFill>
                          <a:schemeClr val="tx1"/>
                        </a:solidFill>
                      </a:endParaRPr>
                    </a:p>
                  </a:txBody>
                  <a:tcPr/>
                </a:tc>
                <a:tc>
                  <a:txBody>
                    <a:bodyPr/>
                    <a:lstStyle/>
                    <a:p>
                      <a:r>
                        <a:rPr lang="en-US" altLang="zh-CN" sz="2400" dirty="0" smtClean="0">
                          <a:solidFill>
                            <a:schemeClr val="tx1"/>
                          </a:solidFill>
                        </a:rPr>
                        <a:t>2</a:t>
                      </a:r>
                      <a:endParaRPr lang="zh-CN" altLang="en-US" sz="2400" dirty="0">
                        <a:solidFill>
                          <a:schemeClr val="tx1"/>
                        </a:solidFill>
                      </a:endParaRPr>
                    </a:p>
                  </a:txBody>
                  <a:tcPr/>
                </a:tc>
                <a:tc>
                  <a:txBody>
                    <a:bodyPr/>
                    <a:lstStyle/>
                    <a:p>
                      <a:r>
                        <a:rPr kumimoji="0" lang="zh-CN" altLang="en-US" sz="2400" kern="1200" dirty="0" smtClean="0">
                          <a:solidFill>
                            <a:schemeClr val="dk1"/>
                          </a:solidFill>
                          <a:latin typeface="+mn-lt"/>
                          <a:ea typeface="+mn-ea"/>
                          <a:cs typeface="+mn-cs"/>
                        </a:rPr>
                        <a:t>单元为了支持不同的学生作出了最低限度的调整。</a:t>
                      </a:r>
                    </a:p>
                    <a:p>
                      <a:r>
                        <a:rPr kumimoji="0" lang="zh-CN" altLang="en-US" sz="2400" kern="1200" dirty="0" smtClean="0">
                          <a:solidFill>
                            <a:schemeClr val="dk1"/>
                          </a:solidFill>
                          <a:latin typeface="+mn-lt"/>
                          <a:ea typeface="+mn-ea"/>
                          <a:cs typeface="+mn-cs"/>
                        </a:rPr>
                        <a:t>不明确需特别帮助的学生能做什么。</a:t>
                      </a:r>
                      <a:endParaRPr lang="zh-CN" altLang="en-US" sz="2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CN" altLang="en-US" sz="2400" kern="1200" dirty="0" smtClean="0">
                          <a:solidFill>
                            <a:schemeClr val="dk1"/>
                          </a:solidFill>
                          <a:latin typeface="+mn-lt"/>
                          <a:ea typeface="+mn-ea"/>
                          <a:cs typeface="+mn-cs"/>
                        </a:rPr>
                        <a:t>需特别帮助的学生，每个小组在划分成员时，注意将这部分学生尽可能均匀的分配进去，这样同组中的伙伴可以帮助其完成任务。</a:t>
                      </a:r>
                    </a:p>
                    <a:p>
                      <a:endParaRPr lang="zh-CN" altLang="en-US" sz="2400" dirty="0">
                        <a:solidFill>
                          <a:schemeClr val="tx1"/>
                        </a:solidFill>
                      </a:endParaRPr>
                    </a:p>
                  </a:txBody>
                  <a:tcPr/>
                </a:tc>
                <a:tc>
                  <a:txBody>
                    <a:bodyPr/>
                    <a:lstStyle/>
                    <a:p>
                      <a:r>
                        <a:rPr kumimoji="0" lang="zh-CN" altLang="en-US" sz="2400" b="0" i="0" kern="1200" dirty="0" smtClean="0">
                          <a:solidFill>
                            <a:schemeClr val="dk1"/>
                          </a:solidFill>
                          <a:latin typeface="+mn-lt"/>
                          <a:ea typeface="+mn-ea"/>
                          <a:cs typeface="+mn-cs"/>
                        </a:rPr>
                        <a:t>应该考虑到程度不同的学生甚至是程度低的学生的学习目标的调整</a:t>
                      </a:r>
                      <a:endParaRPr lang="zh-CN" altLang="en-US" sz="2400" dirty="0">
                        <a:solidFill>
                          <a:schemeClr val="tx1"/>
                        </a:solidFill>
                      </a:endParaRPr>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642910" y="357166"/>
          <a:ext cx="8115328" cy="478536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8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8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800" kern="100" dirty="0" smtClean="0">
                          <a:solidFill>
                            <a:schemeClr val="tx1"/>
                          </a:solidFill>
                          <a:latin typeface="Calibri"/>
                          <a:ea typeface="宋体"/>
                          <a:cs typeface="Times New Roman"/>
                        </a:rPr>
                        <a:t>改进建议</a:t>
                      </a:r>
                      <a:endParaRPr lang="zh-CN" sz="2800" kern="100" dirty="0">
                        <a:solidFill>
                          <a:schemeClr val="tx1"/>
                        </a:solidFill>
                        <a:latin typeface="Calibri"/>
                        <a:ea typeface="宋体"/>
                        <a:cs typeface="Times New Roman"/>
                      </a:endParaRPr>
                    </a:p>
                  </a:txBody>
                  <a:tcPr marL="68580" marR="68580" marT="0" marB="0"/>
                </a:tc>
              </a:tr>
              <a:tr h="370840">
                <a:tc>
                  <a:txBody>
                    <a:bodyPr/>
                    <a:lstStyle/>
                    <a:p>
                      <a:r>
                        <a:rPr kumimoji="0" lang="en-US" sz="2800" kern="1200" dirty="0" smtClean="0">
                          <a:solidFill>
                            <a:schemeClr val="dk1"/>
                          </a:solidFill>
                          <a:latin typeface="+mn-lt"/>
                          <a:ea typeface="+mn-ea"/>
                          <a:cs typeface="+mn-cs"/>
                        </a:rPr>
                        <a:t>6 </a:t>
                      </a:r>
                      <a:r>
                        <a:rPr kumimoji="0" lang="zh-CN" altLang="en-US" sz="2800" kern="1200" dirty="0" smtClean="0">
                          <a:solidFill>
                            <a:schemeClr val="dk1"/>
                          </a:solidFill>
                          <a:latin typeface="+mn-lt"/>
                          <a:ea typeface="+mn-ea"/>
                          <a:cs typeface="+mn-cs"/>
                        </a:rPr>
                        <a:t>技术整合支持内容的学习</a:t>
                      </a:r>
                      <a:r>
                        <a:rPr kumimoji="0" lang="en-US" sz="2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r>
                        <a:rPr lang="en-US" altLang="zh-CN" sz="2800" dirty="0" smtClean="0">
                          <a:solidFill>
                            <a:schemeClr val="tx1"/>
                          </a:solidFill>
                        </a:rPr>
                        <a:t>3</a:t>
                      </a:r>
                      <a:endParaRPr lang="zh-CN" altLang="en-US" sz="2800" dirty="0">
                        <a:solidFill>
                          <a:schemeClr val="tx1"/>
                        </a:solidFill>
                      </a:endParaRPr>
                    </a:p>
                  </a:txBody>
                  <a:tcPr/>
                </a:tc>
                <a:tc>
                  <a:txBody>
                    <a:bodyPr/>
                    <a:lstStyle/>
                    <a:p>
                      <a:r>
                        <a:rPr kumimoji="0" lang="zh-CN" altLang="en-US" sz="2800" b="0" i="0" kern="1200" dirty="0" smtClean="0">
                          <a:solidFill>
                            <a:schemeClr val="dk1"/>
                          </a:solidFill>
                          <a:latin typeface="+mn-lt"/>
                          <a:ea typeface="+mn-ea"/>
                          <a:cs typeface="+mn-cs"/>
                        </a:rPr>
                        <a:t>学生上网查找资料寻找答案以及博客电子小报等，利用技术来探索学习内容的概念。</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通过上网搜索、图书馆查阅、实地考察后，通过</a:t>
                      </a:r>
                      <a:r>
                        <a:rPr kumimoji="0" lang="en-US" sz="2800" kern="1200" dirty="0" smtClean="0">
                          <a:solidFill>
                            <a:schemeClr val="dk1"/>
                          </a:solidFill>
                          <a:latin typeface="+mn-lt"/>
                          <a:ea typeface="+mn-ea"/>
                          <a:cs typeface="+mn-cs"/>
                        </a:rPr>
                        <a:t>PPT</a:t>
                      </a:r>
                      <a:r>
                        <a:rPr kumimoji="0" lang="zh-CN" altLang="en-US" sz="2800" kern="1200" dirty="0" smtClean="0">
                          <a:solidFill>
                            <a:schemeClr val="dk1"/>
                          </a:solidFill>
                          <a:latin typeface="+mn-lt"/>
                          <a:ea typeface="+mn-ea"/>
                          <a:cs typeface="+mn-cs"/>
                        </a:rPr>
                        <a:t>、网站等。</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鼓励学生利用技术来探索学习内容。应该有相应策略。</a:t>
                      </a:r>
                      <a:endParaRPr lang="zh-CN" altLang="en-US" sz="2800" dirty="0">
                        <a:solidFill>
                          <a:schemeClr val="tx1"/>
                        </a:solidFill>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357166"/>
          <a:ext cx="8115328" cy="594360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4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4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4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400" kern="100" dirty="0" smtClean="0">
                          <a:solidFill>
                            <a:schemeClr val="tx1"/>
                          </a:solidFill>
                          <a:latin typeface="Calibri"/>
                          <a:ea typeface="宋体"/>
                          <a:cs typeface="Times New Roman"/>
                        </a:rPr>
                        <a:t>改进建议</a:t>
                      </a:r>
                      <a:endParaRPr lang="zh-CN" sz="2400" kern="100" dirty="0">
                        <a:solidFill>
                          <a:schemeClr val="tx1"/>
                        </a:solidFill>
                        <a:latin typeface="Calibri"/>
                        <a:ea typeface="宋体"/>
                        <a:cs typeface="Times New Roman"/>
                      </a:endParaRPr>
                    </a:p>
                  </a:txBody>
                  <a:tcPr marL="68580" marR="68580" marT="0" marB="0"/>
                </a:tc>
              </a:tr>
              <a:tr h="370840">
                <a:tc>
                  <a:txBody>
                    <a:bodyPr/>
                    <a:lstStyle/>
                    <a:p>
                      <a:r>
                        <a:rPr kumimoji="0" lang="en-US" sz="2400" kern="1200" dirty="0" smtClean="0">
                          <a:solidFill>
                            <a:schemeClr val="dk1"/>
                          </a:solidFill>
                          <a:latin typeface="+mn-lt"/>
                          <a:ea typeface="+mn-ea"/>
                          <a:cs typeface="+mn-cs"/>
                        </a:rPr>
                        <a:t>7 </a:t>
                      </a:r>
                      <a:r>
                        <a:rPr kumimoji="0" lang="zh-CN" altLang="en-US" sz="2400" kern="1200" dirty="0" smtClean="0">
                          <a:solidFill>
                            <a:schemeClr val="dk1"/>
                          </a:solidFill>
                          <a:latin typeface="+mn-lt"/>
                          <a:ea typeface="+mn-ea"/>
                          <a:cs typeface="+mn-cs"/>
                        </a:rPr>
                        <a:t>技术整合支持</a:t>
                      </a:r>
                      <a:r>
                        <a:rPr kumimoji="0" lang="en-US" sz="2400" kern="1200" dirty="0" smtClean="0">
                          <a:solidFill>
                            <a:schemeClr val="dk1"/>
                          </a:solidFill>
                          <a:latin typeface="+mn-lt"/>
                          <a:ea typeface="+mn-ea"/>
                          <a:cs typeface="+mn-cs"/>
                        </a:rPr>
                        <a:t>21</a:t>
                      </a:r>
                      <a:r>
                        <a:rPr kumimoji="0" lang="zh-CN" altLang="en-US" sz="2400" kern="1200" dirty="0" smtClean="0">
                          <a:solidFill>
                            <a:schemeClr val="dk1"/>
                          </a:solidFill>
                          <a:latin typeface="+mn-lt"/>
                          <a:ea typeface="+mn-ea"/>
                          <a:cs typeface="+mn-cs"/>
                        </a:rPr>
                        <a:t>世纪技能的培养。</a:t>
                      </a:r>
                      <a:endParaRPr lang="zh-CN" altLang="en-US" sz="2400" dirty="0">
                        <a:solidFill>
                          <a:schemeClr val="tx1"/>
                        </a:solidFill>
                      </a:endParaRPr>
                    </a:p>
                  </a:txBody>
                  <a:tcPr/>
                </a:tc>
                <a:tc>
                  <a:txBody>
                    <a:bodyPr/>
                    <a:lstStyle/>
                    <a:p>
                      <a:r>
                        <a:rPr lang="en-US" altLang="zh-CN" sz="2400" dirty="0" smtClean="0">
                          <a:solidFill>
                            <a:schemeClr val="tx1"/>
                          </a:solidFill>
                        </a:rPr>
                        <a:t>3</a:t>
                      </a:r>
                      <a:endParaRPr lang="zh-CN" altLang="en-US" sz="2400" dirty="0">
                        <a:solidFill>
                          <a:schemeClr val="tx1"/>
                        </a:solidFill>
                      </a:endParaRPr>
                    </a:p>
                  </a:txBody>
                  <a:tcPr/>
                </a:tc>
                <a:tc>
                  <a:txBody>
                    <a:bodyPr/>
                    <a:lstStyle/>
                    <a:p>
                      <a:r>
                        <a:rPr kumimoji="0" lang="zh-CN" altLang="en-US" sz="2400" b="0" i="0" kern="1200" dirty="0" smtClean="0">
                          <a:solidFill>
                            <a:schemeClr val="dk1"/>
                          </a:solidFill>
                          <a:latin typeface="+mn-lt"/>
                          <a:ea typeface="+mn-ea"/>
                          <a:cs typeface="+mn-cs"/>
                        </a:rPr>
                        <a:t>技术没有进行创造性的支持与发展学习任务。</a:t>
                      </a:r>
                      <a:endParaRPr lang="zh-CN" altLang="en-US" sz="2400" dirty="0">
                        <a:solidFill>
                          <a:schemeClr val="tx1"/>
                        </a:solidFill>
                      </a:endParaRPr>
                    </a:p>
                  </a:txBody>
                  <a:tcPr/>
                </a:tc>
                <a:tc>
                  <a:txBody>
                    <a:bodyPr/>
                    <a:lstStyle/>
                    <a:p>
                      <a:r>
                        <a:rPr kumimoji="0" lang="zh-CN" altLang="en-US" sz="2400" kern="1200" dirty="0" smtClean="0">
                          <a:solidFill>
                            <a:schemeClr val="dk1"/>
                          </a:solidFill>
                          <a:latin typeface="+mn-lt"/>
                          <a:ea typeface="+mn-ea"/>
                          <a:cs typeface="+mn-cs"/>
                        </a:rPr>
                        <a:t>  优秀学生鼓励他们通过各种途径获取更多信息，更深入的研究。</a:t>
                      </a:r>
                      <a:endParaRPr lang="zh-CN" altLang="en-US" sz="2400" dirty="0">
                        <a:solidFill>
                          <a:schemeClr val="tx1"/>
                        </a:solidFill>
                      </a:endParaRPr>
                    </a:p>
                  </a:txBody>
                  <a:tcPr/>
                </a:tc>
                <a:tc>
                  <a:txBody>
                    <a:bodyPr/>
                    <a:lstStyle/>
                    <a:p>
                      <a:r>
                        <a:rPr kumimoji="0" lang="en-US" altLang="zh-CN" sz="2400" b="0" i="0" kern="1200" dirty="0" smtClean="0">
                          <a:solidFill>
                            <a:schemeClr val="dk1"/>
                          </a:solidFill>
                          <a:latin typeface="+mn-lt"/>
                          <a:ea typeface="+mn-ea"/>
                          <a:cs typeface="+mn-cs"/>
                        </a:rPr>
                        <a:t>21</a:t>
                      </a:r>
                      <a:r>
                        <a:rPr kumimoji="0" lang="zh-CN" altLang="en-US" sz="2400" b="0" i="0" kern="1200" dirty="0" smtClean="0">
                          <a:solidFill>
                            <a:schemeClr val="dk1"/>
                          </a:solidFill>
                          <a:latin typeface="+mn-lt"/>
                          <a:ea typeface="+mn-ea"/>
                          <a:cs typeface="+mn-cs"/>
                        </a:rPr>
                        <a:t>世纪核心技能中的学习和创新技能信息媒体和技术技能，领导力和责任心技能，在教学设计中的活动都有体现。比如，小组团队的建立和合作博客的发表等。</a:t>
                      </a:r>
                      <a:endParaRPr lang="zh-CN" altLang="en-US" sz="2400" dirty="0">
                        <a:solidFill>
                          <a:schemeClr val="tx1"/>
                        </a:solidFill>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graphicFrame>
        <p:nvGraphicFramePr>
          <p:cNvPr id="4" name="内容占位符 7"/>
          <p:cNvGraphicFramePr>
            <a:graphicFrameLocks/>
          </p:cNvGraphicFramePr>
          <p:nvPr/>
        </p:nvGraphicFramePr>
        <p:xfrm>
          <a:off x="500034" y="214290"/>
          <a:ext cx="8115328" cy="6065520"/>
        </p:xfrm>
        <a:graphic>
          <a:graphicData uri="http://schemas.openxmlformats.org/drawingml/2006/table">
            <a:tbl>
              <a:tblPr firstRow="1" bandRow="1">
                <a:tableStyleId>{5C22544A-7EE6-4342-B048-85BDC9FD1C3A}</a:tableStyleId>
              </a:tblPr>
              <a:tblGrid>
                <a:gridCol w="1775991"/>
                <a:gridCol w="974323"/>
                <a:gridCol w="1788338"/>
                <a:gridCol w="1788338"/>
                <a:gridCol w="1788338"/>
              </a:tblGrid>
              <a:tr h="370840">
                <a:tc>
                  <a:txBody>
                    <a:bodyPr/>
                    <a:lstStyle/>
                    <a:p>
                      <a:pPr algn="just">
                        <a:spcAft>
                          <a:spcPts val="0"/>
                        </a:spcAft>
                      </a:pPr>
                      <a:r>
                        <a:rPr lang="zh-CN" sz="2800" kern="100" dirty="0">
                          <a:solidFill>
                            <a:schemeClr val="tx1"/>
                          </a:solidFill>
                          <a:latin typeface="Calibri"/>
                          <a:ea typeface="宋体"/>
                          <a:cs typeface="Times New Roman"/>
                        </a:rPr>
                        <a:t>评价量规项目</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得分</a:t>
                      </a:r>
                    </a:p>
                  </a:txBody>
                  <a:tcPr marL="68580" marR="68580" marT="0" marB="0"/>
                </a:tc>
                <a:tc>
                  <a:txBody>
                    <a:bodyPr/>
                    <a:lstStyle/>
                    <a:p>
                      <a:pPr algn="just">
                        <a:spcAft>
                          <a:spcPts val="0"/>
                        </a:spcAft>
                      </a:pPr>
                      <a:r>
                        <a:rPr lang="zh-CN" sz="2800" kern="100">
                          <a:solidFill>
                            <a:schemeClr val="tx1"/>
                          </a:solidFill>
                          <a:latin typeface="Calibri"/>
                          <a:ea typeface="宋体"/>
                          <a:cs typeface="Times New Roman"/>
                        </a:rPr>
                        <a:t>评分原因</a:t>
                      </a:r>
                    </a:p>
                  </a:txBody>
                  <a:tcPr marL="68580" marR="68580" marT="0" marB="0"/>
                </a:tc>
                <a:tc>
                  <a:txBody>
                    <a:bodyPr/>
                    <a:lstStyle/>
                    <a:p>
                      <a:pPr algn="just">
                        <a:spcAft>
                          <a:spcPts val="0"/>
                        </a:spcAft>
                      </a:pPr>
                      <a:r>
                        <a:rPr lang="zh-CN" sz="2800" kern="100" dirty="0">
                          <a:solidFill>
                            <a:schemeClr val="tx1"/>
                          </a:solidFill>
                          <a:latin typeface="Calibri"/>
                          <a:ea typeface="宋体"/>
                          <a:cs typeface="Times New Roman"/>
                        </a:rPr>
                        <a:t>具体方面</a:t>
                      </a:r>
                    </a:p>
                  </a:txBody>
                  <a:tcPr marL="68580" marR="68580" marT="0" marB="0"/>
                </a:tc>
                <a:tc>
                  <a:txBody>
                    <a:bodyPr/>
                    <a:lstStyle/>
                    <a:p>
                      <a:pPr algn="just">
                        <a:spcAft>
                          <a:spcPts val="0"/>
                        </a:spcAft>
                      </a:pPr>
                      <a:r>
                        <a:rPr lang="zh-CN" altLang="en-US" sz="2800" kern="100" dirty="0" smtClean="0">
                          <a:solidFill>
                            <a:schemeClr val="tx1"/>
                          </a:solidFill>
                          <a:latin typeface="Calibri"/>
                          <a:ea typeface="宋体"/>
                          <a:cs typeface="Times New Roman"/>
                        </a:rPr>
                        <a:t>改进建议</a:t>
                      </a:r>
                      <a:endParaRPr lang="zh-CN" sz="2800" kern="100" dirty="0">
                        <a:solidFill>
                          <a:schemeClr val="tx1"/>
                        </a:solidFill>
                        <a:latin typeface="Calibri"/>
                        <a:ea typeface="宋体"/>
                        <a:cs typeface="Times New Roman"/>
                      </a:endParaRPr>
                    </a:p>
                  </a:txBody>
                  <a:tcPr marL="68580" marR="68580" marT="0" marB="0"/>
                </a:tc>
              </a:tr>
              <a:tr h="370840">
                <a:tc>
                  <a:txBody>
                    <a:bodyPr/>
                    <a:lstStyle/>
                    <a:p>
                      <a:r>
                        <a:rPr kumimoji="0" lang="en-US" sz="2800" kern="1200" dirty="0" smtClean="0">
                          <a:solidFill>
                            <a:schemeClr val="dk1"/>
                          </a:solidFill>
                          <a:latin typeface="+mn-lt"/>
                          <a:ea typeface="+mn-ea"/>
                          <a:cs typeface="+mn-cs"/>
                        </a:rPr>
                        <a:t>8</a:t>
                      </a:r>
                      <a:r>
                        <a:rPr kumimoji="0" lang="zh-CN" altLang="en-US" sz="2800" kern="1200" dirty="0" smtClean="0">
                          <a:solidFill>
                            <a:schemeClr val="dk1"/>
                          </a:solidFill>
                          <a:latin typeface="+mn-lt"/>
                          <a:ea typeface="+mn-ea"/>
                          <a:cs typeface="+mn-cs"/>
                        </a:rPr>
                        <a:t>技术整合满足学生和课堂需求</a:t>
                      </a:r>
                      <a:r>
                        <a:rPr kumimoji="0" lang="en-US" sz="2800" kern="1200" dirty="0" smtClean="0">
                          <a:solidFill>
                            <a:schemeClr val="dk1"/>
                          </a:solidFill>
                          <a:latin typeface="+mn-lt"/>
                          <a:ea typeface="+mn-ea"/>
                          <a:cs typeface="+mn-cs"/>
                        </a:rPr>
                        <a:t>.</a:t>
                      </a:r>
                      <a:endParaRPr lang="zh-CN" altLang="en-US" sz="2800" dirty="0">
                        <a:solidFill>
                          <a:schemeClr val="tx1"/>
                        </a:solidFill>
                      </a:endParaRPr>
                    </a:p>
                  </a:txBody>
                  <a:tcPr/>
                </a:tc>
                <a:tc>
                  <a:txBody>
                    <a:bodyPr/>
                    <a:lstStyle/>
                    <a:p>
                      <a:r>
                        <a:rPr lang="en-US" altLang="zh-CN" sz="2800" dirty="0" smtClean="0">
                          <a:solidFill>
                            <a:schemeClr val="tx1"/>
                          </a:solidFill>
                        </a:rPr>
                        <a:t>3</a:t>
                      </a:r>
                      <a:endParaRPr lang="zh-CN" altLang="en-US" sz="2800" dirty="0">
                        <a:solidFill>
                          <a:schemeClr val="tx1"/>
                        </a:solidFill>
                      </a:endParaRPr>
                    </a:p>
                  </a:txBody>
                  <a:tcPr/>
                </a:tc>
                <a:tc>
                  <a:txBody>
                    <a:bodyPr/>
                    <a:lstStyle/>
                    <a:p>
                      <a:r>
                        <a:rPr kumimoji="0" lang="zh-CN" altLang="en-US" sz="2800" b="0" i="0" kern="1200" dirty="0" smtClean="0">
                          <a:solidFill>
                            <a:schemeClr val="dk1"/>
                          </a:solidFill>
                          <a:latin typeface="+mn-lt"/>
                          <a:ea typeface="+mn-ea"/>
                          <a:cs typeface="+mn-cs"/>
                        </a:rPr>
                        <a:t>在单元中学生使用适合他们的能力水平和兴趣的技术，但没有在增强技术使用水平的同时挑战他们的技能。</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多媒体演示文稿、博客，上网搜索。</a:t>
                      </a:r>
                      <a:endParaRPr lang="zh-CN" altLang="en-US" sz="2800" dirty="0">
                        <a:solidFill>
                          <a:schemeClr val="tx1"/>
                        </a:solidFill>
                      </a:endParaRPr>
                    </a:p>
                  </a:txBody>
                  <a:tcPr/>
                </a:tc>
                <a:tc>
                  <a:txBody>
                    <a:bodyPr/>
                    <a:lstStyle/>
                    <a:p>
                      <a:r>
                        <a:rPr kumimoji="0" lang="zh-CN" altLang="en-US" sz="2800" kern="1200" dirty="0" smtClean="0">
                          <a:solidFill>
                            <a:schemeClr val="dk1"/>
                          </a:solidFill>
                          <a:latin typeface="+mn-lt"/>
                          <a:ea typeface="+mn-ea"/>
                          <a:cs typeface="+mn-cs"/>
                        </a:rPr>
                        <a:t>多设立一些适合学生年龄特点的技术，如思维导图。</a:t>
                      </a:r>
                      <a:endParaRPr lang="zh-CN" altLang="en-US" sz="2800" dirty="0">
                        <a:solidFill>
                          <a:schemeClr val="tx1"/>
                        </a:solidFill>
                      </a:endParaRPr>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行云流水">
  <a:themeElements>
    <a:clrScheme name="行云流水">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行云流水">
      <a:majorFont>
        <a:latin typeface="Cambria"/>
        <a:ea typeface=""/>
        <a:cs typeface=""/>
        <a:font script="Jpan" typeface="ＭＳ Ｐゴシック"/>
        <a:font script="Hang" typeface="맑은 고딕"/>
        <a:font script="Hans" typeface="华文行楷"/>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libri"/>
        <a:ea typeface=""/>
        <a:cs typeface=""/>
        <a:font script="Jpan" typeface="ＭＳ Ｐ明朝"/>
        <a:font script="Hang" typeface="HY견명조"/>
        <a:font script="Hans" typeface="华文行楷"/>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行云流水">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25</TotalTime>
  <Words>1134</Words>
  <PresentationFormat>全屏显示(4:3)</PresentationFormat>
  <Paragraphs>123</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行云流水</vt:lpstr>
      <vt:lpstr>《如果石头会说话》 案例分析</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《如果石头会说话》 案例分析</dc:title>
  <dc:creator>kl</dc:creator>
  <cp:lastModifiedBy>kl</cp:lastModifiedBy>
  <cp:revision>8</cp:revision>
  <dcterms:created xsi:type="dcterms:W3CDTF">2016-08-19T08:03:26Z</dcterms:created>
  <dcterms:modified xsi:type="dcterms:W3CDTF">2016-08-19T08:39:03Z</dcterms:modified>
</cp:coreProperties>
</file>