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8" r:id="rId1"/>
  </p:sldMasterIdLst>
  <p:notesMasterIdLst>
    <p:notesMasterId r:id="rId18"/>
  </p:notesMasterIdLst>
  <p:sldIdLst>
    <p:sldId id="284" r:id="rId2"/>
    <p:sldId id="315" r:id="rId3"/>
    <p:sldId id="316" r:id="rId4"/>
    <p:sldId id="317" r:id="rId5"/>
    <p:sldId id="318" r:id="rId6"/>
    <p:sldId id="319" r:id="rId7"/>
    <p:sldId id="320" r:id="rId8"/>
    <p:sldId id="321" r:id="rId9"/>
    <p:sldId id="332" r:id="rId10"/>
    <p:sldId id="322" r:id="rId11"/>
    <p:sldId id="323" r:id="rId12"/>
    <p:sldId id="325" r:id="rId13"/>
    <p:sldId id="331" r:id="rId14"/>
    <p:sldId id="326" r:id="rId15"/>
    <p:sldId id="328" r:id="rId16"/>
    <p:sldId id="330" r:id="rId17"/>
  </p:sldIdLst>
  <p:sldSz cx="9144000" cy="6858000" type="screen4x3"/>
  <p:notesSz cx="6858000" cy="9144000"/>
  <p:defaultTextStyle>
    <a:defPPr>
      <a:defRPr lang="zh-CN"/>
    </a:defPPr>
    <a:lvl1pPr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1" autoAdjust="0"/>
  </p:normalViewPr>
  <p:slideViewPr>
    <p:cSldViewPr>
      <p:cViewPr varScale="1">
        <p:scale>
          <a:sx n="107" d="100"/>
          <a:sy n="107" d="100"/>
        </p:scale>
        <p:origin x="-1734" y="-96"/>
      </p:cViewPr>
      <p:guideLst>
        <p:guide orient="horz" pos="2160"/>
        <p:guide pos="2880"/>
      </p:guideLst>
    </p:cSldViewPr>
  </p:slideViewPr>
  <p:outlineViewPr>
    <p:cViewPr>
      <p:scale>
        <a:sx n="33" d="100"/>
        <a:sy n="33" d="100"/>
      </p:scale>
      <p:origin x="0" y="34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24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FDCBBFC-4FC4-4F72-A2BD-146476B9911C}" type="datetimeFigureOut">
              <a:rPr lang="zh-CN" altLang="en-US"/>
              <a:pPr>
                <a:defRPr/>
              </a:pPr>
              <a:t>2019/3/25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AF46253-02FB-457B-A215-4A9967B19C3B}" type="slidenum">
              <a:rPr lang="zh-CN" altLang="en-US"/>
              <a:pPr>
                <a:defRPr/>
              </a:pPr>
              <a:t>‹#›</a:t>
            </a:fld>
            <a:endParaRPr lang="zh-CN" altLang="en-US"/>
          </a:p>
        </p:txBody>
      </p:sp>
    </p:spTree>
    <p:extLst>
      <p:ext uri="{BB962C8B-B14F-4D97-AF65-F5344CB8AC3E}">
        <p14:creationId xmlns:p14="http://schemas.microsoft.com/office/powerpoint/2010/main" xmlns="" val="4131264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a:xfrm>
            <a:off x="457200" y="6245225"/>
            <a:ext cx="21336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sz="1800">
                <a:latin typeface="+mn-lt"/>
                <a:ea typeface="+mn-ea"/>
              </a:defRPr>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sz="1800">
                <a:latin typeface="+mn-lt"/>
                <a:ea typeface="+mn-ea"/>
              </a:defRPr>
            </a:lvl1pPr>
          </a:lstStyle>
          <a:p>
            <a:pPr>
              <a:defRPr/>
            </a:pPr>
            <a:fld id="{416B3185-152A-4D21-A480-52B16A24AC90}" type="slidenum">
              <a:rPr lang="en-US" altLang="zh-CN" smtClean="0"/>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节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两栏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比较">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CE947E1-079E-4B96-918A-2DEA45CC1F0A}" type="datetimeFigureOut">
              <a:rPr lang="zh-CN" altLang="en-US" smtClean="0"/>
              <a:pPr/>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8F64C0-7660-4B18-A102-745B745CBF1E}"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947E1-079E-4B96-918A-2DEA45CC1F0A}" type="datetimeFigureOut">
              <a:rPr lang="zh-CN" altLang="en-US" smtClean="0"/>
              <a:pPr/>
              <a:t>2019/3/25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F64C0-7660-4B18-A102-745B745CBF1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4" r:id="rId15"/>
    <p:sldLayoutId id="2147483675" r:id="rId16"/>
    <p:sldLayoutId id="2147483676" r:id="rId17"/>
    <p:sldLayoutId id="2147483677" r:id="rId18"/>
    <p:sldLayoutId id="2147483678" r:id="rId19"/>
    <p:sldLayoutId id="2147483680" r:id="rId20"/>
    <p:sldLayoutId id="2147483651" r:id="rId21"/>
    <p:sldLayoutId id="2147483652" r:id="rId22"/>
    <p:sldLayoutId id="2147483653" r:id="rId23"/>
    <p:sldLayoutId id="2147483654"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TextBox 16"/>
          <p:cNvSpPr txBox="1">
            <a:spLocks noChangeArrowheads="1"/>
          </p:cNvSpPr>
          <p:nvPr/>
        </p:nvSpPr>
        <p:spPr bwMode="auto">
          <a:xfrm>
            <a:off x="1857356" y="1500174"/>
            <a:ext cx="6215106" cy="584775"/>
          </a:xfrm>
          <a:prstGeom prst="rect">
            <a:avLst/>
          </a:prstGeom>
          <a:noFill/>
          <a:ln w="9525">
            <a:noFill/>
            <a:miter lim="800000"/>
          </a:ln>
        </p:spPr>
        <p:txBody>
          <a:bodyPr wrap="square">
            <a:spAutoFit/>
          </a:bodyPr>
          <a:lstStyle/>
          <a:p>
            <a:pPr marL="1885950" indent="-1885950"/>
            <a:r>
              <a:rPr lang="zh-CN" altLang="en-US" sz="3200" b="1" dirty="0" smtClean="0">
                <a:solidFill>
                  <a:srgbClr val="CC0000"/>
                </a:solidFill>
                <a:latin typeface="Calibri" panose="020F0502020204030204" pitchFamily="34" charset="0"/>
              </a:rPr>
              <a:t>第九</a:t>
            </a:r>
            <a:r>
              <a:rPr lang="zh-CN" altLang="en-US" b="1" dirty="0" smtClean="0">
                <a:solidFill>
                  <a:srgbClr val="CC0000"/>
                </a:solidFill>
                <a:latin typeface="Calibri" panose="020F0502020204030204" pitchFamily="34" charset="0"/>
              </a:rPr>
              <a:t>章       三角形</a:t>
            </a:r>
            <a:endParaRPr lang="zh-CN" altLang="en-US" sz="3200" b="1" dirty="0">
              <a:solidFill>
                <a:srgbClr val="CC0000"/>
              </a:solidFill>
              <a:latin typeface="Calibri" panose="020F0502020204030204" pitchFamily="34" charset="0"/>
            </a:endParaRPr>
          </a:p>
        </p:txBody>
      </p:sp>
      <p:sp>
        <p:nvSpPr>
          <p:cNvPr id="11" name="矩形 10"/>
          <p:cNvSpPr/>
          <p:nvPr/>
        </p:nvSpPr>
        <p:spPr>
          <a:xfrm>
            <a:off x="206761" y="2500306"/>
            <a:ext cx="8651519" cy="923330"/>
          </a:xfrm>
          <a:prstGeom prst="rect">
            <a:avLst/>
          </a:prstGeom>
          <a:noFill/>
        </p:spPr>
        <p:txBody>
          <a:bodyPr wrap="square" lIns="91440" tIns="45720" rIns="91440" bIns="45720">
            <a:spAutoFit/>
          </a:bodyPr>
          <a:lstStyle/>
          <a:p>
            <a:pPr algn="ctr"/>
            <a:r>
              <a:rPr lang="en-US" altLang="zh-CN"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9.1    </a:t>
            </a:r>
            <a:r>
              <a:rPr lang="zh-CN" alt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三角形的边</a:t>
            </a:r>
            <a:endParaRPr lang="zh-CN" alt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Text Box 3"/>
          <p:cNvSpPr txBox="1">
            <a:spLocks noChangeArrowheads="1"/>
          </p:cNvSpPr>
          <p:nvPr/>
        </p:nvSpPr>
        <p:spPr bwMode="auto">
          <a:xfrm>
            <a:off x="642910" y="500042"/>
            <a:ext cx="5256212" cy="519112"/>
          </a:xfrm>
          <a:prstGeom prst="rect">
            <a:avLst/>
          </a:prstGeom>
          <a:noFill/>
          <a:ln w="9525">
            <a:noFill/>
            <a:miter lim="800000"/>
          </a:ln>
        </p:spPr>
        <p:txBody>
          <a:bodyPr>
            <a:spAutoFit/>
          </a:bodyPr>
          <a:lstStyle>
            <a:defPPr>
              <a:defRPr lang="zh-CN"/>
            </a:defPPr>
            <a:lvl1pPr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a:lstStyle>
          <a:p>
            <a:pPr algn="ctr">
              <a:spcBef>
                <a:spcPct val="50000"/>
              </a:spcBef>
            </a:pPr>
            <a:r>
              <a:rPr lang="zh-CN" altLang="en-US" sz="2800" b="1" dirty="0" smtClean="0">
                <a:solidFill>
                  <a:srgbClr val="CC0000"/>
                </a:solidFill>
                <a:latin typeface="Calibri" panose="020F0502020204030204" pitchFamily="34" charset="0"/>
                <a:ea typeface="楷体_GB2312" pitchFamily="49" charset="-122"/>
              </a:rPr>
              <a:t>七年级数学</a:t>
            </a:r>
            <a:r>
              <a:rPr lang="en-US" altLang="zh-CN" sz="2800" b="1" dirty="0" smtClean="0">
                <a:solidFill>
                  <a:srgbClr val="CC0000"/>
                </a:solidFill>
                <a:latin typeface="Calibri" panose="020F0502020204030204" pitchFamily="34" charset="0"/>
                <a:ea typeface="楷体_GB2312" pitchFamily="49" charset="-122"/>
              </a:rPr>
              <a:t>·</a:t>
            </a:r>
            <a:r>
              <a:rPr lang="zh-CN" altLang="en-US" sz="2800" b="1" dirty="0" smtClean="0">
                <a:solidFill>
                  <a:srgbClr val="CC0000"/>
                </a:solidFill>
                <a:latin typeface="Calibri" panose="020F0502020204030204" pitchFamily="34" charset="0"/>
                <a:ea typeface="楷体_GB2312" pitchFamily="49" charset="-122"/>
              </a:rPr>
              <a:t>下    新课标</a:t>
            </a:r>
            <a:r>
              <a:rPr lang="en-US" altLang="zh-CN" sz="2800" b="1" dirty="0" smtClean="0">
                <a:solidFill>
                  <a:srgbClr val="CC0000"/>
                </a:solidFill>
                <a:latin typeface="Calibri" panose="020F0502020204030204" pitchFamily="34" charset="0"/>
                <a:ea typeface="楷体_GB2312" pitchFamily="49" charset="-122"/>
              </a:rPr>
              <a:t>[</a:t>
            </a:r>
            <a:r>
              <a:rPr lang="zh-CN" altLang="en-US" sz="2800" b="1" dirty="0" smtClean="0">
                <a:solidFill>
                  <a:srgbClr val="CC0000"/>
                </a:solidFill>
                <a:latin typeface="Calibri" panose="020F0502020204030204" pitchFamily="34" charset="0"/>
                <a:ea typeface="楷体_GB2312" pitchFamily="49" charset="-122"/>
              </a:rPr>
              <a:t>冀教</a:t>
            </a:r>
            <a:r>
              <a:rPr lang="en-US" altLang="zh-CN" sz="2800" b="1" dirty="0" smtClean="0">
                <a:solidFill>
                  <a:srgbClr val="CC0000"/>
                </a:solidFill>
                <a:latin typeface="Calibri" panose="020F0502020204030204" pitchFamily="34" charset="0"/>
                <a:ea typeface="楷体_GB2312" pitchFamily="49" charset="-122"/>
              </a:rPr>
              <a:t>]</a:t>
            </a:r>
            <a:endParaRPr lang="zh-CN" altLang="en-US" b="1" dirty="0">
              <a:solidFill>
                <a:srgbClr val="CC0000"/>
              </a:solidFill>
              <a:latin typeface="Calibri" panose="020F0502020204030204" pitchFamily="34" charset="0"/>
              <a:ea typeface="楷体_GB2312" pitchFamily="49" charset="-122"/>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322173" y="-12020"/>
            <a:ext cx="2578276" cy="1008062"/>
            <a:chOff x="-1951" y="453"/>
            <a:chExt cx="1746" cy="635"/>
          </a:xfrm>
        </p:grpSpPr>
        <p:pic>
          <p:nvPicPr>
            <p:cNvPr id="3" name="Picture 10"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2" y="453"/>
              <a:ext cx="1633" cy="635"/>
            </a:xfrm>
            <a:prstGeom prst="rect">
              <a:avLst/>
            </a:prstGeom>
            <a:noFill/>
            <a:ln w="9525">
              <a:noFill/>
              <a:miter lim="800000"/>
              <a:headEnd/>
              <a:tailEnd/>
            </a:ln>
          </p:spPr>
        </p:pic>
        <p:sp>
          <p:nvSpPr>
            <p:cNvPr id="4" name="Rectangle 2"/>
            <p:cNvSpPr txBox="1">
              <a:spLocks noChangeArrowheads="1"/>
            </p:cNvSpPr>
            <p:nvPr/>
          </p:nvSpPr>
          <p:spPr bwMode="auto">
            <a:xfrm>
              <a:off x="-1951" y="453"/>
              <a:ext cx="1746" cy="635"/>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en-US" altLang="zh-CN" sz="2800"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反馈固学：</a:t>
              </a:r>
            </a:p>
          </p:txBody>
        </p:sp>
      </p:grpSp>
      <p:sp>
        <p:nvSpPr>
          <p:cNvPr id="5" name="矩形 4"/>
          <p:cNvSpPr/>
          <p:nvPr/>
        </p:nvSpPr>
        <p:spPr>
          <a:xfrm>
            <a:off x="394266" y="4685910"/>
            <a:ext cx="7676926" cy="1384995"/>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解析</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smtClean="0">
                <a:latin typeface="Times New Roman" panose="02020603050405020304" pitchFamily="18" charset="0"/>
                <a:ea typeface="宋体" panose="02010600030101010101" pitchFamily="2" charset="-122"/>
                <a:cs typeface="Times New Roman" panose="02020603050405020304" pitchFamily="18" charset="0"/>
              </a:rPr>
              <a:t>因为三角形的定义是由不在同一条直线上的三条线段首尾顺次相接所组成的图形</a:t>
            </a:r>
            <a:r>
              <a:rPr lang="en-US" altLang="zh-CN" sz="28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smtClean="0">
                <a:latin typeface="Times New Roman" panose="02020603050405020304" pitchFamily="18" charset="0"/>
                <a:ea typeface="宋体" panose="02010600030101010101" pitchFamily="2" charset="-122"/>
                <a:cs typeface="Times New Roman" panose="02020603050405020304" pitchFamily="18" charset="0"/>
              </a:rPr>
              <a:t>故选</a:t>
            </a:r>
            <a:r>
              <a:rPr lang="en-US" altLang="zh-CN" sz="2800" dirty="0"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8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876732" y="805427"/>
            <a:ext cx="7992888" cy="3970318"/>
          </a:xfrm>
          <a:prstGeom prst="rect">
            <a:avLst/>
          </a:prstGeom>
        </p:spPr>
        <p:txBody>
          <a:bodyPr wrap="square">
            <a:spAutoFit/>
          </a:bodyPr>
          <a:lstStyle/>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1</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三角形是</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连接任意三点组成的图形</a:t>
            </a: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由不在同一条直线上的三条线段首尾顺次相接所组成的图形</a:t>
            </a: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由三条线段组成的图形</a:t>
            </a: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D.</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以上说法均不对</a:t>
            </a:r>
          </a:p>
        </p:txBody>
      </p:sp>
      <p:sp>
        <p:nvSpPr>
          <p:cNvPr id="7" name="矩形 6"/>
          <p:cNvSpPr/>
          <p:nvPr/>
        </p:nvSpPr>
        <p:spPr>
          <a:xfrm>
            <a:off x="3011794" y="995978"/>
            <a:ext cx="869796" cy="523220"/>
          </a:xfrm>
          <a:prstGeom prst="rect">
            <a:avLst/>
          </a:prstGeom>
        </p:spPr>
        <p:txBody>
          <a:bodyPr wrap="square">
            <a:spAutoFit/>
          </a:bodyPr>
          <a:lstStyle/>
          <a:p>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t>
            </a:r>
            <a:endParaRPr lang="zh-CN" altLang="en-US"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55450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57224" y="543497"/>
            <a:ext cx="7416824" cy="2676525"/>
          </a:xfrm>
          <a:prstGeom prst="rect">
            <a:avLst/>
          </a:prstGeom>
        </p:spPr>
        <p:txBody>
          <a:bodyPr wrap="square">
            <a:spAutoFit/>
          </a:bodyPr>
          <a:lstStyle/>
          <a:p>
            <a:pPr lvl="0">
              <a:lnSpc>
                <a:spcPct val="150000"/>
              </a:lnSpc>
            </a:pP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(2015</a:t>
            </a:r>
            <a:r>
              <a:rPr lang="zh-CN"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·南通中考</a:t>
            </a:r>
            <a:r>
              <a:rPr lang="en-US" altLang="zh-CN" sz="28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下列长度的三条线段能组成三角形的是</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5,6,10	            B</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5,6,11</a:t>
            </a:r>
            <a:endParaRPr lang="zh-CN"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50000"/>
              </a:lnSpc>
            </a:pP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3,4,8	            D</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8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&gt;0)</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3024874" y="1285860"/>
            <a:ext cx="761308" cy="523220"/>
          </a:xfrm>
          <a:prstGeom prst="rect">
            <a:avLst/>
          </a:prstGeom>
        </p:spPr>
        <p:txBody>
          <a:bodyPr wrap="square">
            <a:spAutoFit/>
          </a:bodyPr>
          <a:lstStyle/>
          <a:p>
            <a:r>
              <a:rPr lang="en-US" altLang="zh-CN" sz="2800" dirty="0" smtClean="0">
                <a:solidFill>
                  <a:srgbClr val="FF33CC"/>
                </a:solidFill>
                <a:latin typeface="Times New Roman" panose="02020603050405020304" pitchFamily="18" charset="0"/>
                <a:ea typeface="宋体" panose="02010600030101010101" pitchFamily="2" charset="-122"/>
                <a:cs typeface="Times New Roman" panose="02020603050405020304" pitchFamily="18" charset="0"/>
              </a:rPr>
              <a:t>A</a:t>
            </a:r>
            <a:endParaRPr lang="zh-CN" altLang="en-US" sz="2800" dirty="0">
              <a:solidFill>
                <a:srgbClr val="FF33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TextBox 3"/>
          <p:cNvSpPr txBox="1"/>
          <p:nvPr/>
        </p:nvSpPr>
        <p:spPr>
          <a:xfrm>
            <a:off x="425176" y="3762218"/>
            <a:ext cx="8280920" cy="2062103"/>
          </a:xfrm>
          <a:prstGeom prst="rect">
            <a:avLst/>
          </a:prstGeom>
          <a:solidFill>
            <a:schemeClr val="bg2"/>
          </a:solidFill>
        </p:spPr>
        <p:txBody>
          <a:bodyPr wrap="square" rtlCol="0">
            <a:spAutoFit/>
          </a:bodyPr>
          <a:lstStyle/>
          <a:p>
            <a:r>
              <a:rPr lang="zh-CN" altLang="en-US" b="1" dirty="0" smtClean="0">
                <a:solidFill>
                  <a:srgbClr val="FF0000"/>
                </a:solidFill>
              </a:rPr>
              <a:t>归纳总结</a:t>
            </a:r>
            <a:endParaRPr lang="en-US" altLang="zh-CN" dirty="0" smtClean="0"/>
          </a:p>
          <a:p>
            <a:r>
              <a:rPr lang="zh-CN" altLang="en-US" dirty="0" smtClean="0"/>
              <a:t>判断三条线段能否组成三角形的方法：</a:t>
            </a:r>
            <a:endParaRPr lang="en-US" altLang="zh-CN" dirty="0" smtClean="0"/>
          </a:p>
          <a:p>
            <a:r>
              <a:rPr lang="zh-CN" altLang="en-US" dirty="0" smtClean="0"/>
              <a:t>   只看</a:t>
            </a:r>
            <a:r>
              <a:rPr lang="zh-CN" altLang="en-US" dirty="0" smtClean="0">
                <a:solidFill>
                  <a:srgbClr val="FF0000"/>
                </a:solidFill>
              </a:rPr>
              <a:t>较短</a:t>
            </a:r>
            <a:r>
              <a:rPr lang="zh-CN" altLang="en-US" dirty="0" smtClean="0"/>
              <a:t>两条线段</a:t>
            </a:r>
            <a:r>
              <a:rPr lang="zh-CN" altLang="en-US" dirty="0" smtClean="0">
                <a:solidFill>
                  <a:srgbClr val="FF0000"/>
                </a:solidFill>
              </a:rPr>
              <a:t>之和</a:t>
            </a:r>
            <a:r>
              <a:rPr lang="zh-CN" altLang="en-US" dirty="0" smtClean="0"/>
              <a:t>是否</a:t>
            </a:r>
            <a:r>
              <a:rPr lang="zh-CN" altLang="en-US" dirty="0" smtClean="0">
                <a:solidFill>
                  <a:srgbClr val="FF0000"/>
                </a:solidFill>
              </a:rPr>
              <a:t>大于最长的线段</a:t>
            </a:r>
            <a:r>
              <a:rPr lang="zh-CN" altLang="en-US" dirty="0" smtClean="0"/>
              <a:t>即可。</a:t>
            </a:r>
            <a:endParaRPr lang="zh-CN" altLang="en-US" dirty="0"/>
          </a:p>
        </p:txBody>
      </p:sp>
    </p:spTree>
    <p:extLst>
      <p:ext uri="{BB962C8B-B14F-4D97-AF65-F5344CB8AC3E}">
        <p14:creationId xmlns:p14="http://schemas.microsoft.com/office/powerpoint/2010/main" xmlns="" val="93023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520" y="332656"/>
            <a:ext cx="8712968" cy="20005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dirty="0" smtClean="0">
                <a:solidFill>
                  <a:prstClr val="black"/>
                </a:solidFill>
                <a:latin typeface="Times New Roman" panose="02020603050405020304" pitchFamily="18" charset="0"/>
                <a:cs typeface="Times New Roman" panose="02020603050405020304" pitchFamily="18" charset="0"/>
              </a:rPr>
              <a:t>3</a:t>
            </a:r>
            <a:r>
              <a:rPr lang="zh-CN" altLang="en-US" sz="2800" dirty="0" smtClean="0">
                <a:solidFill>
                  <a:prstClr val="black"/>
                </a:solidFill>
                <a:latin typeface="Times New Roman" panose="02020603050405020304" pitchFamily="18" charset="0"/>
                <a:cs typeface="Times New Roman" panose="02020603050405020304" pitchFamily="18" charset="0"/>
              </a:rPr>
              <a:t>、等腰三角形</a:t>
            </a:r>
            <a:r>
              <a:rPr lang="zh-CN" altLang="en-US" sz="2800" dirty="0">
                <a:solidFill>
                  <a:prstClr val="black"/>
                </a:solidFill>
                <a:latin typeface="Times New Roman" panose="02020603050405020304" pitchFamily="18" charset="0"/>
                <a:cs typeface="Times New Roman" panose="02020603050405020304" pitchFamily="18" charset="0"/>
              </a:rPr>
              <a:t>有两边长为</a:t>
            </a:r>
            <a:r>
              <a:rPr lang="en-US" altLang="zh-CN" sz="2800" dirty="0">
                <a:solidFill>
                  <a:prstClr val="black"/>
                </a:solidFill>
                <a:latin typeface="Times New Roman" panose="02020603050405020304" pitchFamily="18" charset="0"/>
                <a:cs typeface="Times New Roman" panose="02020603050405020304" pitchFamily="18" charset="0"/>
              </a:rPr>
              <a:t>2</a:t>
            </a:r>
            <a:r>
              <a:rPr lang="zh-CN" altLang="en-US" sz="2800" dirty="0">
                <a:solidFill>
                  <a:prstClr val="black"/>
                </a:solidFill>
                <a:latin typeface="Times New Roman" panose="02020603050405020304" pitchFamily="18" charset="0"/>
                <a:cs typeface="Times New Roman" panose="02020603050405020304" pitchFamily="18" charset="0"/>
              </a:rPr>
              <a:t>和</a:t>
            </a:r>
            <a:r>
              <a:rPr lang="en-US" altLang="zh-CN" sz="2800" dirty="0">
                <a:solidFill>
                  <a:prstClr val="black"/>
                </a:solidFill>
                <a:latin typeface="Times New Roman" panose="02020603050405020304" pitchFamily="18" charset="0"/>
                <a:cs typeface="Times New Roman" panose="02020603050405020304" pitchFamily="18" charset="0"/>
              </a:rPr>
              <a:t>5</a:t>
            </a:r>
            <a:r>
              <a:rPr lang="zh-CN" altLang="en-US" sz="2800" dirty="0">
                <a:solidFill>
                  <a:prstClr val="black"/>
                </a:solidFill>
                <a:latin typeface="Times New Roman" panose="02020603050405020304" pitchFamily="18" charset="0"/>
                <a:cs typeface="Times New Roman" panose="02020603050405020304" pitchFamily="18" charset="0"/>
              </a:rPr>
              <a:t>，第三边是（      </a:t>
            </a:r>
            <a:r>
              <a:rPr lang="zh-CN" altLang="en-US" sz="2800" dirty="0" smtClean="0">
                <a:solidFill>
                  <a:prstClr val="black"/>
                </a:solidFill>
                <a:latin typeface="Times New Roman" panose="02020603050405020304" pitchFamily="18" charset="0"/>
                <a:cs typeface="Times New Roman" panose="02020603050405020304" pitchFamily="18" charset="0"/>
              </a:rPr>
              <a:t>）</a:t>
            </a:r>
            <a:endParaRPr lang="zh-CN" altLang="en-US" sz="2800" dirty="0">
              <a:solidFill>
                <a:prstClr val="black"/>
              </a:solidFill>
              <a:latin typeface="Times New Roman" panose="02020603050405020304" pitchFamily="18" charset="0"/>
              <a:cs typeface="Times New Roman" panose="02020603050405020304" pitchFamily="18" charset="0"/>
            </a:endParaRPr>
          </a:p>
          <a:p>
            <a:pPr>
              <a:spcBef>
                <a:spcPct val="50000"/>
              </a:spcBef>
            </a:pPr>
            <a:r>
              <a:rPr lang="zh-CN" altLang="en-US" sz="2800" dirty="0">
                <a:solidFill>
                  <a:prstClr val="black"/>
                </a:solidFill>
                <a:latin typeface="Times New Roman" panose="02020603050405020304" pitchFamily="18" charset="0"/>
                <a:cs typeface="Times New Roman" panose="02020603050405020304" pitchFamily="18" charset="0"/>
              </a:rPr>
              <a:t>等腰三角形有两边长为</a:t>
            </a:r>
            <a:r>
              <a:rPr lang="en-US" altLang="zh-CN" sz="2800" dirty="0">
                <a:solidFill>
                  <a:prstClr val="black"/>
                </a:solidFill>
                <a:latin typeface="Times New Roman" panose="02020603050405020304" pitchFamily="18" charset="0"/>
                <a:cs typeface="Times New Roman" panose="02020603050405020304" pitchFamily="18" charset="0"/>
              </a:rPr>
              <a:t>2</a:t>
            </a:r>
            <a:r>
              <a:rPr lang="zh-CN" altLang="en-US" sz="2800" dirty="0">
                <a:solidFill>
                  <a:prstClr val="black"/>
                </a:solidFill>
                <a:latin typeface="Times New Roman" panose="02020603050405020304" pitchFamily="18" charset="0"/>
                <a:cs typeface="Times New Roman" panose="02020603050405020304" pitchFamily="18" charset="0"/>
              </a:rPr>
              <a:t>和</a:t>
            </a:r>
            <a:r>
              <a:rPr lang="en-US" altLang="zh-CN" sz="2800" dirty="0">
                <a:solidFill>
                  <a:prstClr val="black"/>
                </a:solidFill>
                <a:latin typeface="Times New Roman" panose="02020603050405020304" pitchFamily="18" charset="0"/>
                <a:cs typeface="Times New Roman" panose="02020603050405020304" pitchFamily="18" charset="0"/>
              </a:rPr>
              <a:t>3</a:t>
            </a:r>
            <a:r>
              <a:rPr lang="zh-CN" altLang="en-US" sz="2800" dirty="0">
                <a:solidFill>
                  <a:prstClr val="black"/>
                </a:solidFill>
                <a:latin typeface="Times New Roman" panose="02020603050405020304" pitchFamily="18" charset="0"/>
                <a:cs typeface="Times New Roman" panose="02020603050405020304" pitchFamily="18" charset="0"/>
              </a:rPr>
              <a:t>，第三边是（             ）</a:t>
            </a:r>
          </a:p>
          <a:p>
            <a:pPr>
              <a:spcBef>
                <a:spcPct val="50000"/>
              </a:spcBef>
            </a:pPr>
            <a:endParaRPr lang="zh-CN" altLang="en-US" sz="3600" b="1" dirty="0"/>
          </a:p>
        </p:txBody>
      </p:sp>
      <p:sp>
        <p:nvSpPr>
          <p:cNvPr id="3" name="TextBox 2"/>
          <p:cNvSpPr txBox="1"/>
          <p:nvPr/>
        </p:nvSpPr>
        <p:spPr>
          <a:xfrm>
            <a:off x="7308304" y="332656"/>
            <a:ext cx="792088" cy="584775"/>
          </a:xfrm>
          <a:prstGeom prst="rect">
            <a:avLst/>
          </a:prstGeom>
          <a:noFill/>
        </p:spPr>
        <p:txBody>
          <a:bodyPr wrap="square" rtlCol="0">
            <a:spAutoFit/>
          </a:bodyPr>
          <a:lstStyle/>
          <a:p>
            <a:r>
              <a:rPr lang="en-US" altLang="zh-CN" dirty="0" smtClean="0">
                <a:solidFill>
                  <a:srgbClr val="FF0000"/>
                </a:solidFill>
              </a:rPr>
              <a:t>5</a:t>
            </a:r>
            <a:endParaRPr lang="zh-CN" altLang="en-US" dirty="0">
              <a:solidFill>
                <a:srgbClr val="FF0000"/>
              </a:solidFill>
            </a:endParaRPr>
          </a:p>
        </p:txBody>
      </p:sp>
      <p:sp>
        <p:nvSpPr>
          <p:cNvPr id="4" name="TextBox 3"/>
          <p:cNvSpPr txBox="1"/>
          <p:nvPr/>
        </p:nvSpPr>
        <p:spPr>
          <a:xfrm>
            <a:off x="6804248" y="908720"/>
            <a:ext cx="1656184" cy="584775"/>
          </a:xfrm>
          <a:prstGeom prst="rect">
            <a:avLst/>
          </a:prstGeom>
          <a:noFill/>
        </p:spPr>
        <p:txBody>
          <a:bodyPr wrap="square" rtlCol="0">
            <a:spAutoFit/>
          </a:bodyPr>
          <a:lstStyle/>
          <a:p>
            <a:r>
              <a:rPr lang="en-US" altLang="zh-CN" dirty="0" smtClean="0">
                <a:solidFill>
                  <a:srgbClr val="FF0000"/>
                </a:solidFill>
              </a:rPr>
              <a:t>2</a:t>
            </a:r>
            <a:r>
              <a:rPr lang="zh-CN" altLang="en-US" dirty="0" smtClean="0">
                <a:solidFill>
                  <a:srgbClr val="FF0000"/>
                </a:solidFill>
              </a:rPr>
              <a:t>或</a:t>
            </a:r>
            <a:r>
              <a:rPr lang="en-US" altLang="zh-CN" dirty="0" smtClean="0">
                <a:solidFill>
                  <a:srgbClr val="FF0000"/>
                </a:solidFill>
              </a:rPr>
              <a:t>3</a:t>
            </a:r>
            <a:endParaRPr lang="zh-CN" altLang="en-US" dirty="0">
              <a:solidFill>
                <a:srgbClr val="FF0000"/>
              </a:solidFill>
            </a:endParaRPr>
          </a:p>
        </p:txBody>
      </p:sp>
      <p:sp>
        <p:nvSpPr>
          <p:cNvPr id="5" name="矩形 4"/>
          <p:cNvSpPr/>
          <p:nvPr/>
        </p:nvSpPr>
        <p:spPr>
          <a:xfrm>
            <a:off x="609280" y="2060848"/>
            <a:ext cx="6912768" cy="3403752"/>
          </a:xfrm>
          <a:prstGeom prst="rect">
            <a:avLst/>
          </a:prstGeom>
        </p:spPr>
        <p:txBody>
          <a:bodyPr wrap="square">
            <a:spAutoFit/>
          </a:bodyPr>
          <a:lstStyle/>
          <a:p>
            <a:pPr>
              <a:lnSpc>
                <a:spcPct val="200000"/>
              </a:lnSpc>
            </a:pPr>
            <a:r>
              <a:rPr lang="zh-CN" altLang="zh-CN" sz="2800" dirty="0" smtClean="0">
                <a:solidFill>
                  <a:srgbClr val="FF0000"/>
                </a:solidFill>
                <a:latin typeface="Times New Roman" panose="02020603050405020304" pitchFamily="18" charset="0"/>
                <a:cs typeface="Times New Roman" panose="02020603050405020304" pitchFamily="18" charset="0"/>
              </a:rPr>
              <a:t>解</a:t>
            </a:r>
            <a:r>
              <a:rPr lang="en-US" altLang="zh-CN" sz="2800" dirty="0" smtClean="0">
                <a:solidFill>
                  <a:srgbClr val="FF0000"/>
                </a:solidFill>
                <a:latin typeface="Times New Roman" panose="02020603050405020304" pitchFamily="18" charset="0"/>
                <a:cs typeface="Times New Roman" panose="02020603050405020304" pitchFamily="18" charset="0"/>
              </a:rPr>
              <a:t>:</a:t>
            </a:r>
            <a:r>
              <a:rPr lang="zh-CN" altLang="zh-CN" sz="2800" dirty="0" smtClean="0">
                <a:latin typeface="Times New Roman" panose="02020603050405020304" pitchFamily="18" charset="0"/>
                <a:cs typeface="Times New Roman" panose="02020603050405020304" pitchFamily="18" charset="0"/>
              </a:rPr>
              <a:t>分两种情况</a:t>
            </a:r>
            <a:r>
              <a:rPr lang="en-US" altLang="zh-CN" sz="2800" dirty="0" smtClean="0">
                <a:latin typeface="Times New Roman" panose="02020603050405020304" pitchFamily="18" charset="0"/>
                <a:cs typeface="Times New Roman" panose="02020603050405020304" pitchFamily="18" charset="0"/>
              </a:rPr>
              <a:t>:①</a:t>
            </a:r>
            <a:r>
              <a:rPr lang="zh-CN" altLang="zh-CN" sz="2800" dirty="0" smtClean="0">
                <a:latin typeface="Times New Roman" panose="02020603050405020304" pitchFamily="18" charset="0"/>
                <a:cs typeface="Times New Roman" panose="02020603050405020304" pitchFamily="18" charset="0"/>
              </a:rPr>
              <a:t>腰长为</a:t>
            </a:r>
            <a:r>
              <a:rPr lang="en-US" altLang="zh-CN" sz="2800" dirty="0" smtClean="0">
                <a:latin typeface="Times New Roman" panose="02020603050405020304" pitchFamily="18" charset="0"/>
                <a:cs typeface="Times New Roman" panose="02020603050405020304" pitchFamily="18" charset="0"/>
              </a:rPr>
              <a:t>3,</a:t>
            </a:r>
            <a:r>
              <a:rPr lang="zh-CN" altLang="zh-CN" sz="2800" dirty="0" smtClean="0">
                <a:latin typeface="Times New Roman" panose="02020603050405020304" pitchFamily="18" charset="0"/>
                <a:cs typeface="Times New Roman" panose="02020603050405020304" pitchFamily="18" charset="0"/>
              </a:rPr>
              <a:t>底边长为</a:t>
            </a:r>
            <a:r>
              <a:rPr lang="en-US" altLang="zh-CN" sz="2800" dirty="0" smtClean="0">
                <a:latin typeface="Times New Roman" panose="02020603050405020304" pitchFamily="18" charset="0"/>
                <a:cs typeface="Times New Roman" panose="02020603050405020304" pitchFamily="18" charset="0"/>
              </a:rPr>
              <a:t>5,</a:t>
            </a:r>
            <a:r>
              <a:rPr lang="zh-CN" altLang="zh-CN" sz="2800" dirty="0" smtClean="0">
                <a:latin typeface="Times New Roman" panose="02020603050405020304" pitchFamily="18" charset="0"/>
                <a:cs typeface="Times New Roman" panose="02020603050405020304" pitchFamily="18" charset="0"/>
              </a:rPr>
              <a:t>三边长为</a:t>
            </a:r>
            <a:r>
              <a:rPr lang="en-US" altLang="zh-CN" sz="2800" dirty="0" smtClean="0">
                <a:latin typeface="Times New Roman" panose="02020603050405020304" pitchFamily="18" charset="0"/>
                <a:cs typeface="Times New Roman" panose="02020603050405020304" pitchFamily="18" charset="0"/>
              </a:rPr>
              <a:t>3,3,5,</a:t>
            </a:r>
            <a:r>
              <a:rPr lang="zh-CN" altLang="zh-CN" sz="2800" dirty="0" smtClean="0">
                <a:latin typeface="Times New Roman" panose="02020603050405020304" pitchFamily="18" charset="0"/>
                <a:cs typeface="Times New Roman" panose="02020603050405020304" pitchFamily="18" charset="0"/>
              </a:rPr>
              <a:t>可构成三角形</a:t>
            </a:r>
            <a:r>
              <a:rPr lang="en-US" altLang="zh-CN" sz="2800" dirty="0" smtClean="0">
                <a:latin typeface="Times New Roman" panose="02020603050405020304" pitchFamily="18" charset="0"/>
                <a:cs typeface="Times New Roman" panose="02020603050405020304" pitchFamily="18" charset="0"/>
              </a:rPr>
              <a:t>,</a:t>
            </a:r>
            <a:r>
              <a:rPr lang="zh-CN" altLang="zh-CN" sz="2800" dirty="0" smtClean="0">
                <a:latin typeface="Times New Roman" panose="02020603050405020304" pitchFamily="18" charset="0"/>
                <a:cs typeface="Times New Roman" panose="02020603050405020304" pitchFamily="18" charset="0"/>
              </a:rPr>
              <a:t>周长</a:t>
            </a:r>
            <a:r>
              <a:rPr lang="en-US" altLang="zh-CN" sz="2800" dirty="0" smtClean="0">
                <a:latin typeface="Times New Roman" panose="02020603050405020304" pitchFamily="18" charset="0"/>
                <a:cs typeface="Times New Roman" panose="02020603050405020304" pitchFamily="18" charset="0"/>
              </a:rPr>
              <a:t>=3+3+5=11;</a:t>
            </a:r>
            <a:endParaRPr lang="zh-CN" altLang="zh-CN" sz="2800" dirty="0" smtClean="0">
              <a:latin typeface="Times New Roman" panose="02020603050405020304" pitchFamily="18" charset="0"/>
              <a:cs typeface="Times New Roman" panose="02020603050405020304" pitchFamily="18" charset="0"/>
            </a:endParaRPr>
          </a:p>
          <a:p>
            <a:pPr>
              <a:lnSpc>
                <a:spcPct val="200000"/>
              </a:lnSpc>
            </a:pPr>
            <a:r>
              <a:rPr lang="en-US" altLang="zh-CN" sz="2800" dirty="0" smtClean="0">
                <a:latin typeface="Times New Roman" panose="02020603050405020304" pitchFamily="18" charset="0"/>
                <a:cs typeface="Times New Roman" panose="02020603050405020304" pitchFamily="18" charset="0"/>
              </a:rPr>
              <a:t>②</a:t>
            </a:r>
            <a:r>
              <a:rPr lang="zh-CN" altLang="zh-CN" sz="2800" dirty="0" smtClean="0">
                <a:latin typeface="Times New Roman" panose="02020603050405020304" pitchFamily="18" charset="0"/>
                <a:cs typeface="Times New Roman" panose="02020603050405020304" pitchFamily="18" charset="0"/>
              </a:rPr>
              <a:t>腰长为</a:t>
            </a:r>
            <a:r>
              <a:rPr lang="en-US" altLang="zh-CN" sz="2800" dirty="0" smtClean="0">
                <a:latin typeface="Times New Roman" panose="02020603050405020304" pitchFamily="18" charset="0"/>
                <a:cs typeface="Times New Roman" panose="02020603050405020304" pitchFamily="18" charset="0"/>
              </a:rPr>
              <a:t>5,</a:t>
            </a:r>
            <a:r>
              <a:rPr lang="zh-CN" altLang="zh-CN" sz="2800" dirty="0" smtClean="0">
                <a:latin typeface="Times New Roman" panose="02020603050405020304" pitchFamily="18" charset="0"/>
                <a:cs typeface="Times New Roman" panose="02020603050405020304" pitchFamily="18" charset="0"/>
              </a:rPr>
              <a:t>底边长为</a:t>
            </a:r>
            <a:r>
              <a:rPr lang="en-US" altLang="zh-CN" sz="2800" dirty="0" smtClean="0">
                <a:latin typeface="Times New Roman" panose="02020603050405020304" pitchFamily="18" charset="0"/>
                <a:cs typeface="Times New Roman" panose="02020603050405020304" pitchFamily="18" charset="0"/>
              </a:rPr>
              <a:t>3,</a:t>
            </a:r>
            <a:r>
              <a:rPr lang="zh-CN" altLang="zh-CN" sz="2800" dirty="0" smtClean="0">
                <a:latin typeface="Times New Roman" panose="02020603050405020304" pitchFamily="18" charset="0"/>
                <a:cs typeface="Times New Roman" panose="02020603050405020304" pitchFamily="18" charset="0"/>
              </a:rPr>
              <a:t>三边长为</a:t>
            </a:r>
            <a:r>
              <a:rPr lang="en-US" altLang="zh-CN" sz="2800" dirty="0" smtClean="0">
                <a:latin typeface="Times New Roman" panose="02020603050405020304" pitchFamily="18" charset="0"/>
                <a:cs typeface="Times New Roman" panose="02020603050405020304" pitchFamily="18" charset="0"/>
              </a:rPr>
              <a:t>5,5,3,</a:t>
            </a:r>
            <a:r>
              <a:rPr lang="zh-CN" altLang="zh-CN" sz="2800" dirty="0" smtClean="0">
                <a:latin typeface="Times New Roman" panose="02020603050405020304" pitchFamily="18" charset="0"/>
                <a:cs typeface="Times New Roman" panose="02020603050405020304" pitchFamily="18" charset="0"/>
              </a:rPr>
              <a:t>可构成三角形</a:t>
            </a:r>
            <a:r>
              <a:rPr lang="en-US" altLang="zh-CN" sz="2800" dirty="0" smtClean="0">
                <a:latin typeface="Times New Roman" panose="02020603050405020304" pitchFamily="18" charset="0"/>
                <a:cs typeface="Times New Roman" panose="02020603050405020304" pitchFamily="18" charset="0"/>
              </a:rPr>
              <a:t>,</a:t>
            </a:r>
            <a:r>
              <a:rPr lang="zh-CN" altLang="zh-CN" sz="2800" dirty="0" smtClean="0">
                <a:latin typeface="Times New Roman" panose="02020603050405020304" pitchFamily="18" charset="0"/>
                <a:cs typeface="Times New Roman" panose="02020603050405020304" pitchFamily="18" charset="0"/>
              </a:rPr>
              <a:t>周长</a:t>
            </a:r>
            <a:r>
              <a:rPr lang="en-US" altLang="zh-CN" sz="2800" dirty="0" smtClean="0">
                <a:latin typeface="Times New Roman" panose="02020603050405020304" pitchFamily="18" charset="0"/>
                <a:cs typeface="Times New Roman" panose="02020603050405020304" pitchFamily="18" charset="0"/>
              </a:rPr>
              <a:t>=5+5+3=13</a:t>
            </a:r>
            <a:r>
              <a:rPr lang="en-US" altLang="zh-CN" sz="2800" i="1" dirty="0" smtClean="0">
                <a:latin typeface="Times New Roman" panose="02020603050405020304" pitchFamily="18" charset="0"/>
                <a:cs typeface="Times New Roman" panose="02020603050405020304" pitchFamily="18" charset="0"/>
              </a:rPr>
              <a:t>.</a:t>
            </a:r>
            <a:endParaRPr lang="zh-CN" altLang="zh-CN" sz="2800" dirty="0">
              <a:latin typeface="Times New Roman" panose="02020603050405020304" pitchFamily="18" charset="0"/>
              <a:cs typeface="Times New Roman" panose="02020603050405020304" pitchFamily="18" charset="0"/>
            </a:endParaRPr>
          </a:p>
        </p:txBody>
      </p:sp>
      <p:sp>
        <p:nvSpPr>
          <p:cNvPr id="6" name="矩形 5"/>
          <p:cNvSpPr/>
          <p:nvPr/>
        </p:nvSpPr>
        <p:spPr>
          <a:xfrm>
            <a:off x="251520" y="1628800"/>
            <a:ext cx="8602770" cy="521970"/>
          </a:xfrm>
          <a:prstGeom prst="rect">
            <a:avLst/>
          </a:prstGeom>
        </p:spPr>
        <p:txBody>
          <a:bodyPr wrap="square">
            <a:spAutoFit/>
          </a:bodyPr>
          <a:lstStyle/>
          <a:p>
            <a:pPr lvl="0"/>
            <a:r>
              <a:rPr lang="en-US" altLang="zh-CN" sz="2800" i="1" dirty="0" smtClean="0">
                <a:solidFill>
                  <a:prstClr val="black"/>
                </a:solidFill>
                <a:latin typeface="Times New Roman" panose="02020603050405020304" pitchFamily="18" charset="0"/>
                <a:cs typeface="Times New Roman" panose="02020603050405020304" pitchFamily="18" charset="0"/>
              </a:rPr>
              <a:t>4</a:t>
            </a:r>
            <a:r>
              <a:rPr lang="zh-CN" altLang="en-US" sz="2800" i="1" dirty="0" smtClean="0">
                <a:solidFill>
                  <a:prstClr val="black"/>
                </a:solidFill>
                <a:latin typeface="Times New Roman" panose="02020603050405020304" pitchFamily="18" charset="0"/>
                <a:cs typeface="Times New Roman" panose="02020603050405020304" pitchFamily="18" charset="0"/>
              </a:rPr>
              <a:t>、</a:t>
            </a:r>
            <a:r>
              <a:rPr lang="zh-CN" altLang="zh-CN" sz="2800" dirty="0" smtClean="0">
                <a:solidFill>
                  <a:prstClr val="black"/>
                </a:solidFill>
                <a:latin typeface="Times New Roman" panose="02020603050405020304" pitchFamily="18" charset="0"/>
                <a:cs typeface="Times New Roman" panose="02020603050405020304" pitchFamily="18" charset="0"/>
              </a:rPr>
              <a:t>若等腰三角形两边长分别为</a:t>
            </a:r>
            <a:r>
              <a:rPr lang="en-US" altLang="zh-CN" sz="2800" dirty="0" smtClean="0">
                <a:solidFill>
                  <a:prstClr val="black"/>
                </a:solidFill>
                <a:latin typeface="Times New Roman" panose="02020603050405020304" pitchFamily="18" charset="0"/>
                <a:cs typeface="Times New Roman" panose="02020603050405020304" pitchFamily="18" charset="0"/>
              </a:rPr>
              <a:t>3</a:t>
            </a:r>
            <a:r>
              <a:rPr lang="zh-CN" altLang="zh-CN" sz="2800" dirty="0" smtClean="0">
                <a:solidFill>
                  <a:prstClr val="black"/>
                </a:solidFill>
                <a:latin typeface="Times New Roman" panose="02020603050405020304" pitchFamily="18" charset="0"/>
                <a:cs typeface="Times New Roman" panose="02020603050405020304" pitchFamily="18" charset="0"/>
              </a:rPr>
              <a:t>和</a:t>
            </a:r>
            <a:r>
              <a:rPr lang="en-US" altLang="zh-CN" sz="2800" dirty="0" smtClean="0">
                <a:solidFill>
                  <a:prstClr val="black"/>
                </a:solidFill>
                <a:latin typeface="Times New Roman" panose="02020603050405020304" pitchFamily="18" charset="0"/>
                <a:cs typeface="Times New Roman" panose="02020603050405020304" pitchFamily="18" charset="0"/>
              </a:rPr>
              <a:t>5,</a:t>
            </a:r>
            <a:r>
              <a:rPr lang="zh-CN" altLang="zh-CN" sz="2800" dirty="0" smtClean="0">
                <a:solidFill>
                  <a:prstClr val="black"/>
                </a:solidFill>
                <a:latin typeface="Times New Roman" panose="02020603050405020304" pitchFamily="18" charset="0"/>
                <a:cs typeface="Times New Roman" panose="02020603050405020304" pitchFamily="18" charset="0"/>
              </a:rPr>
              <a:t>求它的周长</a:t>
            </a:r>
            <a:r>
              <a:rPr lang="en-US" altLang="zh-CN" sz="2800" i="1" dirty="0" smtClean="0">
                <a:solidFill>
                  <a:prstClr val="black"/>
                </a:solidFill>
                <a:latin typeface="Times New Roman" panose="02020603050405020304" pitchFamily="18" charset="0"/>
                <a:cs typeface="Times New Roman" panose="02020603050405020304" pitchFamily="18" charset="0"/>
              </a:rPr>
              <a:t>.</a:t>
            </a:r>
            <a:endParaRPr lang="zh-CN" altLang="zh-CN" sz="2800" dirty="0" smtClean="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1520" y="5428381"/>
            <a:ext cx="8784976" cy="1384995"/>
          </a:xfrm>
          <a:prstGeom prst="rect">
            <a:avLst/>
          </a:prstGeom>
          <a:solidFill>
            <a:schemeClr val="bg2"/>
          </a:solidFill>
        </p:spPr>
        <p:txBody>
          <a:bodyPr wrap="square" rtlCol="0">
            <a:spAutoFit/>
          </a:bodyPr>
          <a:lstStyle/>
          <a:p>
            <a:r>
              <a:rPr lang="zh-CN" altLang="en-US" sz="2800" dirty="0">
                <a:solidFill>
                  <a:srgbClr val="FF0000"/>
                </a:solidFill>
                <a:latin typeface="Times New Roman" panose="02020603050405020304" pitchFamily="18" charset="0"/>
                <a:cs typeface="Times New Roman" panose="02020603050405020304" pitchFamily="18" charset="0"/>
              </a:rPr>
              <a:t>归纳总结：</a:t>
            </a:r>
            <a:r>
              <a:rPr lang="zh-CN" altLang="en-US" sz="2800" dirty="0">
                <a:latin typeface="Times New Roman" panose="02020603050405020304" pitchFamily="18" charset="0"/>
                <a:cs typeface="Times New Roman" panose="02020603050405020304" pitchFamily="18" charset="0"/>
              </a:rPr>
              <a:t>求等腰三角形的边长与高，若没有明确底边和腰，要分情况讨论。同时注意任意两边之和大于第三边。</a:t>
            </a:r>
          </a:p>
        </p:txBody>
      </p:sp>
    </p:spTree>
    <p:extLst>
      <p:ext uri="{BB962C8B-B14F-4D97-AF65-F5344CB8AC3E}">
        <p14:creationId xmlns:p14="http://schemas.microsoft.com/office/powerpoint/2010/main" xmlns="" val="2090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1844824"/>
            <a:ext cx="6120680" cy="1569660"/>
          </a:xfrm>
          <a:prstGeom prst="rect">
            <a:avLst/>
          </a:prstGeom>
          <a:noFill/>
        </p:spPr>
        <p:txBody>
          <a:bodyPr wrap="square" rtlCol="0">
            <a:spAutoFit/>
          </a:bodyPr>
          <a:lstStyle/>
          <a:p>
            <a:r>
              <a:rPr lang="zh-CN" altLang="en-US" dirty="0" smtClean="0"/>
              <a:t>作业：</a:t>
            </a:r>
            <a:endParaRPr lang="en-US" altLang="zh-CN" dirty="0" smtClean="0"/>
          </a:p>
          <a:p>
            <a:r>
              <a:rPr lang="en-US" altLang="zh-CN" dirty="0"/>
              <a:t> </a:t>
            </a:r>
            <a:r>
              <a:rPr lang="en-US" altLang="zh-CN" dirty="0" smtClean="0"/>
              <a:t>   </a:t>
            </a:r>
            <a:r>
              <a:rPr lang="zh-CN" altLang="en-US" dirty="0" smtClean="0"/>
              <a:t>课本第</a:t>
            </a:r>
            <a:r>
              <a:rPr lang="en-US" altLang="zh-CN" dirty="0" smtClean="0"/>
              <a:t>102</a:t>
            </a:r>
            <a:r>
              <a:rPr lang="zh-CN" altLang="en-US" dirty="0" smtClean="0"/>
              <a:t>页习题</a:t>
            </a:r>
            <a:endParaRPr lang="en-US" altLang="zh-CN" dirty="0" smtClean="0"/>
          </a:p>
          <a:p>
            <a:r>
              <a:rPr lang="zh-CN" altLang="en-US" smtClean="0"/>
              <a:t>    名</a:t>
            </a:r>
            <a:r>
              <a:rPr lang="zh-CN" altLang="en-US" dirty="0" smtClean="0"/>
              <a:t>校课堂</a:t>
            </a:r>
            <a:endParaRPr lang="zh-CN" altLang="en-US" dirty="0"/>
          </a:p>
        </p:txBody>
      </p:sp>
    </p:spTree>
    <p:extLst>
      <p:ext uri="{BB962C8B-B14F-4D97-AF65-F5344CB8AC3E}">
        <p14:creationId xmlns:p14="http://schemas.microsoft.com/office/powerpoint/2010/main" xmlns="" val="2011939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88" y="722313"/>
            <a:ext cx="8904287" cy="357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图片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51225" y="4356100"/>
            <a:ext cx="2914650" cy="1890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a:spLocks noChangeArrowheads="1"/>
          </p:cNvSpPr>
          <p:nvPr/>
        </p:nvSpPr>
        <p:spPr bwMode="auto">
          <a:xfrm>
            <a:off x="8001000" y="3159125"/>
            <a:ext cx="592138" cy="53816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Tree>
    <p:extLst>
      <p:ext uri="{BB962C8B-B14F-4D97-AF65-F5344CB8AC3E}">
        <p14:creationId xmlns:p14="http://schemas.microsoft.com/office/powerpoint/2010/main" xmlns="" val="4003659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nodePh="1">
                                  <p:stCondLst>
                                    <p:cond delay="0"/>
                                  </p:stCondLst>
                                  <p:endCondLst>
                                    <p:cond evt="begin" delay="0">
                                      <p:tn val="5"/>
                                    </p:cond>
                                  </p:end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8588" y="1128713"/>
            <a:ext cx="8885237" cy="4600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a:spLocks noChangeArrowheads="1"/>
          </p:cNvSpPr>
          <p:nvPr/>
        </p:nvSpPr>
        <p:spPr bwMode="auto">
          <a:xfrm>
            <a:off x="8172450" y="2255838"/>
            <a:ext cx="592138" cy="5381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
        <p:nvSpPr>
          <p:cNvPr id="2" name="矩形 1"/>
          <p:cNvSpPr>
            <a:spLocks noChangeArrowheads="1"/>
          </p:cNvSpPr>
          <p:nvPr/>
        </p:nvSpPr>
        <p:spPr bwMode="auto">
          <a:xfrm>
            <a:off x="8120063" y="4678363"/>
            <a:ext cx="592137" cy="538162"/>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Tree>
    <p:extLst>
      <p:ext uri="{BB962C8B-B14F-4D97-AF65-F5344CB8AC3E}">
        <p14:creationId xmlns:p14="http://schemas.microsoft.com/office/powerpoint/2010/main" xmlns="" val="2968332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nodePh="1">
                                  <p:stCondLst>
                                    <p:cond delay="0"/>
                                  </p:stCondLst>
                                  <p:endCondLst>
                                    <p:cond evt="begin" delay="0">
                                      <p:tn val="5"/>
                                    </p:cond>
                                  </p:end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nodePh="1">
                                  <p:stCondLst>
                                    <p:cond delay="0"/>
                                  </p:stCondLst>
                                  <p:endCondLst>
                                    <p:cond evt="begin" delay="0">
                                      <p:tn val="10"/>
                                    </p:cond>
                                  </p:end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P spid="2"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813" y="1204913"/>
            <a:ext cx="9094787" cy="444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a:spLocks noChangeArrowheads="1"/>
          </p:cNvSpPr>
          <p:nvPr/>
        </p:nvSpPr>
        <p:spPr bwMode="auto">
          <a:xfrm>
            <a:off x="354013" y="2308225"/>
            <a:ext cx="8634412" cy="102552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
        <p:nvSpPr>
          <p:cNvPr id="2" name="矩形 1"/>
          <p:cNvSpPr>
            <a:spLocks noChangeArrowheads="1"/>
          </p:cNvSpPr>
          <p:nvPr/>
        </p:nvSpPr>
        <p:spPr bwMode="auto">
          <a:xfrm>
            <a:off x="720725" y="3333750"/>
            <a:ext cx="6292850" cy="53657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
        <p:nvSpPr>
          <p:cNvPr id="4" name="矩形 3"/>
          <p:cNvSpPr>
            <a:spLocks noChangeArrowheads="1"/>
          </p:cNvSpPr>
          <p:nvPr/>
        </p:nvSpPr>
        <p:spPr bwMode="auto">
          <a:xfrm>
            <a:off x="774700" y="3978275"/>
            <a:ext cx="6291263" cy="53816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
        <p:nvSpPr>
          <p:cNvPr id="5" name="矩形 4"/>
          <p:cNvSpPr>
            <a:spLocks noChangeArrowheads="1"/>
          </p:cNvSpPr>
          <p:nvPr/>
        </p:nvSpPr>
        <p:spPr bwMode="auto">
          <a:xfrm>
            <a:off x="827088" y="4570413"/>
            <a:ext cx="8161337" cy="1082675"/>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endParaRPr lang="zh-CN" altLang="en-US" noProof="1"/>
          </a:p>
        </p:txBody>
      </p:sp>
    </p:spTree>
    <p:extLst>
      <p:ext uri="{BB962C8B-B14F-4D97-AF65-F5344CB8AC3E}">
        <p14:creationId xmlns:p14="http://schemas.microsoft.com/office/powerpoint/2010/main" xmlns="" val="3060320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nodePh="1">
                                  <p:stCondLst>
                                    <p:cond delay="0"/>
                                  </p:stCondLst>
                                  <p:endCondLst>
                                    <p:cond evt="begin" delay="0">
                                      <p:tn val="5"/>
                                    </p:cond>
                                  </p:endCondLst>
                                  <p:childTnLst>
                                    <p:animEffect transition="out" filter="dissolv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xit" presetSubtype="0" fill="hold" grpId="0" nodeType="clickEffect" nodePh="1">
                                  <p:stCondLst>
                                    <p:cond delay="0"/>
                                  </p:stCondLst>
                                  <p:endCondLst>
                                    <p:cond evt="begin" delay="0">
                                      <p:tn val="10"/>
                                    </p:cond>
                                  </p:end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0" nodeType="clickEffect" nodePh="1">
                                  <p:stCondLst>
                                    <p:cond delay="0"/>
                                  </p:stCondLst>
                                  <p:endCondLst>
                                    <p:cond evt="begin" delay="0">
                                      <p:tn val="15"/>
                                    </p:cond>
                                  </p:endCondLst>
                                  <p:childTnLst>
                                    <p:animEffect transition="out" filter="dissolv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grpId="0" nodeType="clickEffect" nodePh="1">
                                  <p:stCondLst>
                                    <p:cond delay="0"/>
                                  </p:stCondLst>
                                  <p:endCondLst>
                                    <p:cond evt="begin" delay="0">
                                      <p:tn val="20"/>
                                    </p:cond>
                                  </p:end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P spid="2" grpId="0" bldLvl="0"/>
      <p:bldP spid="4" grpId="0" bldLvl="0"/>
      <p:bldP spid="5" grpId="0"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Group 4"/>
          <p:cNvGrpSpPr/>
          <p:nvPr/>
        </p:nvGrpSpPr>
        <p:grpSpPr bwMode="auto">
          <a:xfrm>
            <a:off x="108054" y="221660"/>
            <a:ext cx="2592387" cy="1008063"/>
            <a:chOff x="0" y="0"/>
            <a:chExt cx="1633" cy="635"/>
          </a:xfrm>
        </p:grpSpPr>
        <p:pic>
          <p:nvPicPr>
            <p:cNvPr id="130" name="Picture 5" descr="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1633" cy="635"/>
            </a:xfrm>
            <a:prstGeom prst="rect">
              <a:avLst/>
            </a:prstGeom>
            <a:noFill/>
            <a:ln w="9525">
              <a:noFill/>
              <a:miter lim="800000"/>
              <a:headEnd/>
              <a:tailEnd/>
            </a:ln>
          </p:spPr>
        </p:pic>
        <p:sp>
          <p:nvSpPr>
            <p:cNvPr id="131" name="Rectangle 2"/>
            <p:cNvSpPr txBox="1">
              <a:spLocks noChangeArrowheads="1"/>
            </p:cNvSpPr>
            <p:nvPr/>
          </p:nvSpPr>
          <p:spPr bwMode="auto">
            <a:xfrm>
              <a:off x="45" y="0"/>
              <a:ext cx="1497" cy="635"/>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zh-CN" altLang="en-US" sz="2400" dirty="0">
                  <a:solidFill>
                    <a:srgbClr val="CC0000"/>
                  </a:solidFill>
                  <a:ea typeface="黑体" panose="02010609060101010101" pitchFamily="2" charset="-122"/>
                </a:rPr>
                <a:t>学 习 新 知</a:t>
              </a:r>
            </a:p>
          </p:txBody>
        </p:sp>
      </p:grpSp>
      <p:pic>
        <p:nvPicPr>
          <p:cNvPr id="1026" name="Picture 2" descr="DSC_0032"/>
          <p:cNvPicPr>
            <a:picLocks noChangeAspect="1" noChangeArrowheads="1"/>
          </p:cNvPicPr>
          <p:nvPr/>
        </p:nvPicPr>
        <p:blipFill>
          <a:blip r:embed="rId3" cstate="print"/>
          <a:srcRect/>
          <a:stretch>
            <a:fillRect/>
          </a:stretch>
        </p:blipFill>
        <p:spPr bwMode="auto">
          <a:xfrm>
            <a:off x="2555776" y="2996952"/>
            <a:ext cx="3816424" cy="2826197"/>
          </a:xfrm>
          <a:prstGeom prst="rect">
            <a:avLst/>
          </a:prstGeom>
          <a:noFill/>
          <a:ln w="9525">
            <a:noFill/>
            <a:miter lim="800000"/>
            <a:headEnd/>
            <a:tailEnd/>
          </a:ln>
        </p:spPr>
      </p:pic>
      <p:sp>
        <p:nvSpPr>
          <p:cNvPr id="7" name="矩形 6"/>
          <p:cNvSpPr/>
          <p:nvPr/>
        </p:nvSpPr>
        <p:spPr>
          <a:xfrm>
            <a:off x="971600" y="1412776"/>
            <a:ext cx="7056784" cy="1200329"/>
          </a:xfrm>
          <a:prstGeom prst="rect">
            <a:avLst/>
          </a:prstGeom>
        </p:spPr>
        <p:txBody>
          <a:bodyPr wrap="square">
            <a:spAutoFit/>
          </a:bodyPr>
          <a:lstStyle/>
          <a:p>
            <a:pPr>
              <a:lnSpc>
                <a:spcPct val="150000"/>
              </a:lnSpc>
            </a:pPr>
            <a:r>
              <a:rPr lang="zh-CN" altLang="zh-CN" sz="2400" dirty="0" smtClean="0"/>
              <a:t>同学们，大家看这个图案美丽吗？这个图案主要是由什么图形要素构成的？</a:t>
            </a:r>
            <a:endParaRPr lang="zh-CN" altLang="en-US" sz="2400" dirty="0"/>
          </a:p>
        </p:txBody>
      </p:sp>
    </p:spTree>
    <p:extLst>
      <p:ext uri="{BB962C8B-B14F-4D97-AF65-F5344CB8AC3E}">
        <p14:creationId xmlns:p14="http://schemas.microsoft.com/office/powerpoint/2010/main" xmlns="" val="569035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337" y="19758"/>
            <a:ext cx="9168175" cy="584775"/>
          </a:xfrm>
          <a:prstGeom prst="rect">
            <a:avLst/>
          </a:prstGeom>
          <a:solidFill>
            <a:schemeClr val="bg2">
              <a:lumMod val="50000"/>
            </a:schemeClr>
          </a:solidFill>
        </p:spPr>
        <p:txBody>
          <a:bodyPr wrap="square">
            <a:spAutoFit/>
          </a:bodyPr>
          <a:lstStyle/>
          <a:p>
            <a:r>
              <a:rPr lang="zh-CN" altLang="zh-CN" sz="3200" b="1" dirty="0" smtClean="0">
                <a:latin typeface="黑体" pitchFamily="49" charset="-122"/>
                <a:ea typeface="黑体" pitchFamily="49" charset="-122"/>
                <a:cs typeface="Times New Roman" panose="02020603050405020304" pitchFamily="18" charset="0"/>
              </a:rPr>
              <a:t>定向自学</a:t>
            </a:r>
            <a:r>
              <a:rPr lang="zh-CN" altLang="zh-CN" sz="3200" i="1" dirty="0" smtClean="0">
                <a:latin typeface="黑体" pitchFamily="49" charset="-122"/>
                <a:ea typeface="黑体" pitchFamily="49" charset="-122"/>
                <a:cs typeface="Times New Roman" panose="02020603050405020304" pitchFamily="18" charset="0"/>
              </a:rPr>
              <a:t>：</a:t>
            </a:r>
            <a:r>
              <a:rPr lang="en-US" altLang="zh-CN" sz="2400" i="1" dirty="0">
                <a:latin typeface="黑体" pitchFamily="49" charset="-122"/>
                <a:ea typeface="黑体" pitchFamily="49" charset="-122"/>
                <a:cs typeface="Times New Roman" panose="02020603050405020304" pitchFamily="18" charset="0"/>
              </a:rPr>
              <a:t>1</a:t>
            </a:r>
            <a:r>
              <a:rPr lang="zh-CN" altLang="en-US" sz="2400" i="1" dirty="0" smtClean="0">
                <a:latin typeface="黑体" pitchFamily="49" charset="-122"/>
                <a:ea typeface="黑体" pitchFamily="49" charset="-122"/>
                <a:cs typeface="Times New Roman" panose="02020603050405020304" pitchFamily="18" charset="0"/>
              </a:rPr>
              <a:t>、</a:t>
            </a:r>
            <a:r>
              <a:rPr lang="zh-CN" altLang="zh-CN" sz="2400" dirty="0" smtClean="0">
                <a:latin typeface="黑体" pitchFamily="49" charset="-122"/>
                <a:ea typeface="黑体" pitchFamily="49" charset="-122"/>
                <a:cs typeface="Times New Roman" panose="02020603050405020304" pitchFamily="18" charset="0"/>
              </a:rPr>
              <a:t>三角形的概念及其表示方法</a:t>
            </a:r>
            <a:endParaRPr lang="zh-CN" altLang="zh-CN" sz="2400" dirty="0">
              <a:latin typeface="黑体" pitchFamily="49" charset="-122"/>
              <a:ea typeface="黑体" pitchFamily="49" charset="-122"/>
              <a:cs typeface="Times New Roman" panose="02020603050405020304" pitchFamily="18" charset="0"/>
            </a:endParaRPr>
          </a:p>
        </p:txBody>
      </p:sp>
      <p:sp>
        <p:nvSpPr>
          <p:cNvPr id="5" name="矩形 4"/>
          <p:cNvSpPr/>
          <p:nvPr/>
        </p:nvSpPr>
        <p:spPr>
          <a:xfrm>
            <a:off x="179512" y="764704"/>
            <a:ext cx="3744416" cy="400110"/>
          </a:xfrm>
          <a:prstGeom prst="rect">
            <a:avLst/>
          </a:prstGeom>
        </p:spPr>
        <p:txBody>
          <a:bodyPr wrap="square">
            <a:spAutoFit/>
          </a:bodyPr>
          <a:lstStyle/>
          <a:p>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指出下列图片中的三角形</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DSC_0033"/>
          <p:cNvPicPr>
            <a:picLocks noChangeAspect="1" noChangeArrowheads="1"/>
          </p:cNvPicPr>
          <p:nvPr/>
        </p:nvPicPr>
        <p:blipFill>
          <a:blip r:embed="rId2" cstate="print"/>
          <a:srcRect/>
          <a:stretch>
            <a:fillRect/>
          </a:stretch>
        </p:blipFill>
        <p:spPr bwMode="auto">
          <a:xfrm>
            <a:off x="600434" y="1196752"/>
            <a:ext cx="7787990" cy="1440160"/>
          </a:xfrm>
          <a:prstGeom prst="rect">
            <a:avLst/>
          </a:prstGeom>
          <a:noFill/>
          <a:ln w="9525">
            <a:noFill/>
            <a:miter lim="800000"/>
            <a:headEnd/>
            <a:tailEnd/>
          </a:ln>
        </p:spPr>
      </p:pic>
      <p:sp>
        <p:nvSpPr>
          <p:cNvPr id="7" name="矩形 6"/>
          <p:cNvSpPr/>
          <p:nvPr/>
        </p:nvSpPr>
        <p:spPr>
          <a:xfrm>
            <a:off x="179512" y="2828978"/>
            <a:ext cx="1980029" cy="400110"/>
          </a:xfrm>
          <a:prstGeom prst="rect">
            <a:avLst/>
          </a:prstGeom>
        </p:spPr>
        <p:txBody>
          <a:bodyPr wrap="none">
            <a:spAutoFit/>
          </a:bodyPr>
          <a:lstStyle/>
          <a:p>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三角形的定义</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683568" y="3236182"/>
            <a:ext cx="5040560" cy="400110"/>
          </a:xfrm>
          <a:prstGeom prst="rect">
            <a:avLst/>
          </a:prstGeom>
        </p:spPr>
        <p:txBody>
          <a:bodyPr wrap="square">
            <a:spAutoFit/>
          </a:bodyPr>
          <a:lstStyle/>
          <a:p>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如图所示</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怎样用线段</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err="1"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err="1"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构成三角形</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9" name="jq324.jpg" descr="id:2147512259;FounderCES"/>
          <p:cNvPicPr/>
          <p:nvPr/>
        </p:nvPicPr>
        <p:blipFill>
          <a:blip r:embed="rId3" cstate="print">
            <a:duotone>
              <a:prstClr val="black"/>
              <a:schemeClr val="accent4">
                <a:tint val="45000"/>
                <a:satMod val="400000"/>
              </a:schemeClr>
            </a:duotone>
          </a:blip>
          <a:stretch>
            <a:fillRect/>
          </a:stretch>
        </p:blipFill>
        <p:spPr>
          <a:xfrm>
            <a:off x="1475656" y="3786190"/>
            <a:ext cx="3600400" cy="831200"/>
          </a:xfrm>
          <a:prstGeom prst="rect">
            <a:avLst/>
          </a:prstGeom>
        </p:spPr>
      </p:pic>
      <p:sp>
        <p:nvSpPr>
          <p:cNvPr id="10" name="矩形 9"/>
          <p:cNvSpPr/>
          <p:nvPr/>
        </p:nvSpPr>
        <p:spPr>
          <a:xfrm>
            <a:off x="642910" y="4714884"/>
            <a:ext cx="7961538" cy="1015663"/>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三角形的</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定义</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由</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不在同一直线上</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的三条线段</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首尾顺次相接</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所构成的图形叫做三角形</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642910" y="5572140"/>
            <a:ext cx="7000924" cy="55399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(3)</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同一条直线上首尾相接的三条线段能组成三角形吗</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31445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63144" y="807857"/>
            <a:ext cx="4572000" cy="2861310"/>
          </a:xfrm>
          <a:prstGeom prst="rect">
            <a:avLst/>
          </a:prstGeom>
        </p:spPr>
        <p:txBody>
          <a:bodyPr>
            <a:spAutoFit/>
          </a:bodyPr>
          <a:lstStyle/>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线段</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叫做三角形的</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边</a:t>
            </a:r>
            <a:r>
              <a:rPr lang="en-US"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点</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叫做三角形的</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顶点</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叫做三角形的</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内角</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简称三角形的角</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以点</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为顶点的三角形</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记为△</a:t>
            </a:r>
            <a:r>
              <a:rPr lang="en-US" altLang="zh-CN" sz="2000" b="1" i="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ABC</a:t>
            </a:r>
            <a:r>
              <a:rPr lang="en-US"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读作“三角形</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683568" y="3669167"/>
            <a:ext cx="7056784" cy="1014730"/>
          </a:xfrm>
          <a:prstGeom prst="rect">
            <a:avLst/>
          </a:prstGeom>
        </p:spPr>
        <p:txBody>
          <a:bodyPr wrap="square">
            <a:spAutoFit/>
          </a:bodyPr>
          <a:lstStyle/>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三角形的</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边</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有时也用</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小写字母</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来表示</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一般地</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的顶点</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的对边分别用</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a</a:t>
            </a:r>
            <a:r>
              <a:rPr lang="en-US" altLang="zh-CN" sz="2000" dirty="0" err="1"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b</a:t>
            </a:r>
            <a:r>
              <a:rPr lang="en-US" altLang="zh-CN" sz="2000" dirty="0" err="1"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err="1" smtClean="0">
                <a:latin typeface="Times New Roman" panose="02020603050405020304" pitchFamily="18" charset="0"/>
                <a:ea typeface="宋体" panose="02010600030101010101" pitchFamily="2" charset="-122"/>
                <a:cs typeface="Times New Roman" panose="02020603050405020304" pitchFamily="18" charset="0"/>
              </a:rPr>
              <a:t>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表示</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719572" y="4797152"/>
            <a:ext cx="6984776" cy="1014730"/>
          </a:xfrm>
          <a:prstGeom prst="rect">
            <a:avLst/>
          </a:prstGeom>
        </p:spPr>
        <p:txBody>
          <a:bodyPr wrap="square">
            <a:spAutoFit/>
          </a:bodyPr>
          <a:lstStyle/>
          <a:p>
            <a:pPr>
              <a:lnSpc>
                <a:spcPct val="150000"/>
              </a:lnSpc>
            </a:pPr>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知识拓展</a:t>
            </a:r>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i="1"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三角形的特征</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latin typeface="Calibri" panose="020F0502020204030204" pitchFamily="34" charset="0"/>
                <a:ea typeface="宋体" panose="02010600030101010101" pitchFamily="2" charset="-122"/>
                <a:cs typeface="Times New Roman" panose="02020603050405020304" pitchFamily="18" charset="0"/>
              </a:rPr>
              <a:t>①</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三条线段</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latin typeface="Calibri" panose="020F0502020204030204" pitchFamily="34" charset="0"/>
                <a:ea typeface="宋体" panose="02010600030101010101" pitchFamily="2" charset="-122"/>
                <a:cs typeface="Times New Roman" panose="02020603050405020304" pitchFamily="18" charset="0"/>
              </a:rPr>
              <a:t>②</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不在同一条直线上</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latin typeface="Calibri" panose="020F0502020204030204" pitchFamily="34" charset="0"/>
                <a:ea typeface="宋体" panose="02010600030101010101" pitchFamily="2" charset="-122"/>
                <a:cs typeface="Times New Roman" panose="02020603050405020304" pitchFamily="18" charset="0"/>
              </a:rPr>
              <a:t>③</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首尾顺次相接</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这三点表明</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三角形是一个封闭的图形</a:t>
            </a:r>
            <a:r>
              <a:rPr lang="en-US" altLang="zh-CN" sz="2000" b="1" i="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3074" name="Picture 2" descr="DSC_003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5643570" y="1285860"/>
            <a:ext cx="2448272" cy="1905304"/>
          </a:xfrm>
          <a:prstGeom prst="rect">
            <a:avLst/>
          </a:prstGeom>
          <a:noFill/>
          <a:ln w="9525">
            <a:noFill/>
            <a:miter lim="800000"/>
            <a:headEnd/>
            <a:tailEnd/>
          </a:ln>
        </p:spPr>
      </p:pic>
      <p:sp>
        <p:nvSpPr>
          <p:cNvPr id="7" name="矩形 6"/>
          <p:cNvSpPr/>
          <p:nvPr/>
        </p:nvSpPr>
        <p:spPr>
          <a:xfrm>
            <a:off x="12337" y="19758"/>
            <a:ext cx="9168175" cy="715581"/>
          </a:xfrm>
          <a:prstGeom prst="rect">
            <a:avLst/>
          </a:prstGeom>
          <a:solidFill>
            <a:schemeClr val="bg2">
              <a:lumMod val="50000"/>
            </a:schemeClr>
          </a:solidFill>
        </p:spPr>
        <p:txBody>
          <a:bodyPr wrap="square">
            <a:spAutoFit/>
          </a:bodyPr>
          <a:lstStyle/>
          <a:p>
            <a:pPr>
              <a:lnSpc>
                <a:spcPct val="150000"/>
              </a:lnSpc>
            </a:pPr>
            <a:r>
              <a:rPr lang="zh-CN" altLang="zh-CN" sz="3200" b="1" dirty="0" smtClean="0">
                <a:latin typeface="黑体" pitchFamily="49" charset="-122"/>
                <a:ea typeface="黑体" pitchFamily="49" charset="-122"/>
                <a:cs typeface="Times New Roman" panose="02020603050405020304" pitchFamily="18" charset="0"/>
              </a:rPr>
              <a:t>定向自学</a:t>
            </a:r>
            <a:r>
              <a:rPr lang="zh-CN" altLang="zh-CN" sz="3200" i="1" dirty="0" smtClean="0">
                <a:latin typeface="黑体" pitchFamily="49" charset="-122"/>
                <a:ea typeface="黑体" pitchFamily="49" charset="-122"/>
                <a:cs typeface="Times New Roman" panose="02020603050405020304" pitchFamily="18" charset="0"/>
              </a:rPr>
              <a:t>：</a:t>
            </a:r>
            <a:r>
              <a:rPr lang="en-US" altLang="zh-CN" sz="2800" b="1" i="1" dirty="0" smtClean="0">
                <a:latin typeface="黑体" pitchFamily="49" charset="-122"/>
                <a:ea typeface="黑体" pitchFamily="49" charset="-122"/>
                <a:cs typeface="Times New Roman" panose="02020603050405020304" pitchFamily="18" charset="0"/>
              </a:rPr>
              <a:t>2.</a:t>
            </a:r>
            <a:r>
              <a:rPr lang="zh-CN" altLang="zh-CN" sz="2000" b="1" dirty="0" smtClean="0">
                <a:latin typeface="黑体" pitchFamily="49" charset="-122"/>
                <a:ea typeface="黑体" pitchFamily="49" charset="-122"/>
                <a:cs typeface="Times New Roman" panose="02020603050405020304" pitchFamily="18" charset="0"/>
              </a:rPr>
              <a:t>三角形</a:t>
            </a:r>
            <a:r>
              <a:rPr lang="zh-CN" altLang="zh-CN" sz="2000" b="1" dirty="0">
                <a:latin typeface="黑体" pitchFamily="49" charset="-122"/>
                <a:ea typeface="黑体" pitchFamily="49" charset="-122"/>
                <a:cs typeface="Times New Roman" panose="02020603050405020304" pitchFamily="18" charset="0"/>
              </a:rPr>
              <a:t>的相关表示方法</a:t>
            </a:r>
            <a:endParaRPr lang="zh-CN" altLang="zh-CN" sz="2800" b="1"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xmlns="" val="84951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heckerboard(across)">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7476" y="836712"/>
            <a:ext cx="7822176" cy="1684244"/>
          </a:xfrm>
          <a:prstGeom prst="rect">
            <a:avLst/>
          </a:prstGeom>
        </p:spPr>
        <p:txBody>
          <a:bodyPr wrap="square">
            <a:spAutoFit/>
          </a:bodyPr>
          <a:lstStyle/>
          <a:p>
            <a:pPr>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如图所示</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我们把两条边相等的三角形叫做</a:t>
            </a:r>
            <a:r>
              <a:rPr lang="zh-CN"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等腰三角形</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p>
          <a:p>
            <a:pPr>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相等的两边叫做</a:t>
            </a:r>
            <a:r>
              <a:rPr lang="zh-CN"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腰</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把三边相等的三角形叫做</a:t>
            </a:r>
            <a:r>
              <a:rPr lang="zh-CN"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等边三角形</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把三边互不相等的三角形叫做</a:t>
            </a:r>
            <a:r>
              <a:rPr lang="zh-CN" altLang="zh-CN" sz="24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不等边三角形</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3"/>
          <p:cNvPicPr/>
          <p:nvPr/>
        </p:nvPicPr>
        <p:blipFill>
          <a:blip r:embed="rId2" cstate="print">
            <a:duotone>
              <a:prstClr val="black"/>
              <a:schemeClr val="accent3">
                <a:tint val="45000"/>
                <a:satMod val="400000"/>
              </a:schemeClr>
            </a:duotone>
          </a:blip>
          <a:srcRect/>
          <a:stretch>
            <a:fillRect/>
          </a:stretch>
        </p:blipFill>
        <p:spPr bwMode="auto">
          <a:xfrm>
            <a:off x="2357422" y="2643182"/>
            <a:ext cx="3672408" cy="1512168"/>
          </a:xfrm>
          <a:prstGeom prst="rect">
            <a:avLst/>
          </a:prstGeom>
          <a:noFill/>
          <a:ln w="9525">
            <a:noFill/>
            <a:miter lim="800000"/>
            <a:headEnd/>
            <a:tailEnd/>
          </a:ln>
        </p:spPr>
      </p:pic>
      <p:sp>
        <p:nvSpPr>
          <p:cNvPr id="5" name="矩形 4"/>
          <p:cNvSpPr/>
          <p:nvPr/>
        </p:nvSpPr>
        <p:spPr>
          <a:xfrm>
            <a:off x="940820" y="3929066"/>
            <a:ext cx="7488832" cy="2308324"/>
          </a:xfrm>
          <a:prstGeom prst="rect">
            <a:avLst/>
          </a:prstGeom>
        </p:spPr>
        <p:txBody>
          <a:bodyPr wrap="square">
            <a:spAutoFit/>
          </a:bodyPr>
          <a:lstStyle/>
          <a:p>
            <a:pPr>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思考</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1</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等边三角形和等腰三角形之间是什么关系</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以前我们尝试了对有理数进行分类</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你能对三角形也进行分类吗</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12337" y="19758"/>
            <a:ext cx="9168175" cy="715581"/>
          </a:xfrm>
          <a:prstGeom prst="rect">
            <a:avLst/>
          </a:prstGeom>
          <a:solidFill>
            <a:schemeClr val="bg2">
              <a:lumMod val="50000"/>
            </a:schemeClr>
          </a:solidFill>
        </p:spPr>
        <p:txBody>
          <a:bodyPr wrap="square">
            <a:spAutoFit/>
          </a:bodyPr>
          <a:lstStyle/>
          <a:p>
            <a:pPr>
              <a:lnSpc>
                <a:spcPct val="150000"/>
              </a:lnSpc>
            </a:pPr>
            <a:r>
              <a:rPr lang="zh-CN" altLang="zh-CN" sz="3200" b="1" dirty="0" smtClean="0">
                <a:latin typeface="黑体" pitchFamily="49" charset="-122"/>
                <a:ea typeface="黑体" pitchFamily="49" charset="-122"/>
                <a:cs typeface="Times New Roman" panose="02020603050405020304" pitchFamily="18" charset="0"/>
              </a:rPr>
              <a:t>定向自学</a:t>
            </a:r>
            <a:r>
              <a:rPr lang="zh-CN" altLang="zh-CN" sz="3200" i="1" dirty="0" smtClean="0">
                <a:latin typeface="黑体" pitchFamily="49" charset="-122"/>
                <a:ea typeface="黑体" pitchFamily="49" charset="-122"/>
                <a:cs typeface="Times New Roman" panose="02020603050405020304" pitchFamily="18" charset="0"/>
              </a:rPr>
              <a:t>：</a:t>
            </a:r>
            <a:r>
              <a:rPr lang="en-US" altLang="zh-CN" sz="2800" b="1" i="1" dirty="0" smtClean="0">
                <a:latin typeface="黑体" pitchFamily="49" charset="-122"/>
                <a:ea typeface="黑体" pitchFamily="49" charset="-122"/>
                <a:cs typeface="Times New Roman" panose="02020603050405020304" pitchFamily="18" charset="0"/>
              </a:rPr>
              <a:t>3.</a:t>
            </a:r>
            <a:r>
              <a:rPr lang="zh-CN" altLang="zh-CN" sz="2000" b="1" dirty="0" smtClean="0">
                <a:latin typeface="黑体" pitchFamily="49" charset="-122"/>
                <a:ea typeface="黑体" pitchFamily="49" charset="-122"/>
                <a:cs typeface="Times New Roman" panose="02020603050405020304" pitchFamily="18" charset="0"/>
              </a:rPr>
              <a:t>三角形的</a:t>
            </a:r>
            <a:r>
              <a:rPr lang="zh-CN" altLang="en-US" sz="2000" b="1" dirty="0" smtClean="0">
                <a:latin typeface="黑体" pitchFamily="49" charset="-122"/>
                <a:ea typeface="黑体" pitchFamily="49" charset="-122"/>
                <a:cs typeface="Times New Roman" panose="02020603050405020304" pitchFamily="18" charset="0"/>
              </a:rPr>
              <a:t>分类</a:t>
            </a:r>
            <a:endParaRPr lang="zh-CN" altLang="zh-CN" sz="2800" b="1"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xmlns="" val="377889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2910" y="785794"/>
            <a:ext cx="8143932" cy="147732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1</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继续验证</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用长是</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 cm,3 cm,5 cm</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的线段能组成三角形吗</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用长是</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 cm,3 cm,4 cm</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的线段呢</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642910" y="2071678"/>
            <a:ext cx="7488832" cy="55399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2</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三角形的两边之和与第三边有怎样的大小关系</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1755138" y="2528824"/>
            <a:ext cx="3888432" cy="400110"/>
          </a:xfrm>
          <a:prstGeom prst="rect">
            <a:avLst/>
          </a:prstGeom>
        </p:spPr>
        <p:txBody>
          <a:bodyPr wrap="square">
            <a:spAutoFit/>
          </a:bodyPr>
          <a:lstStyle/>
          <a:p>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三角形的两边之和大于第三边</a:t>
            </a:r>
            <a:r>
              <a:rPr lang="en-US" altLang="zh-CN" sz="2000" i="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642910" y="2786058"/>
            <a:ext cx="9106826" cy="553998"/>
          </a:xfrm>
          <a:prstGeom prst="rect">
            <a:avLst/>
          </a:prstGeom>
        </p:spPr>
        <p:txBody>
          <a:bodyPr wrap="square">
            <a:spAutoFit/>
          </a:bodyPr>
          <a:lstStyle/>
          <a:p>
            <a:pPr>
              <a:lnSpc>
                <a:spcPct val="150000"/>
              </a:lnSpc>
            </a:pP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3</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请将你的猜想写成命题的形式并对猜想说理</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8" name="矩形 7"/>
          <p:cNvSpPr/>
          <p:nvPr/>
        </p:nvSpPr>
        <p:spPr>
          <a:xfrm>
            <a:off x="928694" y="3243204"/>
            <a:ext cx="4572000" cy="400110"/>
          </a:xfrm>
          <a:prstGeom prst="rect">
            <a:avLst/>
          </a:prstGeom>
        </p:spPr>
        <p:txBody>
          <a:bodyPr>
            <a:spAutoFit/>
          </a:bodyPr>
          <a:lstStyle/>
          <a:p>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命题</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三角形任意两边的和大于第三边</a:t>
            </a:r>
            <a:r>
              <a:rPr lang="en-US" altLang="zh-CN" sz="2000" i="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642910" y="3571876"/>
            <a:ext cx="7500990" cy="1015663"/>
          </a:xfrm>
          <a:prstGeom prst="rect">
            <a:avLst/>
          </a:prstGeom>
        </p:spPr>
        <p:txBody>
          <a:bodyPr wrap="square">
            <a:spAutoFit/>
          </a:bodyPr>
          <a:lstStyle/>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说理</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如图所示</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已知△</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对</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说理过程如下</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642910" y="4429132"/>
            <a:ext cx="4572032" cy="1938992"/>
          </a:xfrm>
          <a:prstGeom prst="rect">
            <a:avLst/>
          </a:prstGeom>
        </p:spPr>
        <p:txBody>
          <a:bodyPr wrap="square">
            <a:spAutoFit/>
          </a:bodyPr>
          <a:lstStyle/>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因为</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是线段</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所以</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两点之间线段最短</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同理可得</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AB</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BC</a:t>
            </a:r>
            <a:r>
              <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rPr>
              <a:t>&gt;</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AC.</a:t>
            </a:r>
            <a:endPar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nSpc>
                <a:spcPct val="150000"/>
              </a:lnSpc>
            </a:pP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三角形任意两边的和大于第三边</a:t>
            </a:r>
            <a:r>
              <a:rPr lang="en-US" altLang="zh-CN" sz="2000"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p:nvPr/>
        </p:nvPicPr>
        <p:blipFill>
          <a:blip r:embed="rId2" cstate="print">
            <a:duotone>
              <a:prstClr val="black"/>
              <a:schemeClr val="accent3">
                <a:tint val="45000"/>
                <a:satMod val="400000"/>
              </a:schemeClr>
            </a:duotone>
          </a:blip>
          <a:srcRect/>
          <a:stretch>
            <a:fillRect/>
          </a:stretch>
        </p:blipFill>
        <p:spPr bwMode="auto">
          <a:xfrm>
            <a:off x="6215074" y="4143380"/>
            <a:ext cx="2016224" cy="1079550"/>
          </a:xfrm>
          <a:prstGeom prst="rect">
            <a:avLst/>
          </a:prstGeom>
          <a:noFill/>
          <a:ln w="9525">
            <a:noFill/>
            <a:miter lim="800000"/>
            <a:headEnd/>
            <a:tailEnd/>
          </a:ln>
        </p:spPr>
      </p:pic>
      <p:sp>
        <p:nvSpPr>
          <p:cNvPr id="12" name="矩形 11"/>
          <p:cNvSpPr/>
          <p:nvPr/>
        </p:nvSpPr>
        <p:spPr>
          <a:xfrm>
            <a:off x="12337" y="19758"/>
            <a:ext cx="9168175" cy="830997"/>
          </a:xfrm>
          <a:prstGeom prst="rect">
            <a:avLst/>
          </a:prstGeom>
          <a:solidFill>
            <a:schemeClr val="bg2">
              <a:lumMod val="50000"/>
            </a:schemeClr>
          </a:solidFill>
        </p:spPr>
        <p:txBody>
          <a:bodyPr wrap="square">
            <a:spAutoFit/>
          </a:bodyPr>
          <a:lstStyle/>
          <a:p>
            <a:pPr>
              <a:lnSpc>
                <a:spcPct val="150000"/>
              </a:lnSpc>
            </a:pPr>
            <a:r>
              <a:rPr lang="zh-CN" altLang="en-US" b="1" dirty="0">
                <a:latin typeface="黑体" pitchFamily="49" charset="-122"/>
                <a:ea typeface="黑体" pitchFamily="49" charset="-122"/>
                <a:cs typeface="Times New Roman" panose="02020603050405020304" pitchFamily="18" charset="0"/>
              </a:rPr>
              <a:t>合作研学</a:t>
            </a:r>
            <a:r>
              <a:rPr lang="zh-CN" altLang="zh-CN" b="1" dirty="0">
                <a:latin typeface="黑体" pitchFamily="49" charset="-122"/>
                <a:ea typeface="黑体" pitchFamily="49" charset="-122"/>
                <a:cs typeface="Times New Roman" panose="02020603050405020304" pitchFamily="18" charset="0"/>
              </a:rPr>
              <a:t>：</a:t>
            </a:r>
            <a:r>
              <a:rPr lang="zh-CN" altLang="zh-CN" sz="2000" b="1" dirty="0">
                <a:latin typeface="黑体" pitchFamily="49" charset="-122"/>
                <a:ea typeface="黑体" pitchFamily="49" charset="-122"/>
                <a:cs typeface="Times New Roman" panose="02020603050405020304" pitchFamily="18" charset="0"/>
              </a:rPr>
              <a:t>初探三角形三边之间的关系</a:t>
            </a:r>
            <a:endParaRPr lang="zh-CN" altLang="zh-CN" b="1"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xmlns="" val="183737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3568" y="930602"/>
            <a:ext cx="7175720" cy="1200329"/>
          </a:xfrm>
          <a:prstGeom prst="rect">
            <a:avLst/>
          </a:prstGeom>
        </p:spPr>
        <p:txBody>
          <a:bodyPr wrap="square">
            <a:spAutoFit/>
          </a:bodyPr>
          <a:lstStyle/>
          <a:p>
            <a:pPr lvl="0">
              <a:lnSpc>
                <a:spcPct val="150000"/>
              </a:lnSpc>
            </a:pP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a:t>
            </a:r>
            <a:r>
              <a:rPr lang="en-US" altLang="zh-CN" sz="24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已知一个三角形的最小边为</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cm,</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另两边分别为</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6 cm</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i="1"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cm</a:t>
            </a:r>
            <a:r>
              <a:rPr lang="zh-CN" altLang="en-US" sz="2400" i="1" dirty="0" smtClean="0">
                <a:solidFill>
                  <a:prstClr val="black"/>
                </a:solidFill>
                <a:latin typeface="Times New Roman" panose="02020603050405020304" pitchFamily="18" charset="0"/>
                <a:cs typeface="Times New Roman" panose="02020603050405020304" pitchFamily="18" charset="0"/>
              </a:rPr>
              <a:t>。</a:t>
            </a:r>
            <a:r>
              <a:rPr lang="zh-CN" altLang="en-US" sz="2400" dirty="0">
                <a:solidFill>
                  <a:prstClr val="black"/>
                </a:solidFill>
                <a:latin typeface="Times New Roman" panose="02020603050405020304" pitchFamily="18" charset="0"/>
                <a:cs typeface="Times New Roman" panose="02020603050405020304" pitchFamily="18" charset="0"/>
              </a:rPr>
              <a:t>则</a:t>
            </a:r>
            <a:r>
              <a:rPr lang="en-US" altLang="zh-CN" sz="2400" dirty="0">
                <a:solidFill>
                  <a:prstClr val="black"/>
                </a:solidFill>
                <a:latin typeface="Times New Roman" panose="02020603050405020304" pitchFamily="18" charset="0"/>
                <a:cs typeface="Times New Roman" panose="02020603050405020304" pitchFamily="18" charset="0"/>
              </a:rPr>
              <a:t>a</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的取值范围是什么</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矩形 3"/>
          <p:cNvSpPr/>
          <p:nvPr/>
        </p:nvSpPr>
        <p:spPr>
          <a:xfrm>
            <a:off x="754436" y="2060664"/>
            <a:ext cx="7032274" cy="646331"/>
          </a:xfrm>
          <a:prstGeom prst="rect">
            <a:avLst/>
          </a:prstGeom>
        </p:spPr>
        <p:txBody>
          <a:bodyPr wrap="square">
            <a:spAutoFit/>
          </a:bodyPr>
          <a:lstStyle/>
          <a:p>
            <a:pPr lvl="0">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思考</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能不能大于</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8 </a:t>
            </a:r>
            <a:r>
              <a:rPr lang="en-US" altLang="zh-CN" sz="2400"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cm?</a:t>
            </a:r>
            <a:r>
              <a:rPr lang="en-US" altLang="zh-CN" sz="2400" i="1" dirty="0" err="1"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最小不能小于多少厘米</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772654" y="2564720"/>
            <a:ext cx="5513858" cy="646331"/>
          </a:xfrm>
          <a:prstGeom prst="rect">
            <a:avLst/>
          </a:prstGeom>
        </p:spPr>
        <p:txBody>
          <a:bodyPr wrap="square">
            <a:spAutoFit/>
          </a:bodyPr>
          <a:lstStyle/>
          <a:p>
            <a:pPr lvl="0">
              <a:lnSpc>
                <a:spcPct val="150000"/>
              </a:lnSpc>
            </a:pPr>
            <a:r>
              <a:rPr lang="zh-CN" altLang="zh-CN" sz="2400" dirty="0" smtClean="0">
                <a:latin typeface="Times New Roman" panose="02020603050405020304" pitchFamily="18" charset="0"/>
                <a:ea typeface="宋体" panose="02010600030101010101" pitchFamily="2" charset="-122"/>
                <a:cs typeface="Times New Roman" panose="02020603050405020304" pitchFamily="18" charset="0"/>
              </a:rPr>
              <a:t>结论</a:t>
            </a:r>
            <a:r>
              <a:rPr lang="en-US" altLang="zh-CN" sz="24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的取值范围是</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4&lt;</a:t>
            </a:r>
            <a:r>
              <a:rPr lang="en-US" altLang="zh-CN" sz="24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&lt;8</a:t>
            </a:r>
            <a:r>
              <a:rPr lang="en-US" altLang="zh-CN" sz="2400" i="1"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2400" dirty="0" smtClean="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754380" y="224790"/>
            <a:ext cx="2224405" cy="583565"/>
          </a:xfrm>
          <a:prstGeom prst="rect">
            <a:avLst/>
          </a:prstGeom>
          <a:noFill/>
        </p:spPr>
        <p:txBody>
          <a:bodyPr wrap="none" rtlCol="0">
            <a:spAutoFit/>
          </a:bodyPr>
          <a:lstStyle/>
          <a:p>
            <a:r>
              <a:rPr lang="zh-CN" altLang="en-US" sz="3200" b="1">
                <a:solidFill>
                  <a:srgbClr val="C00000"/>
                </a:solidFill>
              </a:rPr>
              <a:t>合作研学：</a:t>
            </a:r>
          </a:p>
        </p:txBody>
      </p:sp>
      <p:sp>
        <p:nvSpPr>
          <p:cNvPr id="7" name="矩形 6"/>
          <p:cNvSpPr/>
          <p:nvPr/>
        </p:nvSpPr>
        <p:spPr>
          <a:xfrm>
            <a:off x="12337" y="19758"/>
            <a:ext cx="9168175" cy="830997"/>
          </a:xfrm>
          <a:prstGeom prst="rect">
            <a:avLst/>
          </a:prstGeom>
          <a:solidFill>
            <a:schemeClr val="bg2">
              <a:lumMod val="50000"/>
            </a:schemeClr>
          </a:solidFill>
        </p:spPr>
        <p:txBody>
          <a:bodyPr wrap="square">
            <a:spAutoFit/>
          </a:bodyPr>
          <a:lstStyle/>
          <a:p>
            <a:pPr>
              <a:lnSpc>
                <a:spcPct val="150000"/>
              </a:lnSpc>
            </a:pPr>
            <a:r>
              <a:rPr lang="zh-CN" altLang="en-US" b="1" dirty="0">
                <a:latin typeface="黑体" pitchFamily="49" charset="-122"/>
                <a:ea typeface="黑体" pitchFamily="49" charset="-122"/>
                <a:cs typeface="Times New Roman" panose="02020603050405020304" pitchFamily="18" charset="0"/>
              </a:rPr>
              <a:t>合作研学</a:t>
            </a:r>
            <a:r>
              <a:rPr lang="zh-CN" altLang="zh-CN" b="1" dirty="0">
                <a:latin typeface="黑体" pitchFamily="49" charset="-122"/>
                <a:ea typeface="黑体" pitchFamily="49" charset="-122"/>
                <a:cs typeface="Times New Roman" panose="02020603050405020304" pitchFamily="18" charset="0"/>
              </a:rPr>
              <a:t>：</a:t>
            </a:r>
            <a:r>
              <a:rPr lang="zh-CN" altLang="zh-CN" sz="2000" b="1" dirty="0">
                <a:latin typeface="黑体" pitchFamily="49" charset="-122"/>
                <a:ea typeface="黑体" pitchFamily="49" charset="-122"/>
                <a:cs typeface="Times New Roman" panose="02020603050405020304" pitchFamily="18" charset="0"/>
              </a:rPr>
              <a:t>初探三角形三边之间的关系</a:t>
            </a:r>
            <a:endParaRPr lang="zh-CN" altLang="zh-CN" b="1" dirty="0">
              <a:latin typeface="黑体" pitchFamily="49" charset="-122"/>
              <a:ea typeface="黑体" pitchFamily="49" charset="-122"/>
              <a:cs typeface="Times New Roman" panose="02020603050405020304" pitchFamily="18" charset="0"/>
            </a:endParaRPr>
          </a:p>
        </p:txBody>
      </p:sp>
      <p:sp>
        <p:nvSpPr>
          <p:cNvPr id="2" name="TextBox 1"/>
          <p:cNvSpPr txBox="1"/>
          <p:nvPr/>
        </p:nvSpPr>
        <p:spPr>
          <a:xfrm>
            <a:off x="539552" y="3789040"/>
            <a:ext cx="8280920" cy="1077218"/>
          </a:xfrm>
          <a:prstGeom prst="rect">
            <a:avLst/>
          </a:prstGeom>
          <a:solidFill>
            <a:schemeClr val="bg2"/>
          </a:solidFill>
        </p:spPr>
        <p:txBody>
          <a:bodyPr wrap="square" rtlCol="0">
            <a:spAutoFit/>
          </a:bodyPr>
          <a:lstStyle/>
          <a:p>
            <a:r>
              <a:rPr lang="zh-CN" altLang="en-US" b="1" dirty="0" smtClean="0">
                <a:solidFill>
                  <a:srgbClr val="FF0000"/>
                </a:solidFill>
              </a:rPr>
              <a:t>归纳总结</a:t>
            </a:r>
            <a:r>
              <a:rPr lang="zh-CN" altLang="en-US" dirty="0" smtClean="0"/>
              <a:t>：若已知三角形两边的长分别为</a:t>
            </a:r>
            <a:r>
              <a:rPr lang="en-US" altLang="zh-CN" dirty="0" smtClean="0"/>
              <a:t>a</a:t>
            </a:r>
            <a:r>
              <a:rPr lang="zh-CN" altLang="en-US" dirty="0" smtClean="0"/>
              <a:t>，</a:t>
            </a:r>
            <a:r>
              <a:rPr lang="en-US" altLang="zh-CN" dirty="0" smtClean="0"/>
              <a:t>b</a:t>
            </a:r>
            <a:r>
              <a:rPr lang="zh-CN" altLang="en-US" dirty="0" smtClean="0"/>
              <a:t>，则第三边</a:t>
            </a:r>
            <a:r>
              <a:rPr lang="en-US" altLang="zh-CN" dirty="0" smtClean="0"/>
              <a:t>c</a:t>
            </a:r>
            <a:r>
              <a:rPr lang="zh-CN" altLang="en-US" dirty="0" smtClean="0"/>
              <a:t>的取值范围是</a:t>
            </a:r>
            <a:r>
              <a:rPr lang="en-US" altLang="zh-CN" dirty="0" smtClean="0"/>
              <a:t>|a-b|&lt;c&lt;</a:t>
            </a:r>
            <a:r>
              <a:rPr lang="en-US" altLang="zh-CN" dirty="0" err="1" smtClean="0"/>
              <a:t>a+b</a:t>
            </a:r>
            <a:r>
              <a:rPr lang="en-US" altLang="zh-CN" dirty="0" smtClean="0"/>
              <a:t>.</a:t>
            </a:r>
            <a:endParaRPr lang="zh-CN" altLang="en-US" dirty="0"/>
          </a:p>
        </p:txBody>
      </p:sp>
    </p:spTree>
    <p:extLst>
      <p:ext uri="{BB962C8B-B14F-4D97-AF65-F5344CB8AC3E}">
        <p14:creationId xmlns:p14="http://schemas.microsoft.com/office/powerpoint/2010/main" xmlns="" val="8653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78890" y="1067777"/>
            <a:ext cx="7386614" cy="5169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1、</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定义</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：①不在同一条直线上，②三条线段，③首位顺次连接</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2、</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三角形的边</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：小写字母一般用边对应顶点大写字母的小写字母。</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3、</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三角形的内角</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：与角的表示方法相同。</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4、</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三角形用符号</a:t>
            </a:r>
            <a:r>
              <a:rPr lang="zh-CN" altLang="en-US" sz="20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表示。</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                                 </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5、</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三角形的三边关系的理由</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。利用“两点之间线段</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      最短 ”推理：三角形任意两边之和大于第三边</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6、</a:t>
            </a:r>
            <a:r>
              <a:rPr lang="zh-CN" altLang="zh-CN" sz="2000" b="1" dirty="0" smtClean="0">
                <a:solidFill>
                  <a:srgbClr val="C00000"/>
                </a:solidFill>
                <a:latin typeface="Times New Roman" panose="02020603050405020304" pitchFamily="18" charset="0"/>
                <a:ea typeface="宋体" panose="02010600030101010101" pitchFamily="2" charset="-122"/>
                <a:cs typeface="Times New Roman" panose="02020603050405020304" pitchFamily="18" charset="0"/>
              </a:rPr>
              <a:t>角的分类</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：是按边来分。                                                                </a:t>
            </a:r>
          </a:p>
          <a:p>
            <a:pPr>
              <a:lnSpc>
                <a:spcPct val="150000"/>
              </a:lnSpc>
            </a:pP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       注意</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三角形任意两边和第三边的关系</a:t>
            </a:r>
            <a:r>
              <a:rPr lang="zh-CN" altLang="zh-CN" sz="2000" b="1"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不包括</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等于这种关系</a:t>
            </a:r>
            <a:r>
              <a:rPr lang="en-US" altLang="zh-CN" sz="2000" b="1" i="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等边三角形也是等腰三角形</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等腰三角形的范围要大于等边三角形</a:t>
            </a:r>
            <a:r>
              <a:rPr lang="en-US" altLang="zh-CN" sz="2000" b="1"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b="1" dirty="0" smtClean="0">
                <a:latin typeface="Times New Roman" panose="02020603050405020304" pitchFamily="18" charset="0"/>
                <a:ea typeface="宋体" panose="02010600030101010101" pitchFamily="2" charset="-122"/>
                <a:cs typeface="Times New Roman" panose="02020603050405020304" pitchFamily="18" charset="0"/>
              </a:rPr>
              <a:t>且包含等边三角形</a:t>
            </a:r>
            <a:r>
              <a:rPr lang="en-US" altLang="zh-CN" sz="2000" b="1" i="1"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b="1"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827192" y="-31075"/>
            <a:ext cx="2224405" cy="583565"/>
          </a:xfrm>
          <a:prstGeom prst="rect">
            <a:avLst/>
          </a:prstGeom>
        </p:spPr>
        <p:txBody>
          <a:bodyPr wrap="none">
            <a:spAutoFit/>
          </a:bodyPr>
          <a:lstStyle/>
          <a:p>
            <a:r>
              <a:rPr lang="zh-CN" altLang="en-US"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精讲领学：</a:t>
            </a:r>
          </a:p>
        </p:txBody>
      </p:sp>
      <p:sp>
        <p:nvSpPr>
          <p:cNvPr id="4" name="矩形 3"/>
          <p:cNvSpPr/>
          <p:nvPr/>
        </p:nvSpPr>
        <p:spPr>
          <a:xfrm>
            <a:off x="-36512" y="-27384"/>
            <a:ext cx="9217024" cy="830997"/>
          </a:xfrm>
          <a:prstGeom prst="rect">
            <a:avLst/>
          </a:prstGeom>
          <a:solidFill>
            <a:schemeClr val="bg2">
              <a:lumMod val="50000"/>
            </a:schemeClr>
          </a:solidFill>
        </p:spPr>
        <p:txBody>
          <a:bodyPr wrap="square">
            <a:spAutoFit/>
          </a:bodyPr>
          <a:lstStyle/>
          <a:p>
            <a:pPr>
              <a:lnSpc>
                <a:spcPct val="150000"/>
              </a:lnSpc>
            </a:pPr>
            <a:r>
              <a:rPr lang="zh-CN" altLang="en-US" b="1" dirty="0" smtClean="0">
                <a:latin typeface="黑体" pitchFamily="49" charset="-122"/>
                <a:ea typeface="黑体" pitchFamily="49" charset="-122"/>
                <a:cs typeface="Times New Roman" panose="02020603050405020304" pitchFamily="18" charset="0"/>
              </a:rPr>
              <a:t>精讲领学</a:t>
            </a:r>
            <a:endParaRPr lang="zh-CN" altLang="zh-CN" b="1" dirty="0">
              <a:latin typeface="黑体" pitchFamily="49" charset="-122"/>
              <a:ea typeface="黑体" pitchFamily="49" charset="-122"/>
              <a:cs typeface="Times New Roman" panose="02020603050405020304" pitchFamily="18" charset="0"/>
            </a:endParaRPr>
          </a:p>
        </p:txBody>
      </p:sp>
    </p:spTree>
    <p:extLst>
      <p:ext uri="{BB962C8B-B14F-4D97-AF65-F5344CB8AC3E}">
        <p14:creationId xmlns:p14="http://schemas.microsoft.com/office/powerpoint/2010/main" xmlns="" val="3020023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3334" b="26026"/>
          <a:stretch/>
        </p:blipFill>
        <p:spPr>
          <a:xfrm>
            <a:off x="1403648" y="253751"/>
            <a:ext cx="6768752" cy="6375355"/>
          </a:xfrm>
          <a:prstGeom prst="rect">
            <a:avLst/>
          </a:prstGeom>
        </p:spPr>
      </p:pic>
      <p:sp>
        <p:nvSpPr>
          <p:cNvPr id="3" name="Rectangle 2"/>
          <p:cNvSpPr txBox="1">
            <a:spLocks noChangeArrowheads="1"/>
          </p:cNvSpPr>
          <p:nvPr/>
        </p:nvSpPr>
        <p:spPr bwMode="auto">
          <a:xfrm>
            <a:off x="322173" y="-12020"/>
            <a:ext cx="2578276" cy="1008062"/>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en-US" altLang="zh-CN" sz="2800"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反馈固学：</a:t>
            </a:r>
          </a:p>
        </p:txBody>
      </p:sp>
      <p:grpSp>
        <p:nvGrpSpPr>
          <p:cNvPr id="4" name="Group 9"/>
          <p:cNvGrpSpPr/>
          <p:nvPr/>
        </p:nvGrpSpPr>
        <p:grpSpPr bwMode="auto">
          <a:xfrm>
            <a:off x="474573" y="140380"/>
            <a:ext cx="2578276" cy="1008062"/>
            <a:chOff x="-1951" y="453"/>
            <a:chExt cx="1746" cy="635"/>
          </a:xfrm>
        </p:grpSpPr>
        <p:pic>
          <p:nvPicPr>
            <p:cNvPr id="5" name="Picture 10" descr="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902" y="453"/>
              <a:ext cx="1633" cy="635"/>
            </a:xfrm>
            <a:prstGeom prst="rect">
              <a:avLst/>
            </a:prstGeom>
            <a:noFill/>
            <a:ln w="9525">
              <a:noFill/>
              <a:miter lim="800000"/>
              <a:headEnd/>
              <a:tailEnd/>
            </a:ln>
          </p:spPr>
        </p:pic>
        <p:sp>
          <p:nvSpPr>
            <p:cNvPr id="6" name="Rectangle 2"/>
            <p:cNvSpPr txBox="1">
              <a:spLocks noChangeArrowheads="1"/>
            </p:cNvSpPr>
            <p:nvPr/>
          </p:nvSpPr>
          <p:spPr bwMode="auto">
            <a:xfrm>
              <a:off x="-1951" y="453"/>
              <a:ext cx="1746" cy="635"/>
            </a:xfrm>
            <a:prstGeom prst="rect">
              <a:avLst/>
            </a:prstGeom>
            <a:noFill/>
            <a:ln w="9525">
              <a:noFill/>
              <a:miter lim="800000"/>
            </a:ln>
          </p:spPr>
          <p:txBody>
            <a:bodyPr lIns="91403" tIns="45700" rIns="91403" bIns="45700" anchor="ctr"/>
            <a:lstStyle/>
            <a:p>
              <a:pPr algn="ctr" defTabSz="923925">
                <a:buFont typeface="Arial" panose="020B0604020202020204" pitchFamily="34" charset="0"/>
                <a:buNone/>
              </a:pPr>
              <a:r>
                <a:rPr lang="en-US" altLang="zh-CN" sz="2800"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dirty="0">
                  <a:solidFill>
                    <a:srgbClr val="CC0000"/>
                  </a:solidFill>
                  <a:latin typeface="Times New Roman" panose="02020603050405020304" pitchFamily="18" charset="0"/>
                  <a:ea typeface="宋体" panose="02010600030101010101" pitchFamily="2" charset="-122"/>
                  <a:cs typeface="Times New Roman" panose="02020603050405020304" pitchFamily="18" charset="0"/>
                </a:rPr>
                <a:t>反馈固学：</a:t>
              </a:r>
            </a:p>
          </p:txBody>
        </p:sp>
      </p:grpSp>
    </p:spTree>
    <p:extLst>
      <p:ext uri="{BB962C8B-B14F-4D97-AF65-F5344CB8AC3E}">
        <p14:creationId xmlns:p14="http://schemas.microsoft.com/office/powerpoint/2010/main" xmlns="" val="2805172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PPT主题1</Template>
  <TotalTime>236</TotalTime>
  <Words>1353</Words>
  <Application>Microsoft Office PowerPoint</Application>
  <PresentationFormat>全屏显示(4:3)</PresentationFormat>
  <Paragraphs>80</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主题1</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147</cp:revision>
  <dcterms:created xsi:type="dcterms:W3CDTF">2015-11-21T07:20:00Z</dcterms:created>
  <dcterms:modified xsi:type="dcterms:W3CDTF">2019-03-25T13:24:18Z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