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57.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Default Extension="bin" ContentType="application/vnd.openxmlformats-officedocument.oleObject"/>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Layouts/slideLayout5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4" r:id="rId2"/>
    <p:sldMasterId id="2147483713" r:id="rId3"/>
  </p:sldMasterIdLst>
  <p:notesMasterIdLst>
    <p:notesMasterId r:id="rId18"/>
  </p:notesMasterIdLst>
  <p:sldIdLst>
    <p:sldId id="294" r:id="rId4"/>
    <p:sldId id="314" r:id="rId5"/>
    <p:sldId id="315" r:id="rId6"/>
    <p:sldId id="317" r:id="rId7"/>
    <p:sldId id="324" r:id="rId8"/>
    <p:sldId id="325" r:id="rId9"/>
    <p:sldId id="326" r:id="rId10"/>
    <p:sldId id="327" r:id="rId11"/>
    <p:sldId id="320" r:id="rId12"/>
    <p:sldId id="322" r:id="rId13"/>
    <p:sldId id="318" r:id="rId14"/>
    <p:sldId id="328" r:id="rId15"/>
    <p:sldId id="291" r:id="rId16"/>
    <p:sldId id="316"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11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 Id="rId9"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CBB80D-0EC2-461F-8713-B4DAAA21972B}" type="datetimeFigureOut">
              <a:rPr lang="zh-CN" altLang="en-US" smtClean="0"/>
              <a:pPr/>
              <a:t>2018/10/22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7C41DE-4D5B-4179-856B-134EE5D035E7}" type="slidenum">
              <a:rPr lang="zh-CN" altLang="en-US" smtClean="0"/>
              <a:pPr/>
              <a:t>‹#›</a:t>
            </a:fld>
            <a:endParaRPr lang="zh-CN" altLang="en-US"/>
          </a:p>
        </p:txBody>
      </p:sp>
    </p:spTree>
    <p:extLst>
      <p:ext uri="{BB962C8B-B14F-4D97-AF65-F5344CB8AC3E}">
        <p14:creationId xmlns:p14="http://schemas.microsoft.com/office/powerpoint/2010/main" xmlns="" val="3326083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07C41DE-4D5B-4179-856B-134EE5D035E7}" type="slidenum">
              <a:rPr lang="zh-CN" altLang="en-US" smtClean="0"/>
              <a:pPr/>
              <a:t>13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5" name="页脚占位符 4"/>
          <p:cNvSpPr>
            <a:spLocks noGrp="1" noChangeArrowheads="1"/>
          </p:cNvSpPr>
          <p:nvPr>
            <p:ph type="ftr" sz="quarter" idx="11"/>
          </p:nvPr>
        </p:nvSpPr>
        <p:spPr>
          <a:ln/>
        </p:spPr>
        <p:txBody>
          <a:bodyPr/>
          <a:lstStyle>
            <a:lvl1pPr>
              <a:defRPr/>
            </a:lvl1pPr>
          </a:lstStyle>
          <a:p>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5" name="页脚占位符 4"/>
          <p:cNvSpPr>
            <a:spLocks noGrp="1" noChangeArrowheads="1"/>
          </p:cNvSpPr>
          <p:nvPr>
            <p:ph type="ftr" sz="quarter" idx="11"/>
          </p:nvPr>
        </p:nvSpPr>
        <p:spPr>
          <a:ln/>
        </p:spPr>
        <p:txBody>
          <a:bodyPr/>
          <a:lstStyle>
            <a:lvl1pPr>
              <a:defRPr/>
            </a:lvl1pPr>
          </a:lstStyle>
          <a:p>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5" name="页脚占位符 4"/>
          <p:cNvSpPr>
            <a:spLocks noGrp="1" noChangeArrowheads="1"/>
          </p:cNvSpPr>
          <p:nvPr>
            <p:ph type="ftr" sz="quarter" idx="11"/>
          </p:nvPr>
        </p:nvSpPr>
        <p:spPr>
          <a:ln/>
        </p:spPr>
        <p:txBody>
          <a:bodyPr/>
          <a:lstStyle>
            <a:lvl1pPr>
              <a:defRPr/>
            </a:lvl1pPr>
          </a:lstStyle>
          <a:p>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5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标题幻灯片">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节标题">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两栏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5" name="页脚占位符 4"/>
          <p:cNvSpPr>
            <a:spLocks noGrp="1" noChangeArrowheads="1"/>
          </p:cNvSpPr>
          <p:nvPr>
            <p:ph type="ftr" sz="quarter" idx="11"/>
          </p:nvPr>
        </p:nvSpPr>
        <p:spPr>
          <a:ln/>
        </p:spPr>
        <p:txBody>
          <a:bodyPr/>
          <a:lstStyle>
            <a:lvl1pPr>
              <a:defRPr/>
            </a:lvl1pPr>
          </a:lstStyle>
          <a:p>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比较">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仅标题">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43491" y="796631"/>
            <a:ext cx="6251304" cy="2700706"/>
          </a:xfrm>
        </p:spPr>
        <p:txBody>
          <a:bodyPr bIns="0" anchor="b">
            <a:normAutofit/>
          </a:bodyPr>
          <a:lstStyle>
            <a:lvl1pPr algn="ctr">
              <a:defRPr sz="54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443491" y="3497337"/>
            <a:ext cx="6251304"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6CBCCB84-FD33-47E6-AD82-4838D29360C4}" type="datetimeFigureOut">
              <a:rPr lang="zh-CN" altLang="en-US" smtClean="0"/>
              <a:pPr>
                <a:defRPr/>
              </a:pPr>
              <a:t>2018/10/22</a:t>
            </a:fld>
            <a:endParaRPr lang="zh-CN" altLang="en-US"/>
          </a:p>
        </p:txBody>
      </p:sp>
      <p:sp>
        <p:nvSpPr>
          <p:cNvPr id="5" name="Footer Placeholder 4"/>
          <p:cNvSpPr>
            <a:spLocks noGrp="1"/>
          </p:cNvSpPr>
          <p:nvPr>
            <p:ph type="ftr" sz="quarter" idx="11"/>
          </p:nvPr>
        </p:nvSpPr>
        <p:spPr>
          <a:xfrm>
            <a:off x="1443490" y="329308"/>
            <a:ext cx="3719283" cy="309201"/>
          </a:xfrm>
        </p:spPr>
        <p:txBody>
          <a:bodyPr/>
          <a:lstStyle/>
          <a:p>
            <a:pPr>
              <a:defRPr/>
            </a:pPr>
            <a:endParaRPr lang="zh-CN" altLang="en-US"/>
          </a:p>
        </p:txBody>
      </p:sp>
      <p:sp>
        <p:nvSpPr>
          <p:cNvPr id="6" name="Slide Number Placeholder 5"/>
          <p:cNvSpPr>
            <a:spLocks noGrp="1"/>
          </p:cNvSpPr>
          <p:nvPr>
            <p:ph type="sldNum" sz="quarter" idx="12"/>
          </p:nvPr>
        </p:nvSpPr>
        <p:spPr>
          <a:xfrm>
            <a:off x="477760" y="798973"/>
            <a:ext cx="802005" cy="503578"/>
          </a:xfrm>
        </p:spPr>
        <p:txBody>
          <a:bodyPr/>
          <a:lstStyle/>
          <a:p>
            <a:pPr>
              <a:defRPr/>
            </a:pPr>
            <a:fld id="{6577732E-4284-45C4-833A-26AE7E599A29}" type="slidenum">
              <a:rPr lang="zh-CN" altLang="en-US" smtClean="0"/>
              <a:pPr>
                <a:defRPr/>
              </a:pPr>
              <a:t>‹#›</a:t>
            </a:fld>
            <a:endParaRPr lang="zh-CN" altLang="en-US"/>
          </a:p>
        </p:txBody>
      </p:sp>
    </p:spTree>
    <p:extLst>
      <p:ext uri="{BB962C8B-B14F-4D97-AF65-F5344CB8AC3E}">
        <p14:creationId xmlns:p14="http://schemas.microsoft.com/office/powerpoint/2010/main" xmlns="" val="2192888576"/>
      </p:ext>
    </p:extLst>
  </p:cSld>
  <p:clrMapOvr>
    <a:masterClrMapping/>
  </p:clrMapOvr>
  <p:transition>
    <p:cover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ncho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6FFA9857-3DFF-4710-B9EA-E5F6A14A3E45}" type="datetimeFigureOut">
              <a:rPr lang="zh-CN" altLang="en-US" smtClean="0"/>
              <a:pPr>
                <a:defRPr/>
              </a:pPr>
              <a:t>2018/10/22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CC5E137D-56F7-4389-8357-C72490614639}" type="slidenum">
              <a:rPr lang="zh-CN" altLang="en-US" smtClean="0"/>
              <a:pPr>
                <a:defRPr/>
              </a:pPr>
              <a:t>‹#›</a:t>
            </a:fld>
            <a:endParaRPr lang="zh-CN" altLang="en-US"/>
          </a:p>
        </p:txBody>
      </p:sp>
    </p:spTree>
    <p:extLst>
      <p:ext uri="{BB962C8B-B14F-4D97-AF65-F5344CB8AC3E}">
        <p14:creationId xmlns:p14="http://schemas.microsoft.com/office/powerpoint/2010/main" xmlns="" val="1599165918"/>
      </p:ext>
    </p:extLst>
  </p:cSld>
  <p:clrMapOvr>
    <a:masterClrMapping/>
  </p:clrMapOvr>
  <p:transition>
    <p:cover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3492" y="1756130"/>
            <a:ext cx="6251302" cy="1952270"/>
          </a:xfrm>
        </p:spPr>
        <p:txBody>
          <a:bodyPr anchor="b">
            <a:normAutofit/>
          </a:bodyPr>
          <a:lstStyle>
            <a:lvl1pPr algn="ctr">
              <a:defRPr sz="32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434318" y="3708400"/>
            <a:ext cx="6251302"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383F907B-94D7-4600-8B57-9708931AE103}" type="datetimeFigureOut">
              <a:rPr lang="zh-CN" altLang="en-US" smtClean="0"/>
              <a:pPr>
                <a:defRPr/>
              </a:pPr>
              <a:t>2018/10/22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3B67D3F0-FEC4-47B9-8F9A-30BBF80D1A81}" type="slidenum">
              <a:rPr lang="zh-CN" altLang="en-US" smtClean="0"/>
              <a:pPr>
                <a:defRPr/>
              </a:pPr>
              <a:t>‹#›</a:t>
            </a:fld>
            <a:endParaRPr lang="zh-CN" altLang="en-US"/>
          </a:p>
        </p:txBody>
      </p:sp>
    </p:spTree>
    <p:extLst>
      <p:ext uri="{BB962C8B-B14F-4D97-AF65-F5344CB8AC3E}">
        <p14:creationId xmlns:p14="http://schemas.microsoft.com/office/powerpoint/2010/main" xmlns="" val="233502583"/>
      </p:ext>
    </p:extLst>
  </p:cSld>
  <p:clrMapOvr>
    <a:masterClrMapping/>
  </p:clrMapOvr>
  <p:transition>
    <p:cover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251303" cy="1059305"/>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1443491" y="2013936"/>
            <a:ext cx="2965632" cy="343756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729162" y="2013936"/>
            <a:ext cx="2965424" cy="343755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6838245F-936A-4A21-A923-D4ADF98298A3}" type="datetimeFigureOut">
              <a:rPr lang="zh-CN" altLang="en-US" smtClean="0"/>
              <a:pPr>
                <a:defRPr/>
              </a:pPr>
              <a:t>2018/10/22</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71F63A35-4B29-4F56-B8F4-D33331C60934}" type="slidenum">
              <a:rPr lang="zh-CN" altLang="en-US" smtClean="0"/>
              <a:pPr>
                <a:defRPr/>
              </a:pPr>
              <a:t>‹#›</a:t>
            </a:fld>
            <a:endParaRPr lang="zh-CN" altLang="en-US"/>
          </a:p>
        </p:txBody>
      </p:sp>
    </p:spTree>
    <p:extLst>
      <p:ext uri="{BB962C8B-B14F-4D97-AF65-F5344CB8AC3E}">
        <p14:creationId xmlns:p14="http://schemas.microsoft.com/office/powerpoint/2010/main" xmlns="" val="2907472680"/>
      </p:ext>
    </p:extLst>
  </p:cSld>
  <p:clrMapOvr>
    <a:masterClrMapping/>
  </p:clrMapOvr>
  <p:transition>
    <p:cover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164"/>
            <a:ext cx="6251303" cy="1056319"/>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443491" y="2019550"/>
            <a:ext cx="2965631"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1443491" y="2824270"/>
            <a:ext cx="2965631" cy="264445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729270" y="2023004"/>
            <a:ext cx="2965523"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729270" y="2821491"/>
            <a:ext cx="2965523" cy="263737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2D07DFA8-D5F6-49FF-A449-DFB6D355B76E}" type="datetimeFigureOut">
              <a:rPr lang="zh-CN" altLang="en-US" smtClean="0"/>
              <a:pPr>
                <a:defRPr/>
              </a:pPr>
              <a:t>2018/10/22</a:t>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45BE6AC6-49E2-49B6-AB58-EF2377553062}" type="slidenum">
              <a:rPr lang="zh-CN" altLang="en-US" smtClean="0"/>
              <a:pPr>
                <a:defRPr/>
              </a:pPr>
              <a:t>‹#›</a:t>
            </a:fld>
            <a:endParaRPr lang="zh-CN" altLang="en-US"/>
          </a:p>
        </p:txBody>
      </p:sp>
    </p:spTree>
    <p:extLst>
      <p:ext uri="{BB962C8B-B14F-4D97-AF65-F5344CB8AC3E}">
        <p14:creationId xmlns:p14="http://schemas.microsoft.com/office/powerpoint/2010/main" xmlns="" val="4259901263"/>
      </p:ext>
    </p:extLst>
  </p:cSld>
  <p:clrMapOvr>
    <a:masterClrMapping/>
  </p:clrMapOvr>
  <p:transition>
    <p:cover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E3D5DC06-47F6-43D9-9F21-1A767F247623}" type="datetimeFigureOut">
              <a:rPr lang="zh-CN" altLang="en-US" smtClean="0"/>
              <a:pPr>
                <a:defRPr/>
              </a:pPr>
              <a:t>2018/10/22</a:t>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0FE7BE1C-72AE-4059-9C94-F170DF434AB8}" type="slidenum">
              <a:rPr lang="zh-CN" altLang="en-US" smtClean="0"/>
              <a:pPr>
                <a:defRPr/>
              </a:pPr>
              <a:t>‹#›</a:t>
            </a:fld>
            <a:endParaRPr lang="zh-CN" altLang="en-US"/>
          </a:p>
        </p:txBody>
      </p:sp>
    </p:spTree>
    <p:extLst>
      <p:ext uri="{BB962C8B-B14F-4D97-AF65-F5344CB8AC3E}">
        <p14:creationId xmlns:p14="http://schemas.microsoft.com/office/powerpoint/2010/main" xmlns="" val="3367975826"/>
      </p:ext>
    </p:extLst>
  </p:cSld>
  <p:clrMapOvr>
    <a:masterClrMapping/>
  </p:clrMapOvr>
  <p:transition>
    <p:cover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85553E2-8558-4EAA-B496-FDC755350A73}" type="datetimeFigureOut">
              <a:rPr lang="zh-CN" altLang="en-US" smtClean="0"/>
              <a:pPr>
                <a:defRPr/>
              </a:pPr>
              <a:t>2018/10/22</a:t>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E26E2B0E-35E4-435B-891B-99213C8A9F51}" type="slidenum">
              <a:rPr lang="zh-CN" altLang="en-US" smtClean="0"/>
              <a:pPr>
                <a:defRPr/>
              </a:pPr>
              <a:t>‹#›</a:t>
            </a:fld>
            <a:endParaRPr lang="zh-CN" altLang="en-US"/>
          </a:p>
        </p:txBody>
      </p:sp>
    </p:spTree>
    <p:extLst>
      <p:ext uri="{BB962C8B-B14F-4D97-AF65-F5344CB8AC3E}">
        <p14:creationId xmlns:p14="http://schemas.microsoft.com/office/powerpoint/2010/main" xmlns="" val="3727153261"/>
      </p:ext>
    </p:extLst>
  </p:cSld>
  <p:clrMapOvr>
    <a:masterClrMapping/>
  </p:clrMapOvr>
  <p:transition>
    <p:cover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406519"/>
          </a:xfrm>
        </p:spPr>
        <p:txBody>
          <a:bodyPr anchor="b">
            <a:normAutofit/>
          </a:bodyPr>
          <a:lstStyle>
            <a:lvl1pPr algn="l">
              <a:defRPr sz="24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186656" y="798974"/>
            <a:ext cx="3506719" cy="4658826"/>
          </a:xfrm>
        </p:spPr>
        <p:txBody>
          <a:bodyPr anchor="ct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1439042" y="3205492"/>
            <a:ext cx="2421501"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577E7BAA-E7D3-4944-BA0A-82B920965374}" type="datetimeFigureOut">
              <a:rPr lang="zh-CN" altLang="en-US" smtClean="0"/>
              <a:pPr>
                <a:defRPr/>
              </a:pPr>
              <a:t>2018/10/22</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9C448DD-D84F-4383-8F29-C92538E00995}" type="slidenum">
              <a:rPr lang="zh-CN" altLang="en-US" smtClean="0"/>
              <a:pPr>
                <a:defRPr/>
              </a:pPr>
              <a:t>‹#›</a:t>
            </a:fld>
            <a:endParaRPr lang="zh-CN" altLang="en-US"/>
          </a:p>
        </p:txBody>
      </p:sp>
    </p:spTree>
    <p:extLst>
      <p:ext uri="{BB962C8B-B14F-4D97-AF65-F5344CB8AC3E}">
        <p14:creationId xmlns:p14="http://schemas.microsoft.com/office/powerpoint/2010/main" xmlns="" val="3572792193"/>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5" name="页脚占位符 4"/>
          <p:cNvSpPr>
            <a:spLocks noGrp="1" noChangeArrowheads="1"/>
          </p:cNvSpPr>
          <p:nvPr>
            <p:ph type="ftr" sz="quarter" idx="11"/>
          </p:nvPr>
        </p:nvSpPr>
        <p:spPr>
          <a:ln/>
        </p:spPr>
        <p:txBody>
          <a:bodyPr/>
          <a:lstStyle>
            <a:lvl1pPr>
              <a:defRPr/>
            </a:lvl1pPr>
          </a:lstStyle>
          <a:p>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blipFill dpi="0" rotWithShape="1">
              <a:blip r:embed="rId2" cstate="print">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9" y="1129513"/>
            <a:ext cx="3080490" cy="1830584"/>
          </a:xfrm>
        </p:spPr>
        <p:txBody>
          <a:bodyPr anchor="b">
            <a:normAutofit/>
          </a:bodyPr>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defTabSz="914400">
              <a:spcBef>
                <a:spcPts val="1800"/>
              </a:spcBef>
            </a:pPr>
            <a:r>
              <a:rPr lang="zh-CN" altLang="en-US" smtClean="0"/>
              <a:t>单击图标添加图片</a:t>
            </a:r>
            <a:endParaRPr lang="en-US" dirty="0"/>
          </a:p>
        </p:txBody>
      </p:sp>
      <p:sp>
        <p:nvSpPr>
          <p:cNvPr id="4" name="Text Placeholder 3"/>
          <p:cNvSpPr>
            <a:spLocks noGrp="1"/>
          </p:cNvSpPr>
          <p:nvPr>
            <p:ph type="body" sz="half" idx="2"/>
          </p:nvPr>
        </p:nvSpPr>
        <p:spPr>
          <a:xfrm>
            <a:off x="1443492" y="3145992"/>
            <a:ext cx="3076077"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a:xfrm>
            <a:off x="1436664" y="5469857"/>
            <a:ext cx="3082905" cy="320123"/>
          </a:xfrm>
        </p:spPr>
        <p:txBody>
          <a:bodyPr/>
          <a:lstStyle>
            <a:lvl1pPr algn="l">
              <a:defRPr/>
            </a:lvl1pPr>
          </a:lstStyle>
          <a:p>
            <a:pPr>
              <a:defRPr/>
            </a:pPr>
            <a:fld id="{40B361DC-5CE3-420E-8427-2046D4FE0C56}" type="datetimeFigureOut">
              <a:rPr lang="zh-CN" altLang="en-US" smtClean="0"/>
              <a:pPr>
                <a:defRPr/>
              </a:pPr>
              <a:t>2018/10/22</a:t>
            </a:fld>
            <a:endParaRPr lang="zh-CN" altLang="en-US"/>
          </a:p>
        </p:txBody>
      </p:sp>
      <p:sp>
        <p:nvSpPr>
          <p:cNvPr id="6" name="Footer Placeholder 5"/>
          <p:cNvSpPr>
            <a:spLocks noGrp="1"/>
          </p:cNvSpPr>
          <p:nvPr>
            <p:ph type="ftr" sz="quarter" idx="11"/>
          </p:nvPr>
        </p:nvSpPr>
        <p:spPr>
          <a:xfrm>
            <a:off x="1437530" y="318641"/>
            <a:ext cx="3082083" cy="320931"/>
          </a:xfrm>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479ABEDD-BB88-4381-8A57-52554A99708E}" type="slidenum">
              <a:rPr lang="zh-CN" altLang="en-US" smtClean="0"/>
              <a:pPr>
                <a:defRPr/>
              </a:pPr>
              <a:t>‹#›</a:t>
            </a:fld>
            <a:endParaRPr lang="zh-CN" altLang="en-US"/>
          </a:p>
        </p:txBody>
      </p:sp>
    </p:spTree>
    <p:extLst>
      <p:ext uri="{BB962C8B-B14F-4D97-AF65-F5344CB8AC3E}">
        <p14:creationId xmlns:p14="http://schemas.microsoft.com/office/powerpoint/2010/main" xmlns="" val="1619893085"/>
      </p:ext>
    </p:extLst>
  </p:cSld>
  <p:clrMapOvr>
    <a:masterClrMapping/>
  </p:clrMapOvr>
  <p:transition>
    <p:cover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A6F4A85-AD14-4067-9DA1-25A4C09E396A}" type="datetimeFigureOut">
              <a:rPr lang="zh-CN" altLang="en-US" smtClean="0"/>
              <a:pPr>
                <a:defRPr/>
              </a:pPr>
              <a:t>2018/10/22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B4CE08E8-5E91-47C9-BC49-607EA9027116}" type="slidenum">
              <a:rPr lang="zh-CN" altLang="en-US" smtClean="0"/>
              <a:pPr>
                <a:defRPr/>
              </a:pPr>
              <a:t>‹#›</a:t>
            </a:fld>
            <a:endParaRPr lang="zh-CN" altLang="en-US"/>
          </a:p>
        </p:txBody>
      </p:sp>
    </p:spTree>
    <p:extLst>
      <p:ext uri="{BB962C8B-B14F-4D97-AF65-F5344CB8AC3E}">
        <p14:creationId xmlns:p14="http://schemas.microsoft.com/office/powerpoint/2010/main" xmlns="" val="2581741111"/>
      </p:ext>
    </p:extLst>
  </p:cSld>
  <p:clrMapOvr>
    <a:masterClrMapping/>
  </p:clrMapOvr>
  <p:transition>
    <p:cover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2373" y="798974"/>
            <a:ext cx="1103027" cy="4659889"/>
          </a:xfrm>
        </p:spPr>
        <p:txBody>
          <a:bodyPr vert="eaVert"/>
          <a:lstStyle>
            <a:lvl1pPr algn="l">
              <a:defRPr/>
            </a:lvl1p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1443492" y="798974"/>
            <a:ext cx="4985762" cy="465988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59887E65-3565-4F3A-9F72-73719D0F5A7F}" type="datetimeFigureOut">
              <a:rPr lang="zh-CN" altLang="en-US" smtClean="0"/>
              <a:pPr>
                <a:defRPr/>
              </a:pPr>
              <a:t>2018/10/22</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9CB4F33-BC7D-487E-9B36-4D14BC6158C8}" type="slidenum">
              <a:rPr lang="zh-CN" altLang="en-US" smtClean="0"/>
              <a:pPr>
                <a:defRPr/>
              </a:pPr>
              <a:t>‹#›</a:t>
            </a:fld>
            <a:endParaRPr lang="zh-CN" altLang="en-US"/>
          </a:p>
        </p:txBody>
      </p:sp>
    </p:spTree>
    <p:extLst>
      <p:ext uri="{BB962C8B-B14F-4D97-AF65-F5344CB8AC3E}">
        <p14:creationId xmlns:p14="http://schemas.microsoft.com/office/powerpoint/2010/main" xmlns="" val="2737653312"/>
      </p:ext>
    </p:extLst>
  </p:cSld>
  <p:clrMapOvr>
    <a:masterClrMapping/>
  </p:clrMapOvr>
  <p:transition>
    <p:cover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02817681"/>
      </p:ext>
    </p:extLst>
  </p:cSld>
  <p:clrMapOvr>
    <a:masterClrMapping/>
  </p:clrMapOvr>
  <p:transition>
    <p:cover dir="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48200" y="1600200"/>
            <a:ext cx="4038600" cy="2185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48200" y="3938588"/>
            <a:ext cx="4038600" cy="21875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日期占位符 5"/>
          <p:cNvSpPr>
            <a:spLocks noGrp="1"/>
          </p:cNvSpPr>
          <p:nvPr>
            <p:ph type="dt" sz="half" idx="10"/>
          </p:nvPr>
        </p:nvSpPr>
        <p:spPr>
          <a:xfrm>
            <a:off x="457200" y="6245225"/>
            <a:ext cx="2133600" cy="476250"/>
          </a:xfrm>
          <a:prstGeom prst="rect">
            <a:avLst/>
          </a:prstGeom>
        </p:spPr>
        <p:txBody>
          <a:bodyPr/>
          <a:lstStyle>
            <a:lvl1pPr fontAlgn="auto">
              <a:spcBef>
                <a:spcPts val="0"/>
              </a:spcBef>
              <a:spcAft>
                <a:spcPts val="0"/>
              </a:spcAft>
              <a:defRPr sz="1800">
                <a:latin typeface="+mn-lt"/>
                <a:ea typeface="+mn-ea"/>
              </a:defRPr>
            </a:lvl1pPr>
          </a:lstStyle>
          <a:p>
            <a:pPr>
              <a:defRPr/>
            </a:pPr>
            <a:endParaRPr lang="en-US" altLang="zh-CN"/>
          </a:p>
        </p:txBody>
      </p:sp>
      <p:sp>
        <p:nvSpPr>
          <p:cNvPr id="7" name="页脚占位符 6"/>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sz="1800">
                <a:latin typeface="+mn-lt"/>
                <a:ea typeface="+mn-ea"/>
              </a:defRPr>
            </a:lvl1pPr>
          </a:lstStyle>
          <a:p>
            <a:pPr>
              <a:defRPr/>
            </a:pPr>
            <a:endParaRPr lang="en-US" altLang="zh-CN"/>
          </a:p>
        </p:txBody>
      </p:sp>
      <p:sp>
        <p:nvSpPr>
          <p:cNvPr id="8" name="灯片编号占位符 7"/>
          <p:cNvSpPr>
            <a:spLocks noGrp="1"/>
          </p:cNvSpPr>
          <p:nvPr>
            <p:ph type="sldNum" sz="quarter" idx="12"/>
          </p:nvPr>
        </p:nvSpPr>
        <p:spPr>
          <a:xfrm>
            <a:off x="6553200" y="6245225"/>
            <a:ext cx="2133600" cy="476250"/>
          </a:xfrm>
          <a:prstGeom prst="rect">
            <a:avLst/>
          </a:prstGeom>
        </p:spPr>
        <p:txBody>
          <a:bodyPr/>
          <a:lstStyle>
            <a:lvl1pPr fontAlgn="auto">
              <a:spcBef>
                <a:spcPts val="0"/>
              </a:spcBef>
              <a:spcAft>
                <a:spcPts val="0"/>
              </a:spcAft>
              <a:defRPr sz="1800">
                <a:latin typeface="+mn-lt"/>
                <a:ea typeface="+mn-ea"/>
              </a:defRPr>
            </a:lvl1pPr>
          </a:lstStyle>
          <a:p>
            <a:pPr>
              <a:defRPr/>
            </a:pPr>
            <a:fld id="{416B3185-152A-4D21-A480-52B16A24AC90}" type="slidenum">
              <a:rPr lang="en-US" altLang="zh-CN"/>
              <a:pPr>
                <a:defRPr/>
              </a:pPr>
              <a:t>‹#›</a:t>
            </a:fld>
            <a:endParaRPr lang="en-US" altLang="zh-CN"/>
          </a:p>
        </p:txBody>
      </p:sp>
    </p:spTree>
  </p:cSld>
  <p:clrMapOvr>
    <a:masterClrMapping/>
  </p:clrMapOvr>
  <p:transition>
    <p:cover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spTree>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6" name="页脚占位符 4"/>
          <p:cNvSpPr>
            <a:spLocks noGrp="1" noChangeArrowheads="1"/>
          </p:cNvSpPr>
          <p:nvPr>
            <p:ph type="ftr" sz="quarter" idx="11"/>
          </p:nvPr>
        </p:nvSpPr>
        <p:spPr>
          <a:ln/>
        </p:spPr>
        <p:txBody>
          <a:bodyPr/>
          <a:lstStyle>
            <a:lvl1pPr>
              <a:defRPr/>
            </a:lvl1pPr>
          </a:lstStyle>
          <a:p>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6CBCCB84-FD33-47E6-AD82-4838D29360C4}" type="datetimeFigureOut">
              <a:rPr lang="zh-CN" altLang="en-US" smtClean="0"/>
              <a:pPr>
                <a:defRPr/>
              </a:pPr>
              <a:t>2018/10/22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77732E-4284-45C4-833A-26AE7E599A29}"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6FFA9857-3DFF-4710-B9EA-E5F6A14A3E45}" type="datetimeFigureOut">
              <a:rPr lang="zh-CN" altLang="en-US" smtClean="0"/>
              <a:pPr>
                <a:defRPr/>
              </a:pPr>
              <a:t>2018/10/22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CC5E137D-56F7-4389-8357-C72490614639}"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383F907B-94D7-4600-8B57-9708931AE103}" type="datetimeFigureOut">
              <a:rPr lang="zh-CN" altLang="en-US" smtClean="0"/>
              <a:pPr>
                <a:defRPr/>
              </a:pPr>
              <a:t>2018/10/22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3B67D3F0-FEC4-47B9-8F9A-30BBF80D1A81}"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6838245F-936A-4A21-A923-D4ADF98298A3}" type="datetimeFigureOut">
              <a:rPr lang="zh-CN" altLang="en-US" smtClean="0"/>
              <a:pPr>
                <a:defRPr/>
              </a:pPr>
              <a:t>2018/10/22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71F63A35-4B29-4F56-B8F4-D33331C60934}"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2D07DFA8-D5F6-49FF-A449-DFB6D355B76E}" type="datetimeFigureOut">
              <a:rPr lang="zh-CN" altLang="en-US" smtClean="0"/>
              <a:pPr>
                <a:defRPr/>
              </a:pPr>
              <a:t>2018/10/22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45BE6AC6-49E2-49B6-AB58-EF2377553062}"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E3D5DC06-47F6-43D9-9F21-1A767F247623}" type="datetimeFigureOut">
              <a:rPr lang="zh-CN" altLang="en-US" smtClean="0"/>
              <a:pPr>
                <a:defRPr/>
              </a:pPr>
              <a:t>2018/10/22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0FE7BE1C-72AE-4059-9C94-F170DF434AB8}"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585553E2-8558-4EAA-B496-FDC755350A73}" type="datetimeFigureOut">
              <a:rPr lang="zh-CN" altLang="en-US" smtClean="0"/>
              <a:pPr>
                <a:defRPr/>
              </a:pPr>
              <a:t>2018/10/22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E26E2B0E-35E4-435B-891B-99213C8A9F51}"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577E7BAA-E7D3-4944-BA0A-82B920965374}" type="datetimeFigureOut">
              <a:rPr lang="zh-CN" altLang="en-US" smtClean="0"/>
              <a:pPr>
                <a:defRPr/>
              </a:pPr>
              <a:t>2018/10/22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9C448DD-D84F-4383-8F29-C92538E00995}"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40B361DC-5CE3-420E-8427-2046D4FE0C56}" type="datetimeFigureOut">
              <a:rPr lang="zh-CN" altLang="en-US" smtClean="0"/>
              <a:pPr>
                <a:defRPr/>
              </a:pPr>
              <a:t>2018/10/22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479ABEDD-BB88-4381-8A57-52554A99708E}"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A6F4A85-AD14-4067-9DA1-25A4C09E396A}" type="datetimeFigureOut">
              <a:rPr lang="zh-CN" altLang="en-US" smtClean="0"/>
              <a:pPr>
                <a:defRPr/>
              </a:pPr>
              <a:t>2018/10/22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B4CE08E8-5E91-47C9-BC49-607EA9027116}" type="slidenum">
              <a:rPr lang="zh-CN" altLang="en-US" smtClean="0"/>
              <a:pPr>
                <a:defRPr/>
              </a:pPr>
              <a:t>‹#›</a:t>
            </a:fld>
            <a:endParaRPr lang="zh-CN" altLang="en-US"/>
          </a:p>
        </p:txBody>
      </p:sp>
    </p:spTree>
  </p:cSld>
  <p:clrMapOvr>
    <a:masterClrMapping/>
  </p:clrMapOvr>
  <p:transition>
    <p:cover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8" name="页脚占位符 4"/>
          <p:cNvSpPr>
            <a:spLocks noGrp="1" noChangeArrowheads="1"/>
          </p:cNvSpPr>
          <p:nvPr>
            <p:ph type="ftr" sz="quarter" idx="11"/>
          </p:nvPr>
        </p:nvSpPr>
        <p:spPr>
          <a:ln/>
        </p:spPr>
        <p:txBody>
          <a:bodyPr/>
          <a:lstStyle>
            <a:lvl1pPr>
              <a:defRPr/>
            </a:lvl1pPr>
          </a:lstStyle>
          <a:p>
            <a:endParaRPr lang="zh-CN" altLang="en-US"/>
          </a:p>
        </p:txBody>
      </p:sp>
      <p:sp>
        <p:nvSpPr>
          <p:cNvPr id="9"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14884001-731A-4EB7-B6DF-CC5DD3EB008E}" type="slidenum">
              <a:rPr lang="zh-CN" altLang="en-US" smtClean="0"/>
              <a:pPr>
                <a:defRPr/>
              </a:pPr>
              <a:t>‹#›</a:t>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48200" y="1600200"/>
            <a:ext cx="4038600" cy="2185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48200" y="3938588"/>
            <a:ext cx="4038600" cy="21875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日期占位符 5"/>
          <p:cNvSpPr>
            <a:spLocks noGrp="1"/>
          </p:cNvSpPr>
          <p:nvPr>
            <p:ph type="dt" sz="half" idx="10"/>
          </p:nvPr>
        </p:nvSpPr>
        <p:spPr>
          <a:xfrm>
            <a:off x="457200" y="6245225"/>
            <a:ext cx="2133600" cy="476250"/>
          </a:xfrm>
          <a:prstGeom prst="rect">
            <a:avLst/>
          </a:prstGeom>
        </p:spPr>
        <p:txBody>
          <a:bodyPr/>
          <a:lstStyle>
            <a:lvl1pPr fontAlgn="auto">
              <a:spcBef>
                <a:spcPts val="0"/>
              </a:spcBef>
              <a:spcAft>
                <a:spcPts val="0"/>
              </a:spcAft>
              <a:defRPr sz="1800">
                <a:latin typeface="+mn-lt"/>
                <a:ea typeface="+mn-ea"/>
              </a:defRPr>
            </a:lvl1pPr>
          </a:lstStyle>
          <a:p>
            <a:pPr>
              <a:defRPr/>
            </a:pPr>
            <a:endParaRPr lang="en-US" altLang="zh-CN"/>
          </a:p>
        </p:txBody>
      </p:sp>
      <p:sp>
        <p:nvSpPr>
          <p:cNvPr id="7" name="页脚占位符 6"/>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sz="1800">
                <a:latin typeface="+mn-lt"/>
                <a:ea typeface="+mn-ea"/>
              </a:defRPr>
            </a:lvl1pPr>
          </a:lstStyle>
          <a:p>
            <a:pPr>
              <a:defRPr/>
            </a:pPr>
            <a:endParaRPr lang="en-US" altLang="zh-CN"/>
          </a:p>
        </p:txBody>
      </p:sp>
      <p:sp>
        <p:nvSpPr>
          <p:cNvPr id="8" name="灯片编号占位符 7"/>
          <p:cNvSpPr>
            <a:spLocks noGrp="1"/>
          </p:cNvSpPr>
          <p:nvPr>
            <p:ph type="sldNum" sz="quarter" idx="12"/>
          </p:nvPr>
        </p:nvSpPr>
        <p:spPr>
          <a:xfrm>
            <a:off x="6553200" y="6245225"/>
            <a:ext cx="2133600" cy="476250"/>
          </a:xfrm>
          <a:prstGeom prst="rect">
            <a:avLst/>
          </a:prstGeom>
        </p:spPr>
        <p:txBody>
          <a:bodyPr/>
          <a:lstStyle>
            <a:lvl1pPr fontAlgn="auto">
              <a:spcBef>
                <a:spcPts val="0"/>
              </a:spcBef>
              <a:spcAft>
                <a:spcPts val="0"/>
              </a:spcAft>
              <a:defRPr sz="1800">
                <a:latin typeface="+mn-lt"/>
                <a:ea typeface="+mn-ea"/>
              </a:defRPr>
            </a:lvl1pPr>
          </a:lstStyle>
          <a:p>
            <a:pPr>
              <a:defRPr/>
            </a:pPr>
            <a:fld id="{416B3185-152A-4D21-A480-52B16A24AC90}" type="slidenum">
              <a:rPr lang="en-US" altLang="zh-CN" smtClean="0"/>
              <a:pPr>
                <a:defRPr/>
              </a:pPr>
              <a:t>‹#›</a:t>
            </a:fld>
            <a:endParaRPr lang="en-US" altLang="zh-CN"/>
          </a:p>
        </p:txBody>
      </p:sp>
    </p:spTree>
  </p:cSld>
  <p:clrMapOvr>
    <a:masterClrMapping/>
  </p:clrMapOvr>
  <p:transition>
    <p:cover dir="r"/>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1_标题和内容">
    <p:spTree>
      <p:nvGrpSpPr>
        <p:cNvPr id="1" name=""/>
        <p:cNvGrpSpPr/>
        <p:nvPr/>
      </p:nvGrpSpPr>
      <p:grpSpPr>
        <a:xfrm>
          <a:off x="0" y="0"/>
          <a:ext cx="0" cy="0"/>
          <a:chOff x="0" y="0"/>
          <a:chExt cx="0" cy="0"/>
        </a:xfrm>
      </p:grpSpPr>
    </p:spTree>
  </p:cSld>
  <p:clrMapOvr>
    <a:masterClrMapping/>
  </p:clrMapOvr>
  <p:transition>
    <p:cover dir="r"/>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3_标题和内容">
    <p:spTree>
      <p:nvGrpSpPr>
        <p:cNvPr id="1" name=""/>
        <p:cNvGrpSpPr/>
        <p:nvPr/>
      </p:nvGrpSpPr>
      <p:grpSpPr>
        <a:xfrm>
          <a:off x="0" y="0"/>
          <a:ext cx="0" cy="0"/>
          <a:chOff x="0" y="0"/>
          <a:chExt cx="0" cy="0"/>
        </a:xfrm>
      </p:grpSpPr>
    </p:spTree>
  </p:cSld>
  <p:clrMapOvr>
    <a:masterClrMapping/>
  </p:clrMapOvr>
  <p:transition>
    <p:cover dir="r"/>
  </p:transition>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4_标题和内容">
    <p:spTree>
      <p:nvGrpSpPr>
        <p:cNvPr id="1" name=""/>
        <p:cNvGrpSpPr/>
        <p:nvPr/>
      </p:nvGrpSpPr>
      <p:grpSpPr>
        <a:xfrm>
          <a:off x="0" y="0"/>
          <a:ext cx="0" cy="0"/>
          <a:chOff x="0" y="0"/>
          <a:chExt cx="0" cy="0"/>
        </a:xfrm>
      </p:grpSpPr>
    </p:spTree>
  </p:cSld>
  <p:clrMapOvr>
    <a:masterClrMapping/>
  </p:clrMapOvr>
  <p:transition>
    <p:cover dir="r"/>
  </p:transition>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1_标题幻灯片">
    <p:spTree>
      <p:nvGrpSpPr>
        <p:cNvPr id="1" name=""/>
        <p:cNvGrpSpPr/>
        <p:nvPr/>
      </p:nvGrpSpPr>
      <p:grpSpPr>
        <a:xfrm>
          <a:off x="0" y="0"/>
          <a:ext cx="0" cy="0"/>
          <a:chOff x="0" y="0"/>
          <a:chExt cx="0" cy="0"/>
        </a:xfrm>
      </p:grpSpPr>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节标题">
    <p:spTree>
      <p:nvGrpSpPr>
        <p:cNvPr id="1" name=""/>
        <p:cNvGrpSpPr/>
        <p:nvPr/>
      </p:nvGrpSpPr>
      <p:grpSpPr>
        <a:xfrm>
          <a:off x="0" y="0"/>
          <a:ext cx="0" cy="0"/>
          <a:chOff x="0" y="0"/>
          <a:chExt cx="0" cy="0"/>
        </a:xfrm>
      </p:grpSpPr>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1_两栏内容">
    <p:spTree>
      <p:nvGrpSpPr>
        <p:cNvPr id="1" name=""/>
        <p:cNvGrpSpPr/>
        <p:nvPr/>
      </p:nvGrpSpPr>
      <p:grpSpPr>
        <a:xfrm>
          <a:off x="0" y="0"/>
          <a:ext cx="0" cy="0"/>
          <a:chOff x="0" y="0"/>
          <a:chExt cx="0" cy="0"/>
        </a:xfrm>
      </p:grpSpPr>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1_比较">
    <p:spTree>
      <p:nvGrpSpPr>
        <p:cNvPr id="1" name=""/>
        <p:cNvGrpSpPr/>
        <p:nvPr/>
      </p:nvGrpSpPr>
      <p:grpSpPr>
        <a:xfrm>
          <a:off x="0" y="0"/>
          <a:ext cx="0" cy="0"/>
          <a:chOff x="0" y="0"/>
          <a:chExt cx="0" cy="0"/>
        </a:xfrm>
      </p:grpSpPr>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1_仅标题">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4" name="页脚占位符 4"/>
          <p:cNvSpPr>
            <a:spLocks noGrp="1" noChangeArrowheads="1"/>
          </p:cNvSpPr>
          <p:nvPr>
            <p:ph type="ftr" sz="quarter" idx="11"/>
          </p:nvPr>
        </p:nvSpPr>
        <p:spPr>
          <a:ln/>
        </p:spPr>
        <p:txBody>
          <a:bodyPr/>
          <a:lstStyle>
            <a:lvl1pPr>
              <a:defRPr/>
            </a:lvl1pPr>
          </a:lstStyle>
          <a:p>
            <a:endParaRPr lang="zh-CN" altLang="en-US"/>
          </a:p>
        </p:txBody>
      </p:sp>
      <p:sp>
        <p:nvSpPr>
          <p:cNvPr id="5"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3" name="页脚占位符 4"/>
          <p:cNvSpPr>
            <a:spLocks noGrp="1" noChangeArrowheads="1"/>
          </p:cNvSpPr>
          <p:nvPr>
            <p:ph type="ftr" sz="quarter" idx="11"/>
          </p:nvPr>
        </p:nvSpPr>
        <p:spPr>
          <a:ln/>
        </p:spPr>
        <p:txBody>
          <a:bodyPr/>
          <a:lstStyle>
            <a:lvl1pPr>
              <a:defRPr/>
            </a:lvl1pPr>
          </a:lstStyle>
          <a:p>
            <a:endParaRPr lang="zh-CN" altLang="en-US"/>
          </a:p>
        </p:txBody>
      </p:sp>
      <p:sp>
        <p:nvSpPr>
          <p:cNvPr id="4"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6" name="页脚占位符 4"/>
          <p:cNvSpPr>
            <a:spLocks noGrp="1" noChangeArrowheads="1"/>
          </p:cNvSpPr>
          <p:nvPr>
            <p:ph type="ftr" sz="quarter" idx="11"/>
          </p:nvPr>
        </p:nvSpPr>
        <p:spPr>
          <a:ln/>
        </p:spPr>
        <p:txBody>
          <a:bodyPr/>
          <a:lstStyle>
            <a:lvl1pPr>
              <a:defRPr/>
            </a:lvl1pPr>
          </a:lstStyle>
          <a:p>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noChangeArrowheads="1"/>
          </p:cNvSpPr>
          <p:nvPr>
            <p:ph type="dt" sz="half" idx="10"/>
          </p:nvPr>
        </p:nvSpPr>
        <p:spPr>
          <a:ln/>
        </p:spPr>
        <p:txBody>
          <a:bodyPr/>
          <a:lstStyle>
            <a:lvl1pPr>
              <a:defRPr/>
            </a:lvl1pPr>
          </a:lstStyle>
          <a:p>
            <a:fld id="{530820CF-B880-4189-942D-D702A7CBA730}" type="datetimeFigureOut">
              <a:rPr lang="zh-CN" altLang="en-US" smtClean="0"/>
              <a:pPr/>
              <a:t>2018/10/22</a:t>
            </a:fld>
            <a:endParaRPr lang="zh-CN" altLang="en-US"/>
          </a:p>
        </p:txBody>
      </p:sp>
      <p:sp>
        <p:nvSpPr>
          <p:cNvPr id="6" name="页脚占位符 4"/>
          <p:cNvSpPr>
            <a:spLocks noGrp="1" noChangeArrowheads="1"/>
          </p:cNvSpPr>
          <p:nvPr>
            <p:ph type="ftr" sz="quarter" idx="11"/>
          </p:nvPr>
        </p:nvSpPr>
        <p:spPr>
          <a:ln/>
        </p:spPr>
        <p:txBody>
          <a:bodyPr/>
          <a:lstStyle>
            <a:lvl1pPr>
              <a:defRPr/>
            </a:lvl1pPr>
          </a:lstStyle>
          <a:p>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fld id="{0C913308-F349-4B6D-A68A-DD1791B4A57B}" type="slidenum">
              <a:rPr lang="zh-CN" altLang="en-US" smtClean="0"/>
              <a:pPr/>
              <a:t>‹#›</a:t>
            </a:fld>
            <a:endParaRPr lang="zh-CN" altLang="en-US"/>
          </a:p>
        </p:txBody>
      </p:sp>
    </p:spTree>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image" Target="../media/image1.jpeg"/><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19" Type="http://schemas.openxmlformats.org/officeDocument/2006/relationships/theme" Target="../theme/theme2.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3" Type="http://schemas.openxmlformats.org/officeDocument/2006/relationships/slideLayout" Target="../slideLayouts/slideLayout42.xml"/><Relationship Id="rId21" Type="http://schemas.openxmlformats.org/officeDocument/2006/relationships/theme" Target="../theme/theme3.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050" name="日期占位符 3"/>
          <p:cNvSpPr>
            <a:spLocks noGrp="1" noChangeArrowheads="1"/>
          </p:cNvSpPr>
          <p:nvPr>
            <p:ph type="dt" sz="half" idx="2"/>
          </p:nvPr>
        </p:nvSpPr>
        <p:spPr bwMode="auto">
          <a:xfrm>
            <a:off x="457200" y="6245225"/>
            <a:ext cx="21336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noProof="1">
                <a:latin typeface="+mn-lt"/>
              </a:defRPr>
            </a:lvl1pPr>
          </a:lstStyle>
          <a:p>
            <a:fld id="{530820CF-B880-4189-942D-D702A7CBA730}" type="datetimeFigureOut">
              <a:rPr lang="zh-CN" altLang="en-US" smtClean="0"/>
              <a:pPr/>
              <a:t>2018/10/22</a:t>
            </a:fld>
            <a:endParaRPr lang="zh-CN" altLang="en-US"/>
          </a:p>
        </p:txBody>
      </p:sp>
      <p:sp>
        <p:nvSpPr>
          <p:cNvPr id="2051" name="页脚占位符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noProof="1">
                <a:latin typeface="+mn-lt"/>
              </a:defRPr>
            </a:lvl1pPr>
          </a:lstStyle>
          <a:p>
            <a:endParaRPr lang="zh-CN" altLang="en-US"/>
          </a:p>
        </p:txBody>
      </p:sp>
      <p:sp>
        <p:nvSpPr>
          <p:cNvPr id="2052" name="灯片编号占位符 5"/>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a:latin typeface="+mn-lt"/>
              </a:defRPr>
            </a:lvl1pPr>
          </a:lstStyle>
          <a:p>
            <a:fld id="{0C913308-F349-4B6D-A68A-DD1791B4A57B}" type="slidenum">
              <a:rPr lang="zh-CN" altLang="en-US" smtClean="0"/>
              <a:pPr/>
              <a:t>‹#›</a:t>
            </a:fld>
            <a:endParaRPr lang="zh-CN" altLang="en-US"/>
          </a:p>
        </p:txBody>
      </p:sp>
      <p:sp>
        <p:nvSpPr>
          <p:cNvPr id="9221" name="Rectangle 5"/>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Lst>
  <p:transition>
    <p:cover dir="r"/>
  </p:transition>
  <p:txStyles>
    <p:titleStyle>
      <a:lvl1pPr algn="ctr" rtl="0" eaLnBrk="1" fontAlgn="base" hangingPunct="1">
        <a:spcBef>
          <a:spcPct val="0"/>
        </a:spcBef>
        <a:spcAft>
          <a:spcPct val="0"/>
        </a:spcAft>
        <a:defRPr sz="44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pitchFamily="2" charset="-122"/>
        </a:defRPr>
      </a:lvl2pPr>
      <a:lvl3pPr algn="ctr" rtl="0" eaLnBrk="1" fontAlgn="base" hangingPunct="1">
        <a:spcBef>
          <a:spcPct val="0"/>
        </a:spcBef>
        <a:spcAft>
          <a:spcPct val="0"/>
        </a:spcAft>
        <a:defRPr sz="4400">
          <a:solidFill>
            <a:schemeClr val="tx1"/>
          </a:solidFill>
          <a:latin typeface="Calibri" pitchFamily="34" charset="0"/>
          <a:ea typeface="宋体" pitchFamily="2" charset="-122"/>
        </a:defRPr>
      </a:lvl3pPr>
      <a:lvl4pPr algn="ctr" rtl="0" eaLnBrk="1" fontAlgn="base" hangingPunct="1">
        <a:spcBef>
          <a:spcPct val="0"/>
        </a:spcBef>
        <a:spcAft>
          <a:spcPct val="0"/>
        </a:spcAft>
        <a:defRPr sz="4400">
          <a:solidFill>
            <a:schemeClr val="tx1"/>
          </a:solidFill>
          <a:latin typeface="Calibri" pitchFamily="34" charset="0"/>
          <a:ea typeface="宋体" pitchFamily="2" charset="-122"/>
        </a:defRPr>
      </a:lvl4pPr>
      <a:lvl5pPr algn="ctr" rtl="0" eaLnBrk="1" fontAlgn="base" hangingPunct="1">
        <a:spcBef>
          <a:spcPct val="0"/>
        </a:spcBef>
        <a:spcAft>
          <a:spcPct val="0"/>
        </a:spcAft>
        <a:defRPr sz="4400">
          <a:solidFill>
            <a:schemeClr val="tx1"/>
          </a:solidFill>
          <a:latin typeface="Calibri" pitchFamily="34" charset="0"/>
          <a:ea typeface="宋体" pitchFamily="2" charset="-122"/>
        </a:defRPr>
      </a:lvl5pPr>
      <a:lvl6pPr marL="457200" algn="ctr" rtl="0" eaLnBrk="1" fontAlgn="base" hangingPunct="1">
        <a:spcBef>
          <a:spcPct val="0"/>
        </a:spcBef>
        <a:spcAft>
          <a:spcPct val="0"/>
        </a:spcAft>
        <a:defRPr sz="4400">
          <a:solidFill>
            <a:schemeClr val="tx1"/>
          </a:solidFill>
          <a:latin typeface="Calibri" pitchFamily="34" charset="0"/>
          <a:ea typeface="宋体" pitchFamily="2" charset="-122"/>
        </a:defRPr>
      </a:lvl6pPr>
      <a:lvl7pPr marL="914400" algn="ctr" rtl="0" eaLnBrk="1" fontAlgn="base" hangingPunct="1">
        <a:spcBef>
          <a:spcPct val="0"/>
        </a:spcBef>
        <a:spcAft>
          <a:spcPct val="0"/>
        </a:spcAft>
        <a:defRPr sz="4400">
          <a:solidFill>
            <a:schemeClr val="tx1"/>
          </a:solidFill>
          <a:latin typeface="Calibri" pitchFamily="34" charset="0"/>
          <a:ea typeface="宋体" pitchFamily="2" charset="-122"/>
        </a:defRPr>
      </a:lvl7pPr>
      <a:lvl8pPr marL="1371600" algn="ctr" rtl="0" eaLnBrk="1" fontAlgn="base" hangingPunct="1">
        <a:spcBef>
          <a:spcPct val="0"/>
        </a:spcBef>
        <a:spcAft>
          <a:spcPct val="0"/>
        </a:spcAft>
        <a:defRPr sz="4400">
          <a:solidFill>
            <a:schemeClr val="tx1"/>
          </a:solidFill>
          <a:latin typeface="Calibri" pitchFamily="34" charset="0"/>
          <a:ea typeface="宋体" pitchFamily="2" charset="-122"/>
        </a:defRPr>
      </a:lvl8pPr>
      <a:lvl9pPr marL="1828800" algn="ctr" rtl="0" eaLnBrk="1" fontAlgn="base" hangingPunct="1">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1" fontAlgn="base" hangingPunct="1">
        <a:spcBef>
          <a:spcPct val="20000"/>
        </a:spcBef>
        <a:spcAft>
          <a:spcPct val="0"/>
        </a:spcAft>
        <a:buFont typeface="Arial" pitchFamily="34" charset="0"/>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defRPr sz="2400" b="1">
          <a:solidFill>
            <a:schemeClr val="tx1"/>
          </a:solidFill>
          <a:latin typeface="+mn-lt"/>
          <a:ea typeface="+mn-ea"/>
        </a:defRPr>
      </a:lvl2pPr>
      <a:lvl3pPr marL="1143000" indent="-228600" algn="l" rtl="0" eaLnBrk="1" fontAlgn="base" hangingPunct="1">
        <a:spcBef>
          <a:spcPct val="20000"/>
        </a:spcBef>
        <a:spcAft>
          <a:spcPct val="0"/>
        </a:spcAft>
        <a:buFont typeface="Arial" pitchFamily="34" charset="0"/>
        <a:buChar char="•"/>
        <a:defRPr sz="2400" b="1">
          <a:solidFill>
            <a:schemeClr val="tx1"/>
          </a:solidFill>
          <a:latin typeface="+mn-lt"/>
          <a:ea typeface="+mn-ea"/>
        </a:defRPr>
      </a:lvl3pPr>
      <a:lvl4pPr marL="16002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4pPr>
      <a:lvl5pPr marL="20574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5pPr>
      <a:lvl6pPr marL="25146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6pPr>
      <a:lvl7pPr marL="29718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7pPr>
      <a:lvl8pPr marL="34290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8pPr>
      <a:lvl9pPr marL="3886200" indent="-228600" algn="l" rtl="0" eaLnBrk="1" fontAlgn="base" hangingPunct="1">
        <a:spcBef>
          <a:spcPct val="20000"/>
        </a:spcBef>
        <a:spcAft>
          <a:spcPct val="0"/>
        </a:spcAft>
        <a:buFont typeface="Arial" pitchFamily="34" charset="0"/>
        <a:buChar char="»"/>
        <a:defRPr sz="2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10" name="Rectangle 9"/>
          <p:cNvSpPr/>
          <p:nvPr/>
        </p:nvSpPr>
        <p:spPr>
          <a:xfrm>
            <a:off x="0" y="3622291"/>
            <a:ext cx="9144000" cy="251227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p:nvPicPr>
        <p:blipFill rotWithShape="1">
          <a:blip r:embed="rId20" cstate="print">
            <a:extLst>
              <a:ext uri="{28A0092B-C50C-407E-A947-70E740481C1C}">
                <a14:useLocalDpi xmlns:a14="http://schemas.microsoft.com/office/drawing/2010/main" xmlns="" val="0"/>
              </a:ext>
            </a:extLst>
          </a:blip>
          <a:srcRect t="2769" b="-2769"/>
          <a:stretch/>
        </p:blipFill>
        <p:spPr>
          <a:xfrm>
            <a:off x="0" y="6135624"/>
            <a:ext cx="9144000" cy="742950"/>
          </a:xfrm>
          <a:prstGeom prst="rect">
            <a:avLst/>
          </a:prstGeom>
        </p:spPr>
      </p:pic>
      <p:sp>
        <p:nvSpPr>
          <p:cNvPr id="2" name="Title Placeholder 1"/>
          <p:cNvSpPr>
            <a:spLocks noGrp="1"/>
          </p:cNvSpPr>
          <p:nvPr>
            <p:ph type="title"/>
          </p:nvPr>
        </p:nvSpPr>
        <p:spPr>
          <a:xfrm>
            <a:off x="1443491" y="804520"/>
            <a:ext cx="6251303" cy="1049235"/>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43491" y="2015733"/>
            <a:ext cx="625130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32650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endParaRPr lang="zh-CN" altLang="en-US"/>
          </a:p>
        </p:txBody>
      </p:sp>
      <p:sp>
        <p:nvSpPr>
          <p:cNvPr id="5" name="Footer Placeholder 4"/>
          <p:cNvSpPr>
            <a:spLocks noGrp="1"/>
          </p:cNvSpPr>
          <p:nvPr>
            <p:ph type="ftr" sz="quarter" idx="3"/>
          </p:nvPr>
        </p:nvSpPr>
        <p:spPr>
          <a:xfrm>
            <a:off x="1443491" y="329308"/>
            <a:ext cx="3719283"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14884001-731A-4EB7-B6DF-CC5DD3EB008E}" type="slidenum">
              <a:rPr lang="zh-CN" altLang="en-US" smtClean="0"/>
              <a:pPr>
                <a:defRPr/>
              </a:pPr>
              <a:t>‹#›</a:t>
            </a:fld>
            <a:endParaRPr lang="zh-CN" altLang="en-US"/>
          </a:p>
        </p:txBody>
      </p:sp>
      <p:cxnSp>
        <p:nvCxnSpPr>
          <p:cNvPr id="12" name="Straight Connector 11"/>
          <p:cNvCxnSpPr/>
          <p:nvPr/>
        </p:nvCxnSpPr>
        <p:spPr>
          <a:xfrm>
            <a:off x="0" y="6144768"/>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38659313"/>
      </p:ext>
    </p:extLst>
  </p:cSld>
  <p:clrMap bg1="dk1" tx1="lt1" bg2="dk2"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Lst>
  <p:transition>
    <p:cover dir="r"/>
  </p:transition>
  <p:txStyles>
    <p:titleStyle>
      <a:lvl1pPr algn="ctr" defTabSz="6858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2018/10/22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8" r:id="rId14"/>
    <p:sldLayoutId id="2147483729" r:id="rId15"/>
    <p:sldLayoutId id="2147483730" r:id="rId16"/>
    <p:sldLayoutId id="2147483731" r:id="rId17"/>
    <p:sldLayoutId id="2147483732" r:id="rId18"/>
    <p:sldLayoutId id="2147483733" r:id="rId19"/>
    <p:sldLayoutId id="2147483734" r:id="rId20"/>
  </p:sldLayoutIdLst>
  <p:transition>
    <p:cover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46.xml"/><Relationship Id="rId1" Type="http://schemas.openxmlformats.org/officeDocument/2006/relationships/vmlDrawing" Target="../drawings/vmlDrawing4.vml"/><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46.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oleObject" Target="../embeddings/oleObject9.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46.xml"/><Relationship Id="rId1" Type="http://schemas.openxmlformats.org/officeDocument/2006/relationships/vmlDrawing" Target="../drawings/vmlDrawing2.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oleObject" Target="../embeddings/oleObject23.bin"/><Relationship Id="rId3" Type="http://schemas.openxmlformats.org/officeDocument/2006/relationships/image" Target="../media/image18.png"/><Relationship Id="rId7" Type="http://schemas.openxmlformats.org/officeDocument/2006/relationships/oleObject" Target="../embeddings/oleObject17.bin"/><Relationship Id="rId12" Type="http://schemas.openxmlformats.org/officeDocument/2006/relationships/oleObject" Target="../embeddings/oleObject22.bin"/><Relationship Id="rId2" Type="http://schemas.openxmlformats.org/officeDocument/2006/relationships/slideLayout" Target="../slideLayouts/slideLayout46.xml"/><Relationship Id="rId1" Type="http://schemas.openxmlformats.org/officeDocument/2006/relationships/vmlDrawing" Target="../drawings/vmlDrawing3.vml"/><Relationship Id="rId6" Type="http://schemas.openxmlformats.org/officeDocument/2006/relationships/oleObject" Target="../embeddings/oleObject16.bin"/><Relationship Id="rId11" Type="http://schemas.openxmlformats.org/officeDocument/2006/relationships/oleObject" Target="../embeddings/oleObject21.bin"/><Relationship Id="rId5" Type="http://schemas.openxmlformats.org/officeDocument/2006/relationships/oleObject" Target="../embeddings/oleObject15.bin"/><Relationship Id="rId10" Type="http://schemas.openxmlformats.org/officeDocument/2006/relationships/oleObject" Target="../embeddings/oleObject20.bin"/><Relationship Id="rId4" Type="http://schemas.openxmlformats.org/officeDocument/2006/relationships/oleObject" Target="../embeddings/oleObject14.bin"/><Relationship Id="rId9" Type="http://schemas.openxmlformats.org/officeDocument/2006/relationships/oleObject" Target="../embeddings/oleObject19.bin"/></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785786" y="285728"/>
            <a:ext cx="6604017" cy="523220"/>
          </a:xfrm>
          <a:prstGeom prst="rect">
            <a:avLst/>
          </a:prstGeom>
          <a:noFill/>
          <a:ln w="9525">
            <a:noFill/>
            <a:miter lim="800000"/>
            <a:headEnd/>
            <a:tailEnd/>
          </a:ln>
        </p:spPr>
        <p:txBody>
          <a:bodyPr wrap="square">
            <a:spAutoFit/>
          </a:bodyPr>
          <a:lstStyle/>
          <a:p>
            <a:pPr algn="ctr">
              <a:spcBef>
                <a:spcPct val="50000"/>
              </a:spcBef>
            </a:pPr>
            <a:r>
              <a:rPr lang="zh-CN" altLang="en-US" sz="2800" b="1" dirty="0" smtClean="0">
                <a:solidFill>
                  <a:srgbClr val="CC0000"/>
                </a:solidFill>
                <a:latin typeface="楷体_GB2312" pitchFamily="49" charset="-122"/>
                <a:ea typeface="楷体_GB2312" pitchFamily="49" charset="-122"/>
              </a:rPr>
              <a:t>七年级数学</a:t>
            </a:r>
            <a:r>
              <a:rPr lang="en-US" altLang="zh-CN" sz="2800" b="1" dirty="0" smtClean="0">
                <a:solidFill>
                  <a:srgbClr val="CC0000"/>
                </a:solidFill>
                <a:latin typeface="楷体_GB2312" pitchFamily="49" charset="-122"/>
                <a:ea typeface="楷体_GB2312" pitchFamily="49" charset="-122"/>
              </a:rPr>
              <a:t>·</a:t>
            </a:r>
            <a:r>
              <a:rPr lang="zh-CN" altLang="en-US" sz="2800" b="1" dirty="0" smtClean="0">
                <a:solidFill>
                  <a:srgbClr val="CC0000"/>
                </a:solidFill>
                <a:latin typeface="楷体_GB2312" pitchFamily="49" charset="-122"/>
                <a:ea typeface="楷体_GB2312" pitchFamily="49" charset="-122"/>
              </a:rPr>
              <a:t>上    新课标 </a:t>
            </a:r>
            <a:r>
              <a:rPr lang="en-US" altLang="zh-CN" sz="2800" b="1" dirty="0" smtClean="0">
                <a:solidFill>
                  <a:srgbClr val="CC0000"/>
                </a:solidFill>
                <a:latin typeface="楷体_GB2312" pitchFamily="49" charset="-122"/>
                <a:ea typeface="楷体_GB2312" pitchFamily="49" charset="-122"/>
              </a:rPr>
              <a:t>[</a:t>
            </a:r>
            <a:r>
              <a:rPr lang="zh-CN" altLang="en-US" sz="2800" b="1" dirty="0" smtClean="0">
                <a:solidFill>
                  <a:srgbClr val="CC0000"/>
                </a:solidFill>
                <a:latin typeface="楷体_GB2312" pitchFamily="49" charset="-122"/>
                <a:ea typeface="楷体_GB2312" pitchFamily="49" charset="-122"/>
              </a:rPr>
              <a:t>冀教</a:t>
            </a:r>
            <a:r>
              <a:rPr lang="en-US" altLang="zh-CN" sz="2800" b="1" dirty="0" smtClean="0">
                <a:solidFill>
                  <a:srgbClr val="CC0000"/>
                </a:solidFill>
                <a:latin typeface="楷体_GB2312" pitchFamily="49" charset="-122"/>
                <a:ea typeface="楷体_GB2312" pitchFamily="49" charset="-122"/>
              </a:rPr>
              <a:t>]</a:t>
            </a:r>
            <a:endParaRPr lang="zh-CN" altLang="en-US" sz="2800" b="1" dirty="0">
              <a:solidFill>
                <a:srgbClr val="CC0000"/>
              </a:solidFill>
              <a:latin typeface="楷体_GB2312" pitchFamily="49" charset="-122"/>
              <a:ea typeface="楷体_GB2312" pitchFamily="49" charset="-122"/>
            </a:endParaRPr>
          </a:p>
        </p:txBody>
      </p:sp>
      <p:sp>
        <p:nvSpPr>
          <p:cNvPr id="8195" name="TextBox 16"/>
          <p:cNvSpPr txBox="1">
            <a:spLocks noChangeArrowheads="1"/>
          </p:cNvSpPr>
          <p:nvPr/>
        </p:nvSpPr>
        <p:spPr bwMode="auto">
          <a:xfrm>
            <a:off x="1071538" y="1500174"/>
            <a:ext cx="6521478" cy="585787"/>
          </a:xfrm>
          <a:prstGeom prst="rect">
            <a:avLst/>
          </a:prstGeom>
          <a:noFill/>
          <a:ln w="9525">
            <a:noFill/>
            <a:miter lim="800000"/>
            <a:headEnd/>
            <a:tailEnd/>
          </a:ln>
        </p:spPr>
        <p:txBody>
          <a:bodyPr wrap="square">
            <a:spAutoFit/>
          </a:bodyPr>
          <a:lstStyle/>
          <a:p>
            <a:pPr algn="ctr"/>
            <a:r>
              <a:rPr lang="zh-CN" altLang="en-US" sz="3200" b="1" dirty="0">
                <a:solidFill>
                  <a:srgbClr val="CC0000"/>
                </a:solidFill>
                <a:latin typeface="Calibri" pitchFamily="34" charset="0"/>
              </a:rPr>
              <a:t>       </a:t>
            </a:r>
            <a:r>
              <a:rPr lang="zh-CN" altLang="en-US" sz="3200" b="1" dirty="0" smtClean="0">
                <a:solidFill>
                  <a:srgbClr val="CC0000"/>
                </a:solidFill>
                <a:latin typeface="Calibri" pitchFamily="34" charset="0"/>
              </a:rPr>
              <a:t>第三章   代数式</a:t>
            </a:r>
            <a:endParaRPr lang="zh-CN" altLang="en-US" sz="3200" b="1" dirty="0">
              <a:solidFill>
                <a:srgbClr val="CC0000"/>
              </a:solidFill>
              <a:latin typeface="Calibri" pitchFamily="34" charset="0"/>
            </a:endParaRPr>
          </a:p>
        </p:txBody>
      </p:sp>
      <p:grpSp>
        <p:nvGrpSpPr>
          <p:cNvPr id="2" name="Group 4"/>
          <p:cNvGrpSpPr>
            <a:grpSpLocks/>
          </p:cNvGrpSpPr>
          <p:nvPr/>
        </p:nvGrpSpPr>
        <p:grpSpPr bwMode="auto">
          <a:xfrm>
            <a:off x="1403350" y="5300663"/>
            <a:ext cx="2016125" cy="1009650"/>
            <a:chOff x="0" y="0"/>
            <a:chExt cx="1270" cy="636"/>
          </a:xfrm>
        </p:grpSpPr>
        <p:sp>
          <p:nvSpPr>
            <p:cNvPr id="8201" name="Oval 5">
              <a:hlinkClick r:id="rId2" action="ppaction://hlinksldjump"/>
            </p:cNvPr>
            <p:cNvSpPr>
              <a:spLocks noChangeArrowheads="1"/>
            </p:cNvSpPr>
            <p:nvPr/>
          </p:nvSpPr>
          <p:spPr bwMode="auto">
            <a:xfrm>
              <a:off x="0" y="0"/>
              <a:ext cx="1224" cy="636"/>
            </a:xfrm>
            <a:prstGeom prst="ellipse">
              <a:avLst/>
            </a:prstGeom>
            <a:gradFill rotWithShape="1">
              <a:gsLst>
                <a:gs pos="0">
                  <a:srgbClr val="D3E11F"/>
                </a:gs>
                <a:gs pos="100000">
                  <a:srgbClr val="DEEC22"/>
                </a:gs>
              </a:gsLst>
              <a:path path="rect">
                <a:fillToRect r="100000" b="100000"/>
              </a:path>
            </a:gradFill>
            <a:ln w="9525">
              <a:solidFill>
                <a:schemeClr val="hlink"/>
              </a:solidFill>
              <a:round/>
              <a:headEnd/>
              <a:tailEnd/>
            </a:ln>
          </p:spPr>
          <p:txBody>
            <a:bodyPr wrap="none" anchor="ctr"/>
            <a:lstStyle/>
            <a:p>
              <a:endParaRPr lang="zh-CN" altLang="en-US"/>
            </a:p>
          </p:txBody>
        </p:sp>
        <p:sp>
          <p:nvSpPr>
            <p:cNvPr id="8202" name="Rectangle 6">
              <a:hlinkClick r:id="rId2" action="ppaction://hlinksldjump"/>
            </p:cNvPr>
            <p:cNvSpPr>
              <a:spLocks noChangeArrowheads="1"/>
            </p:cNvSpPr>
            <p:nvPr/>
          </p:nvSpPr>
          <p:spPr bwMode="auto">
            <a:xfrm>
              <a:off x="0" y="127"/>
              <a:ext cx="1270" cy="327"/>
            </a:xfrm>
            <a:prstGeom prst="rect">
              <a:avLst/>
            </a:prstGeom>
            <a:noFill/>
            <a:ln w="9525">
              <a:noFill/>
              <a:miter lim="800000"/>
              <a:headEnd/>
              <a:tailEnd/>
            </a:ln>
          </p:spPr>
          <p:txBody>
            <a:bodyPr>
              <a:spAutoFit/>
            </a:bodyPr>
            <a:lstStyle/>
            <a:p>
              <a:r>
                <a:rPr lang="zh-CN" altLang="en-US" sz="2800">
                  <a:latin typeface="宋体" pitchFamily="2" charset="-122"/>
                </a:rPr>
                <a:t> </a:t>
              </a:r>
              <a:r>
                <a:rPr lang="zh-CN" altLang="en-US" sz="2800" b="1">
                  <a:solidFill>
                    <a:srgbClr val="CC0000"/>
                  </a:solidFill>
                  <a:latin typeface="宋体" pitchFamily="2" charset="-122"/>
                </a:rPr>
                <a:t>学习新知</a:t>
              </a:r>
            </a:p>
          </p:txBody>
        </p:sp>
      </p:grpSp>
      <p:grpSp>
        <p:nvGrpSpPr>
          <p:cNvPr id="3" name="Group 7"/>
          <p:cNvGrpSpPr>
            <a:grpSpLocks/>
          </p:cNvGrpSpPr>
          <p:nvPr/>
        </p:nvGrpSpPr>
        <p:grpSpPr bwMode="auto">
          <a:xfrm>
            <a:off x="4932363" y="5229225"/>
            <a:ext cx="2160587" cy="1009650"/>
            <a:chOff x="0" y="0"/>
            <a:chExt cx="1361" cy="636"/>
          </a:xfrm>
        </p:grpSpPr>
        <p:sp>
          <p:nvSpPr>
            <p:cNvPr id="8199" name="Oval 8"/>
            <p:cNvSpPr>
              <a:spLocks noChangeArrowheads="1"/>
            </p:cNvSpPr>
            <p:nvPr/>
          </p:nvSpPr>
          <p:spPr bwMode="auto">
            <a:xfrm>
              <a:off x="0" y="0"/>
              <a:ext cx="1224" cy="636"/>
            </a:xfrm>
            <a:prstGeom prst="ellipse">
              <a:avLst/>
            </a:prstGeom>
            <a:gradFill rotWithShape="1">
              <a:gsLst>
                <a:gs pos="0">
                  <a:srgbClr val="D3E11F"/>
                </a:gs>
                <a:gs pos="100000">
                  <a:srgbClr val="DEEC22"/>
                </a:gs>
              </a:gsLst>
              <a:path path="rect">
                <a:fillToRect r="100000" b="100000"/>
              </a:path>
            </a:gradFill>
            <a:ln w="9525">
              <a:solidFill>
                <a:schemeClr val="hlink"/>
              </a:solidFill>
              <a:round/>
              <a:headEnd/>
              <a:tailEnd/>
            </a:ln>
          </p:spPr>
          <p:txBody>
            <a:bodyPr wrap="none" anchor="ctr"/>
            <a:lstStyle/>
            <a:p>
              <a:endParaRPr lang="zh-CN" altLang="en-US"/>
            </a:p>
          </p:txBody>
        </p:sp>
        <p:sp>
          <p:nvSpPr>
            <p:cNvPr id="8200" name="Rectangle 9">
              <a:hlinkClick r:id="" action="ppaction://noaction"/>
            </p:cNvPr>
            <p:cNvSpPr>
              <a:spLocks noChangeArrowheads="1"/>
            </p:cNvSpPr>
            <p:nvPr/>
          </p:nvSpPr>
          <p:spPr bwMode="auto">
            <a:xfrm>
              <a:off x="91" y="137"/>
              <a:ext cx="1270" cy="327"/>
            </a:xfrm>
            <a:prstGeom prst="rect">
              <a:avLst/>
            </a:prstGeom>
            <a:noFill/>
            <a:ln w="9525">
              <a:noFill/>
              <a:miter lim="800000"/>
              <a:headEnd/>
              <a:tailEnd/>
            </a:ln>
          </p:spPr>
          <p:txBody>
            <a:bodyPr>
              <a:spAutoFit/>
            </a:bodyPr>
            <a:lstStyle/>
            <a:p>
              <a:r>
                <a:rPr lang="zh-CN" altLang="en-US" sz="2800" b="1">
                  <a:solidFill>
                    <a:srgbClr val="CC0000"/>
                  </a:solidFill>
                  <a:latin typeface="宋体" pitchFamily="2" charset="-122"/>
                </a:rPr>
                <a:t>检测反馈</a:t>
              </a:r>
            </a:p>
          </p:txBody>
        </p:sp>
      </p:grpSp>
      <p:sp>
        <p:nvSpPr>
          <p:cNvPr id="8198" name="矩形 10"/>
          <p:cNvSpPr>
            <a:spLocks noChangeArrowheads="1"/>
          </p:cNvSpPr>
          <p:nvPr/>
        </p:nvSpPr>
        <p:spPr bwMode="auto">
          <a:xfrm>
            <a:off x="882498" y="2997200"/>
            <a:ext cx="6021200" cy="830997"/>
          </a:xfrm>
          <a:prstGeom prst="rect">
            <a:avLst/>
          </a:prstGeom>
          <a:noFill/>
          <a:ln w="9525">
            <a:noFill/>
            <a:miter lim="800000"/>
            <a:headEnd/>
            <a:tailEnd/>
          </a:ln>
        </p:spPr>
        <p:txBody>
          <a:bodyPr wrap="none">
            <a:spAutoFit/>
          </a:bodyPr>
          <a:lstStyle/>
          <a:p>
            <a:pPr algn="ctr"/>
            <a:r>
              <a:rPr lang="en-US" altLang="zh-CN" sz="4800" b="1" dirty="0" smtClean="0"/>
              <a:t>            3.3  </a:t>
            </a:r>
            <a:r>
              <a:rPr lang="zh-CN" altLang="en-US" sz="4800" b="1" dirty="0" smtClean="0"/>
              <a:t>代数式的值</a:t>
            </a:r>
            <a:endParaRPr lang="zh-CN" altLang="zh-CN" sz="4800" dirty="0"/>
          </a:p>
        </p:txBody>
      </p:sp>
    </p:spTree>
  </p:cSld>
  <p:clrMapOvr>
    <a:masterClrMapping/>
  </p:clrMapOvr>
  <p:transition>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07504" y="1196752"/>
            <a:ext cx="9179619" cy="646331"/>
          </a:xfrm>
          <a:prstGeom prst="rect">
            <a:avLst/>
          </a:prstGeom>
          <a:noFill/>
          <a:ln w="9525">
            <a:noFill/>
            <a:miter lim="800000"/>
            <a:headEnd/>
            <a:tailEnd/>
          </a:ln>
        </p:spPr>
        <p:txBody>
          <a:bodyPr wrap="square">
            <a:spAutoFit/>
          </a:bodyPr>
          <a:lstStyle/>
          <a:p>
            <a:pPr>
              <a:lnSpc>
                <a:spcPct val="150000"/>
              </a:lnSpc>
            </a:pPr>
            <a:r>
              <a:rPr lang="en-US" altLang="zh-CN" sz="2400" b="1" dirty="0" smtClean="0">
                <a:latin typeface="微软雅黑" pitchFamily="34" charset="-122"/>
                <a:ea typeface="微软雅黑" pitchFamily="34" charset="-122"/>
              </a:rPr>
              <a:t>(</a:t>
            </a:r>
            <a:r>
              <a:rPr lang="en-US" altLang="zh-CN" sz="2400" b="1" dirty="0">
                <a:latin typeface="微软雅黑" pitchFamily="34" charset="-122"/>
                <a:ea typeface="微软雅黑" pitchFamily="34" charset="-122"/>
              </a:rPr>
              <a:t>3)</a:t>
            </a:r>
            <a:r>
              <a:rPr lang="zh-CN" altLang="zh-CN" sz="2400" b="1" dirty="0">
                <a:latin typeface="微软雅黑" pitchFamily="34" charset="-122"/>
                <a:ea typeface="微软雅黑" pitchFamily="34" charset="-122"/>
              </a:rPr>
              <a:t>当</a:t>
            </a:r>
            <a:r>
              <a:rPr lang="en-US" altLang="zh-CN" sz="2400" b="1" i="1" dirty="0">
                <a:latin typeface="微软雅黑" pitchFamily="34" charset="-122"/>
                <a:ea typeface="微软雅黑" pitchFamily="34" charset="-122"/>
              </a:rPr>
              <a:t>t</a:t>
            </a:r>
            <a:r>
              <a:rPr lang="en-US" altLang="zh-CN" sz="2400" b="1" dirty="0">
                <a:latin typeface="微软雅黑" pitchFamily="34" charset="-122"/>
                <a:ea typeface="微软雅黑" pitchFamily="34" charset="-122"/>
              </a:rPr>
              <a:t>=7</a:t>
            </a:r>
            <a:r>
              <a:rPr lang="zh-CN" altLang="zh-CN" sz="2400" b="1" dirty="0">
                <a:latin typeface="微软雅黑" pitchFamily="34" charset="-122"/>
                <a:ea typeface="微软雅黑" pitchFamily="34" charset="-122"/>
              </a:rPr>
              <a:t>时，请你比较小亮离开家的路程与离</a:t>
            </a:r>
            <a:r>
              <a:rPr lang="zh-CN" altLang="zh-CN" sz="2400" b="1" dirty="0" smtClean="0">
                <a:latin typeface="微软雅黑" pitchFamily="34" charset="-122"/>
                <a:ea typeface="微软雅黑" pitchFamily="34" charset="-122"/>
              </a:rPr>
              <a:t>学校</a:t>
            </a:r>
            <a:r>
              <a:rPr lang="zh-CN" altLang="zh-CN" sz="2400" b="1" dirty="0">
                <a:latin typeface="微软雅黑" pitchFamily="34" charset="-122"/>
                <a:ea typeface="微软雅黑" pitchFamily="34" charset="-122"/>
              </a:rPr>
              <a:t>的路程哪个远．</a:t>
            </a:r>
          </a:p>
        </p:txBody>
      </p:sp>
      <p:sp>
        <p:nvSpPr>
          <p:cNvPr id="11267" name="Text Box 2"/>
          <p:cNvSpPr txBox="1">
            <a:spLocks noChangeArrowheads="1"/>
          </p:cNvSpPr>
          <p:nvPr/>
        </p:nvSpPr>
        <p:spPr bwMode="auto">
          <a:xfrm>
            <a:off x="1187624" y="2564904"/>
            <a:ext cx="6408738" cy="585788"/>
          </a:xfrm>
          <a:prstGeom prst="rect">
            <a:avLst/>
          </a:prstGeom>
          <a:noFill/>
          <a:ln w="9525">
            <a:noFill/>
            <a:miter lim="800000"/>
            <a:headEnd/>
            <a:tailEnd/>
          </a:ln>
        </p:spPr>
        <p:txBody>
          <a:bodyPr>
            <a:spAutoFit/>
          </a:bodyPr>
          <a:lstStyle/>
          <a:p>
            <a:r>
              <a:rPr lang="zh-CN" altLang="zh-CN" sz="3200" b="1" dirty="0">
                <a:solidFill>
                  <a:srgbClr val="FF0000"/>
                </a:solidFill>
                <a:latin typeface="楷体" pitchFamily="49" charset="-122"/>
                <a:ea typeface="楷体" pitchFamily="49" charset="-122"/>
              </a:rPr>
              <a:t>此时，小亮离学校的路程远．</a:t>
            </a:r>
          </a:p>
        </p:txBody>
      </p:sp>
      <p:graphicFrame>
        <p:nvGraphicFramePr>
          <p:cNvPr id="11269" name="Object 5"/>
          <p:cNvGraphicFramePr>
            <a:graphicFrameLocks noChangeAspect="1"/>
          </p:cNvGraphicFramePr>
          <p:nvPr/>
        </p:nvGraphicFramePr>
        <p:xfrm>
          <a:off x="1187624" y="2060848"/>
          <a:ext cx="4900612" cy="565150"/>
        </p:xfrm>
        <a:graphic>
          <a:graphicData uri="http://schemas.openxmlformats.org/presentationml/2006/ole">
            <p:oleObj spid="_x0000_s86018" name="Equation" r:id="rId3" imgW="1790640" imgH="228600" progId="">
              <p:embed/>
            </p:oleObj>
          </a:graphicData>
        </a:graphic>
      </p:graphicFrame>
      <p:sp>
        <p:nvSpPr>
          <p:cNvPr id="5" name="矩形 4"/>
          <p:cNvSpPr/>
          <p:nvPr/>
        </p:nvSpPr>
        <p:spPr>
          <a:xfrm>
            <a:off x="755576" y="188640"/>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6" name="Text Box 2"/>
          <p:cNvSpPr txBox="1">
            <a:spLocks noChangeArrowheads="1"/>
          </p:cNvSpPr>
          <p:nvPr/>
        </p:nvSpPr>
        <p:spPr bwMode="auto">
          <a:xfrm>
            <a:off x="107504" y="3356992"/>
            <a:ext cx="8891587" cy="581057"/>
          </a:xfrm>
          <a:prstGeom prst="rect">
            <a:avLst/>
          </a:prstGeom>
          <a:noFill/>
          <a:ln w="9525">
            <a:noFill/>
            <a:miter lim="800000"/>
            <a:headEnd/>
            <a:tailEnd/>
          </a:ln>
        </p:spPr>
        <p:txBody>
          <a:bodyPr>
            <a:spAutoFit/>
          </a:bodyPr>
          <a:lstStyle/>
          <a:p>
            <a:pPr>
              <a:lnSpc>
                <a:spcPct val="150000"/>
              </a:lnSpc>
            </a:pPr>
            <a:r>
              <a:rPr lang="en-US" altLang="zh-CN" sz="2400" b="1" dirty="0" smtClean="0">
                <a:latin typeface="微软雅黑" pitchFamily="34" charset="-122"/>
                <a:ea typeface="微软雅黑" pitchFamily="34" charset="-122"/>
              </a:rPr>
              <a:t>1</a:t>
            </a:r>
            <a:r>
              <a:rPr lang="en-US" altLang="zh-CN" sz="2400" b="1" dirty="0">
                <a:latin typeface="微软雅黑" pitchFamily="34" charset="-122"/>
                <a:ea typeface="微软雅黑" pitchFamily="34" charset="-122"/>
              </a:rPr>
              <a:t>.</a:t>
            </a:r>
            <a:r>
              <a:rPr lang="zh-CN" altLang="zh-CN" sz="2400" b="1" dirty="0">
                <a:latin typeface="微软雅黑" pitchFamily="34" charset="-122"/>
                <a:ea typeface="微软雅黑" pitchFamily="34" charset="-122"/>
              </a:rPr>
              <a:t>表格中的</a:t>
            </a:r>
            <a:r>
              <a:rPr lang="en-US" altLang="zh-CN" sz="2400" b="1" dirty="0">
                <a:latin typeface="微软雅黑" pitchFamily="34" charset="-122"/>
                <a:ea typeface="微软雅黑" pitchFamily="34" charset="-122"/>
              </a:rPr>
              <a:t>  </a:t>
            </a:r>
            <a:r>
              <a:rPr lang="en-US" altLang="zh-CN" sz="2400" b="1" dirty="0" smtClean="0">
                <a:latin typeface="微软雅黑" pitchFamily="34" charset="-122"/>
                <a:ea typeface="微软雅黑" pitchFamily="34" charset="-122"/>
              </a:rPr>
              <a:t>   </a:t>
            </a:r>
            <a:r>
              <a:rPr lang="zh-CN" altLang="zh-CN" sz="2400" b="1" dirty="0" smtClean="0">
                <a:latin typeface="微软雅黑" pitchFamily="34" charset="-122"/>
                <a:ea typeface="微软雅黑" pitchFamily="34" charset="-122"/>
              </a:rPr>
              <a:t>和</a:t>
            </a:r>
            <a:r>
              <a:rPr lang="en-US" altLang="zh-CN" sz="2400" b="1" dirty="0" smtClean="0">
                <a:latin typeface="微软雅黑" pitchFamily="34" charset="-122"/>
                <a:ea typeface="微软雅黑" pitchFamily="34" charset="-122"/>
              </a:rPr>
              <a:t>    </a:t>
            </a:r>
            <a:r>
              <a:rPr lang="zh-CN" altLang="zh-CN" sz="2400" b="1" dirty="0" smtClean="0">
                <a:latin typeface="微软雅黑" pitchFamily="34" charset="-122"/>
                <a:ea typeface="微软雅黑" pitchFamily="34" charset="-122"/>
              </a:rPr>
              <a:t>在</a:t>
            </a:r>
            <a:r>
              <a:rPr lang="zh-CN" altLang="zh-CN" sz="2400" b="1" dirty="0">
                <a:latin typeface="微软雅黑" pitchFamily="34" charset="-122"/>
                <a:ea typeface="微软雅黑" pitchFamily="34" charset="-122"/>
              </a:rPr>
              <a:t>同时间对应的数量关系</a:t>
            </a:r>
            <a:r>
              <a:rPr lang="zh-CN" altLang="zh-CN" sz="2400" b="1" dirty="0" smtClean="0">
                <a:latin typeface="微软雅黑" pitchFamily="34" charset="-122"/>
                <a:ea typeface="微软雅黑" pitchFamily="34" charset="-122"/>
              </a:rPr>
              <a:t>有什</a:t>
            </a:r>
            <a:r>
              <a:rPr lang="zh-CN" altLang="zh-CN" sz="2400" b="1" dirty="0">
                <a:latin typeface="微软雅黑" pitchFamily="34" charset="-122"/>
                <a:ea typeface="微软雅黑" pitchFamily="34" charset="-122"/>
              </a:rPr>
              <a:t>么特点？</a:t>
            </a:r>
          </a:p>
        </p:txBody>
      </p:sp>
      <p:graphicFrame>
        <p:nvGraphicFramePr>
          <p:cNvPr id="81923" name="Object 3"/>
          <p:cNvGraphicFramePr>
            <a:graphicFrameLocks noChangeAspect="1"/>
          </p:cNvGraphicFramePr>
          <p:nvPr/>
        </p:nvGraphicFramePr>
        <p:xfrm>
          <a:off x="1619672" y="3429000"/>
          <a:ext cx="677863" cy="576262"/>
        </p:xfrm>
        <a:graphic>
          <a:graphicData uri="http://schemas.openxmlformats.org/presentationml/2006/ole">
            <p:oleObj spid="_x0000_s86019" name="Equation" r:id="rId4" imgW="126890" imgH="190335" progId="">
              <p:embed/>
            </p:oleObj>
          </a:graphicData>
        </a:graphic>
      </p:graphicFrame>
      <p:graphicFrame>
        <p:nvGraphicFramePr>
          <p:cNvPr id="81924" name="Object 4"/>
          <p:cNvGraphicFramePr>
            <a:graphicFrameLocks noChangeAspect="1"/>
          </p:cNvGraphicFramePr>
          <p:nvPr/>
        </p:nvGraphicFramePr>
        <p:xfrm>
          <a:off x="2411760" y="3429000"/>
          <a:ext cx="503237" cy="604837"/>
        </p:xfrm>
        <a:graphic>
          <a:graphicData uri="http://schemas.openxmlformats.org/presentationml/2006/ole">
            <p:oleObj spid="_x0000_s86020" name="Equation" r:id="rId5" imgW="152334" imgH="190417" progId="">
              <p:embed/>
            </p:oleObj>
          </a:graphicData>
        </a:graphic>
      </p:graphicFrame>
      <p:sp>
        <p:nvSpPr>
          <p:cNvPr id="9" name="Text Box 2"/>
          <p:cNvSpPr txBox="1">
            <a:spLocks noChangeArrowheads="1"/>
          </p:cNvSpPr>
          <p:nvPr/>
        </p:nvSpPr>
        <p:spPr bwMode="auto">
          <a:xfrm>
            <a:off x="1187624" y="3933056"/>
            <a:ext cx="6408738" cy="461665"/>
          </a:xfrm>
          <a:prstGeom prst="rect">
            <a:avLst/>
          </a:prstGeom>
          <a:noFill/>
          <a:ln w="9525">
            <a:noFill/>
            <a:miter lim="800000"/>
            <a:headEnd/>
            <a:tailEnd/>
          </a:ln>
        </p:spPr>
        <p:txBody>
          <a:bodyPr>
            <a:spAutoFit/>
          </a:bodyPr>
          <a:lstStyle/>
          <a:p>
            <a:r>
              <a:rPr lang="zh-CN" altLang="zh-CN" sz="2400" b="1" dirty="0">
                <a:solidFill>
                  <a:srgbClr val="FF0000"/>
                </a:solidFill>
                <a:latin typeface="微软雅黑" pitchFamily="34" charset="-122"/>
                <a:ea typeface="微软雅黑" pitchFamily="34" charset="-122"/>
              </a:rPr>
              <a:t>两个数量之和等于小亮到家的距离</a:t>
            </a:r>
          </a:p>
        </p:txBody>
      </p:sp>
      <p:sp>
        <p:nvSpPr>
          <p:cNvPr id="10" name="Text Box 2"/>
          <p:cNvSpPr txBox="1">
            <a:spLocks noChangeArrowheads="1"/>
          </p:cNvSpPr>
          <p:nvPr/>
        </p:nvSpPr>
        <p:spPr bwMode="auto">
          <a:xfrm>
            <a:off x="107504" y="4437112"/>
            <a:ext cx="8891587" cy="1135054"/>
          </a:xfrm>
          <a:prstGeom prst="rect">
            <a:avLst/>
          </a:prstGeom>
          <a:noFill/>
          <a:ln w="9525">
            <a:noFill/>
            <a:miter lim="800000"/>
            <a:headEnd/>
            <a:tailEnd/>
          </a:ln>
        </p:spPr>
        <p:txBody>
          <a:bodyPr>
            <a:spAutoFit/>
          </a:bodyPr>
          <a:lstStyle/>
          <a:p>
            <a:pPr>
              <a:lnSpc>
                <a:spcPct val="150000"/>
              </a:lnSpc>
            </a:pPr>
            <a:r>
              <a:rPr lang="en-US" altLang="zh-CN" sz="2400" b="1" dirty="0">
                <a:latin typeface="微软雅黑" pitchFamily="34" charset="-122"/>
                <a:ea typeface="微软雅黑" pitchFamily="34" charset="-122"/>
              </a:rPr>
              <a:t>2.</a:t>
            </a:r>
            <a:r>
              <a:rPr lang="zh-CN" altLang="zh-CN" sz="2400" b="1" dirty="0">
                <a:latin typeface="微软雅黑" pitchFamily="34" charset="-122"/>
                <a:ea typeface="微软雅黑" pitchFamily="34" charset="-122"/>
              </a:rPr>
              <a:t>通过这个表格，是否可以计算出任何一个时</a:t>
            </a:r>
            <a:r>
              <a:rPr lang="zh-CN" altLang="zh-CN" sz="2400" b="1" dirty="0" smtClean="0">
                <a:latin typeface="微软雅黑" pitchFamily="34" charset="-122"/>
                <a:ea typeface="微软雅黑" pitchFamily="34" charset="-122"/>
              </a:rPr>
              <a:t>间中</a:t>
            </a:r>
            <a:r>
              <a:rPr lang="zh-CN" altLang="zh-CN" sz="2400" b="1" dirty="0">
                <a:latin typeface="微软雅黑" pitchFamily="34" charset="-122"/>
                <a:ea typeface="微软雅黑" pitchFamily="34" charset="-122"/>
              </a:rPr>
              <a:t>小亮的位置情况？</a:t>
            </a:r>
          </a:p>
        </p:txBody>
      </p:sp>
      <p:sp>
        <p:nvSpPr>
          <p:cNvPr id="11" name="Text Box 2"/>
          <p:cNvSpPr txBox="1">
            <a:spLocks noChangeArrowheads="1"/>
          </p:cNvSpPr>
          <p:nvPr/>
        </p:nvSpPr>
        <p:spPr bwMode="auto">
          <a:xfrm>
            <a:off x="2627313" y="5084763"/>
            <a:ext cx="1576387" cy="585787"/>
          </a:xfrm>
          <a:prstGeom prst="rect">
            <a:avLst/>
          </a:prstGeom>
          <a:noFill/>
          <a:ln w="9525">
            <a:noFill/>
            <a:miter lim="800000"/>
            <a:headEnd/>
            <a:tailEnd/>
          </a:ln>
        </p:spPr>
        <p:txBody>
          <a:bodyPr>
            <a:spAutoFit/>
          </a:bodyPr>
          <a:lstStyle/>
          <a:p>
            <a:r>
              <a:rPr lang="zh-CN" altLang="en-US" sz="3200" b="1" dirty="0">
                <a:solidFill>
                  <a:srgbClr val="FF0000"/>
                </a:solidFill>
                <a:latin typeface="楷体" pitchFamily="49" charset="-122"/>
                <a:ea typeface="楷体" pitchFamily="49" charset="-122"/>
              </a:rPr>
              <a:t>可以</a:t>
            </a:r>
            <a:endParaRPr lang="zh-CN" altLang="zh-CN" sz="3200" b="1" dirty="0">
              <a:solidFill>
                <a:srgbClr val="FF0000"/>
              </a:solidFill>
              <a:latin typeface="楷体" pitchFamily="49" charset="-122"/>
              <a:ea typeface="楷体" pitchFamily="49"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checkerboard(across)">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1269"/>
                                        </p:tgtEl>
                                        <p:attrNameLst>
                                          <p:attrName>style.visibility</p:attrName>
                                        </p:attrNameLst>
                                      </p:cBhvr>
                                      <p:to>
                                        <p:strVal val="visible"/>
                                      </p:to>
                                    </p:set>
                                    <p:animEffect transition="in" filter="checkerboard(across)">
                                      <p:cBhvr>
                                        <p:cTn id="12" dur="500"/>
                                        <p:tgtEl>
                                          <p:spTgt spid="1126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67"/>
                                        </p:tgtEl>
                                        <p:attrNameLst>
                                          <p:attrName>style.visibility</p:attrName>
                                        </p:attrNameLst>
                                      </p:cBhvr>
                                      <p:to>
                                        <p:strVal val="visible"/>
                                      </p:to>
                                    </p:set>
                                    <p:animEffect transition="in" filter="checkerboard(across)">
                                      <p:cBhvr>
                                        <p:cTn id="17" dur="500"/>
                                        <p:tgtEl>
                                          <p:spTgt spid="1126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heckerboard(across)">
                                      <p:cBhvr>
                                        <p:cTn id="22" dur="500"/>
                                        <p:tgtEl>
                                          <p:spTgt spid="6"/>
                                        </p:tgtEl>
                                      </p:cBhvr>
                                    </p:animEffect>
                                  </p:childTnLst>
                                </p:cTn>
                              </p:par>
                              <p:par>
                                <p:cTn id="23" presetID="5" presetClass="entr" presetSubtype="10" fill="hold" nodeType="withEffect">
                                  <p:stCondLst>
                                    <p:cond delay="0"/>
                                  </p:stCondLst>
                                  <p:childTnLst>
                                    <p:set>
                                      <p:cBhvr>
                                        <p:cTn id="24" dur="1" fill="hold">
                                          <p:stCondLst>
                                            <p:cond delay="0"/>
                                          </p:stCondLst>
                                        </p:cTn>
                                        <p:tgtEl>
                                          <p:spTgt spid="81923"/>
                                        </p:tgtEl>
                                        <p:attrNameLst>
                                          <p:attrName>style.visibility</p:attrName>
                                        </p:attrNameLst>
                                      </p:cBhvr>
                                      <p:to>
                                        <p:strVal val="visible"/>
                                      </p:to>
                                    </p:set>
                                    <p:animEffect transition="in" filter="checkerboard(across)">
                                      <p:cBhvr>
                                        <p:cTn id="25" dur="500"/>
                                        <p:tgtEl>
                                          <p:spTgt spid="81923"/>
                                        </p:tgtEl>
                                      </p:cBhvr>
                                    </p:animEffect>
                                  </p:childTnLst>
                                </p:cTn>
                              </p:par>
                              <p:par>
                                <p:cTn id="26" presetID="5" presetClass="entr" presetSubtype="10" fill="hold" nodeType="withEffect">
                                  <p:stCondLst>
                                    <p:cond delay="0"/>
                                  </p:stCondLst>
                                  <p:childTnLst>
                                    <p:set>
                                      <p:cBhvr>
                                        <p:cTn id="27" dur="1" fill="hold">
                                          <p:stCondLst>
                                            <p:cond delay="0"/>
                                          </p:stCondLst>
                                        </p:cTn>
                                        <p:tgtEl>
                                          <p:spTgt spid="81924"/>
                                        </p:tgtEl>
                                        <p:attrNameLst>
                                          <p:attrName>style.visibility</p:attrName>
                                        </p:attrNameLst>
                                      </p:cBhvr>
                                      <p:to>
                                        <p:strVal val="visible"/>
                                      </p:to>
                                    </p:set>
                                    <p:animEffect transition="in" filter="checkerboard(across)">
                                      <p:cBhvr>
                                        <p:cTn id="28" dur="500"/>
                                        <p:tgtEl>
                                          <p:spTgt spid="81924"/>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checkerboard(across)">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heckerboard(across)">
                                      <p:cBhvr>
                                        <p:cTn id="4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ldLvl="0" autoUpdateAnimBg="0"/>
      <p:bldP spid="11267" grpId="0" bldLvl="0" autoUpdateAnimBg="0"/>
      <p:bldP spid="6" grpId="0" bldLvl="0" autoUpdateAnimBg="0"/>
      <p:bldP spid="9" grpId="0" bldLvl="0" autoUpdateAnimBg="0"/>
      <p:bldP spid="10" grpId="0" bldLvl="0" autoUpdateAnimBg="0"/>
      <p:bldP spid="11" grpId="0" bldLvl="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
          <p:cNvSpPr txBox="1">
            <a:spLocks noChangeArrowheads="1"/>
          </p:cNvSpPr>
          <p:nvPr/>
        </p:nvSpPr>
        <p:spPr bwMode="auto">
          <a:xfrm>
            <a:off x="179512" y="692696"/>
            <a:ext cx="8785225" cy="892552"/>
          </a:xfrm>
          <a:prstGeom prst="rect">
            <a:avLst/>
          </a:prstGeom>
          <a:noFill/>
          <a:ln w="9525">
            <a:noFill/>
            <a:miter lim="800000"/>
            <a:headEnd/>
            <a:tailEnd/>
          </a:ln>
        </p:spPr>
        <p:txBody>
          <a:bodyPr>
            <a:spAutoFit/>
          </a:bodyPr>
          <a:lstStyle/>
          <a:p>
            <a:r>
              <a:rPr lang="en-US" altLang="zh-CN" sz="2800" b="1" dirty="0" smtClean="0">
                <a:latin typeface="微软雅黑" pitchFamily="34" charset="-122"/>
                <a:ea typeface="微软雅黑" pitchFamily="34" charset="-122"/>
              </a:rPr>
              <a:t> </a:t>
            </a:r>
            <a:r>
              <a:rPr lang="zh-CN" altLang="zh-CN" sz="2400" b="1" dirty="0" smtClean="0">
                <a:latin typeface="微软雅黑" pitchFamily="34" charset="-122"/>
                <a:ea typeface="微软雅黑" pitchFamily="34" charset="-122"/>
              </a:rPr>
              <a:t>树</a:t>
            </a:r>
            <a:r>
              <a:rPr lang="zh-CN" altLang="zh-CN" sz="2400" b="1" dirty="0">
                <a:latin typeface="微软雅黑" pitchFamily="34" charset="-122"/>
                <a:ea typeface="微软雅黑" pitchFamily="34" charset="-122"/>
              </a:rPr>
              <a:t>的高度与树生长的年数有关，测得某棵树的有关数据如下表：</a:t>
            </a:r>
            <a:r>
              <a:rPr lang="en-US" altLang="zh-CN" sz="2400" b="1" dirty="0">
                <a:latin typeface="微软雅黑" pitchFamily="34" charset="-122"/>
                <a:ea typeface="微软雅黑" pitchFamily="34" charset="-122"/>
              </a:rPr>
              <a:t>(</a:t>
            </a:r>
            <a:r>
              <a:rPr lang="zh-CN" altLang="zh-CN" sz="2400" b="1" dirty="0">
                <a:latin typeface="微软雅黑" pitchFamily="34" charset="-122"/>
                <a:ea typeface="微软雅黑" pitchFamily="34" charset="-122"/>
              </a:rPr>
              <a:t>树苗原高</a:t>
            </a:r>
            <a:r>
              <a:rPr lang="en-US" altLang="zh-CN" sz="2400" b="1" dirty="0">
                <a:latin typeface="微软雅黑" pitchFamily="34" charset="-122"/>
                <a:ea typeface="微软雅黑" pitchFamily="34" charset="-122"/>
              </a:rPr>
              <a:t>100</a:t>
            </a:r>
            <a:r>
              <a:rPr lang="zh-CN" altLang="zh-CN" sz="2400" b="1" dirty="0">
                <a:latin typeface="微软雅黑" pitchFamily="34" charset="-122"/>
                <a:ea typeface="微软雅黑" pitchFamily="34" charset="-122"/>
              </a:rPr>
              <a:t>厘米</a:t>
            </a:r>
            <a:r>
              <a:rPr lang="en-US" altLang="zh-CN" sz="2400" b="1" dirty="0">
                <a:latin typeface="微软雅黑" pitchFamily="34" charset="-122"/>
                <a:ea typeface="微软雅黑" pitchFamily="34" charset="-122"/>
              </a:rPr>
              <a:t>)</a:t>
            </a:r>
            <a:endParaRPr lang="zh-CN" altLang="zh-CN" sz="2400" b="1" dirty="0">
              <a:latin typeface="微软雅黑" pitchFamily="34" charset="-122"/>
              <a:ea typeface="微软雅黑" pitchFamily="34" charset="-122"/>
            </a:endParaRPr>
          </a:p>
        </p:txBody>
      </p:sp>
      <p:graphicFrame>
        <p:nvGraphicFramePr>
          <p:cNvPr id="11" name="表格 10"/>
          <p:cNvGraphicFramePr>
            <a:graphicFrameLocks noGrp="1"/>
          </p:cNvGraphicFramePr>
          <p:nvPr/>
        </p:nvGraphicFramePr>
        <p:xfrm>
          <a:off x="2051720" y="1628800"/>
          <a:ext cx="5111824" cy="2926080"/>
        </p:xfrm>
        <a:graphic>
          <a:graphicData uri="http://schemas.openxmlformats.org/drawingml/2006/table">
            <a:tbl>
              <a:tblPr>
                <a:tableStyleId>{8A107856-5554-42FB-B03E-39F5DBC370BA}</a:tableStyleId>
              </a:tblPr>
              <a:tblGrid>
                <a:gridCol w="1451505"/>
                <a:gridCol w="3660319"/>
              </a:tblGrid>
              <a:tr h="475679">
                <a:tc>
                  <a:txBody>
                    <a:bodyPr/>
                    <a:lstStyle/>
                    <a:p>
                      <a:pPr algn="ctr">
                        <a:spcAft>
                          <a:spcPts val="0"/>
                        </a:spcAft>
                      </a:pPr>
                      <a:r>
                        <a:rPr lang="zh-CN" sz="3200" kern="100" dirty="0"/>
                        <a:t>年数</a:t>
                      </a:r>
                      <a:r>
                        <a:rPr lang="en-US" sz="3200" kern="100" dirty="0"/>
                        <a:t>(</a:t>
                      </a:r>
                      <a:r>
                        <a:rPr lang="en-US" sz="3200" i="1" kern="100" dirty="0">
                          <a:latin typeface="Times New Roman" pitchFamily="18" charset="0"/>
                          <a:cs typeface="Times New Roman" pitchFamily="18" charset="0"/>
                        </a:rPr>
                        <a:t>n</a:t>
                      </a:r>
                      <a:r>
                        <a:rPr lang="en-US" sz="3200" kern="100" dirty="0"/>
                        <a:t>)</a:t>
                      </a:r>
                      <a:endParaRPr lang="zh-CN" sz="3200" b="1" kern="100" dirty="0">
                        <a:latin typeface="楷体" pitchFamily="49" charset="-122"/>
                        <a:ea typeface="楷体" pitchFamily="49" charset="-122"/>
                        <a:cs typeface="Times New Roman"/>
                      </a:endParaRPr>
                    </a:p>
                  </a:txBody>
                  <a:tcPr marL="68580" marR="68580" marT="0" marB="0"/>
                </a:tc>
                <a:tc>
                  <a:txBody>
                    <a:bodyPr/>
                    <a:lstStyle/>
                    <a:p>
                      <a:pPr algn="ctr">
                        <a:spcAft>
                          <a:spcPts val="0"/>
                        </a:spcAft>
                      </a:pPr>
                      <a:r>
                        <a:rPr lang="zh-CN" sz="3200" kern="100" dirty="0"/>
                        <a:t>高度</a:t>
                      </a:r>
                      <a:r>
                        <a:rPr lang="en-US" sz="3200" kern="100" dirty="0"/>
                        <a:t> (</a:t>
                      </a:r>
                      <a:r>
                        <a:rPr lang="zh-CN" sz="3200" kern="100" dirty="0"/>
                        <a:t>单位</a:t>
                      </a:r>
                      <a:r>
                        <a:rPr lang="en-US" sz="3200" kern="100" dirty="0"/>
                        <a:t>:</a:t>
                      </a:r>
                      <a:r>
                        <a:rPr lang="zh-CN" sz="3200" kern="100" dirty="0"/>
                        <a:t>厘米</a:t>
                      </a:r>
                      <a:r>
                        <a:rPr lang="en-US" sz="3200" kern="100" dirty="0"/>
                        <a:t>)</a:t>
                      </a:r>
                      <a:endParaRPr lang="zh-CN" sz="3200" b="1" kern="100" dirty="0">
                        <a:latin typeface="楷体" pitchFamily="49" charset="-122"/>
                        <a:ea typeface="楷体" pitchFamily="49" charset="-122"/>
                        <a:cs typeface="Times New Roman"/>
                      </a:endParaRPr>
                    </a:p>
                  </a:txBody>
                  <a:tcPr marL="68580" marR="68580" marT="0" marB="0"/>
                </a:tc>
              </a:tr>
              <a:tr h="475679">
                <a:tc>
                  <a:txBody>
                    <a:bodyPr/>
                    <a:lstStyle/>
                    <a:p>
                      <a:pPr algn="ctr">
                        <a:spcAft>
                          <a:spcPts val="0"/>
                        </a:spcAft>
                      </a:pPr>
                      <a:r>
                        <a:rPr lang="en-US" sz="3200" kern="100" dirty="0"/>
                        <a:t>1</a:t>
                      </a:r>
                      <a:endParaRPr lang="zh-CN" sz="3200" b="1" kern="100" dirty="0">
                        <a:latin typeface="楷体" pitchFamily="49" charset="-122"/>
                        <a:ea typeface="楷体" pitchFamily="49" charset="-122"/>
                        <a:cs typeface="Times New Roman"/>
                      </a:endParaRPr>
                    </a:p>
                  </a:txBody>
                  <a:tcPr marL="68580" marR="68580" marT="0" marB="0"/>
                </a:tc>
                <a:tc>
                  <a:txBody>
                    <a:bodyPr/>
                    <a:lstStyle/>
                    <a:p>
                      <a:pPr algn="ctr">
                        <a:spcAft>
                          <a:spcPts val="0"/>
                        </a:spcAft>
                      </a:pPr>
                      <a:r>
                        <a:rPr lang="en-US" sz="3200" kern="100" dirty="0"/>
                        <a:t>100+5</a:t>
                      </a:r>
                      <a:endParaRPr lang="zh-CN" sz="3200" b="1" kern="100" dirty="0">
                        <a:latin typeface="楷体" pitchFamily="49" charset="-122"/>
                        <a:ea typeface="楷体" pitchFamily="49" charset="-122"/>
                        <a:cs typeface="Times New Roman"/>
                      </a:endParaRPr>
                    </a:p>
                  </a:txBody>
                  <a:tcPr marL="68580" marR="68580" marT="0" marB="0"/>
                </a:tc>
              </a:tr>
              <a:tr h="475679">
                <a:tc>
                  <a:txBody>
                    <a:bodyPr/>
                    <a:lstStyle/>
                    <a:p>
                      <a:pPr algn="ctr">
                        <a:spcAft>
                          <a:spcPts val="0"/>
                        </a:spcAft>
                      </a:pPr>
                      <a:r>
                        <a:rPr lang="en-US" sz="3200" kern="100"/>
                        <a:t>2</a:t>
                      </a:r>
                      <a:endParaRPr lang="zh-CN" sz="3200" b="1" kern="100">
                        <a:latin typeface="楷体" pitchFamily="49" charset="-122"/>
                        <a:ea typeface="楷体" pitchFamily="49" charset="-122"/>
                        <a:cs typeface="Times New Roman"/>
                      </a:endParaRPr>
                    </a:p>
                  </a:txBody>
                  <a:tcPr marL="68580" marR="68580" marT="0" marB="0"/>
                </a:tc>
                <a:tc>
                  <a:txBody>
                    <a:bodyPr/>
                    <a:lstStyle/>
                    <a:p>
                      <a:pPr algn="ctr">
                        <a:spcAft>
                          <a:spcPts val="0"/>
                        </a:spcAft>
                      </a:pPr>
                      <a:r>
                        <a:rPr lang="en-US" sz="3200" kern="100" dirty="0"/>
                        <a:t>100+10</a:t>
                      </a:r>
                      <a:endParaRPr lang="zh-CN" sz="3200" b="1" kern="100" dirty="0">
                        <a:latin typeface="楷体" pitchFamily="49" charset="-122"/>
                        <a:ea typeface="楷体" pitchFamily="49" charset="-122"/>
                        <a:cs typeface="Times New Roman"/>
                      </a:endParaRPr>
                    </a:p>
                  </a:txBody>
                  <a:tcPr marL="68580" marR="68580" marT="0" marB="0"/>
                </a:tc>
              </a:tr>
              <a:tr h="475679">
                <a:tc>
                  <a:txBody>
                    <a:bodyPr/>
                    <a:lstStyle/>
                    <a:p>
                      <a:pPr algn="ctr">
                        <a:spcAft>
                          <a:spcPts val="0"/>
                        </a:spcAft>
                      </a:pPr>
                      <a:r>
                        <a:rPr lang="en-US" sz="3200" kern="100"/>
                        <a:t>3</a:t>
                      </a:r>
                      <a:endParaRPr lang="zh-CN" sz="3200" b="1" kern="100">
                        <a:latin typeface="楷体" pitchFamily="49" charset="-122"/>
                        <a:ea typeface="楷体" pitchFamily="49" charset="-122"/>
                        <a:cs typeface="Times New Roman"/>
                      </a:endParaRPr>
                    </a:p>
                  </a:txBody>
                  <a:tcPr marL="68580" marR="68580" marT="0" marB="0"/>
                </a:tc>
                <a:tc>
                  <a:txBody>
                    <a:bodyPr/>
                    <a:lstStyle/>
                    <a:p>
                      <a:pPr algn="ctr">
                        <a:spcAft>
                          <a:spcPts val="0"/>
                        </a:spcAft>
                      </a:pPr>
                      <a:r>
                        <a:rPr lang="en-US" sz="3200" kern="100" dirty="0"/>
                        <a:t>100+15</a:t>
                      </a:r>
                      <a:endParaRPr lang="zh-CN" sz="3200" b="1" kern="100" dirty="0">
                        <a:latin typeface="楷体" pitchFamily="49" charset="-122"/>
                        <a:ea typeface="楷体" pitchFamily="49" charset="-122"/>
                        <a:cs typeface="Times New Roman"/>
                      </a:endParaRPr>
                    </a:p>
                  </a:txBody>
                  <a:tcPr marL="68580" marR="68580" marT="0" marB="0"/>
                </a:tc>
              </a:tr>
              <a:tr h="475679">
                <a:tc>
                  <a:txBody>
                    <a:bodyPr/>
                    <a:lstStyle/>
                    <a:p>
                      <a:pPr algn="ctr">
                        <a:spcAft>
                          <a:spcPts val="0"/>
                        </a:spcAft>
                      </a:pPr>
                      <a:r>
                        <a:rPr lang="en-US" sz="3200" kern="100"/>
                        <a:t>4</a:t>
                      </a:r>
                      <a:endParaRPr lang="zh-CN" sz="3200" b="1" kern="100">
                        <a:latin typeface="楷体" pitchFamily="49" charset="-122"/>
                        <a:ea typeface="楷体" pitchFamily="49" charset="-122"/>
                        <a:cs typeface="Times New Roman"/>
                      </a:endParaRPr>
                    </a:p>
                  </a:txBody>
                  <a:tcPr marL="68580" marR="68580" marT="0" marB="0"/>
                </a:tc>
                <a:tc>
                  <a:txBody>
                    <a:bodyPr/>
                    <a:lstStyle/>
                    <a:p>
                      <a:pPr algn="ctr">
                        <a:spcAft>
                          <a:spcPts val="0"/>
                        </a:spcAft>
                      </a:pPr>
                      <a:r>
                        <a:rPr lang="en-US" sz="3200" kern="100" dirty="0"/>
                        <a:t>100+20</a:t>
                      </a:r>
                      <a:endParaRPr lang="zh-CN" sz="3200" b="1" kern="100" dirty="0">
                        <a:latin typeface="楷体" pitchFamily="49" charset="-122"/>
                        <a:ea typeface="楷体" pitchFamily="49" charset="-122"/>
                        <a:cs typeface="Times New Roman"/>
                      </a:endParaRPr>
                    </a:p>
                  </a:txBody>
                  <a:tcPr marL="68580" marR="68580" marT="0" marB="0"/>
                </a:tc>
              </a:tr>
              <a:tr h="475679">
                <a:tc>
                  <a:txBody>
                    <a:bodyPr/>
                    <a:lstStyle/>
                    <a:p>
                      <a:pPr algn="ctr">
                        <a:spcAft>
                          <a:spcPts val="0"/>
                        </a:spcAft>
                      </a:pPr>
                      <a:r>
                        <a:rPr lang="en-US" sz="3200" kern="100"/>
                        <a:t>…</a:t>
                      </a:r>
                      <a:endParaRPr lang="zh-CN" sz="3200" b="1" kern="100">
                        <a:latin typeface="楷体" pitchFamily="49" charset="-122"/>
                        <a:ea typeface="楷体" pitchFamily="49" charset="-122"/>
                        <a:cs typeface="Times New Roman"/>
                      </a:endParaRPr>
                    </a:p>
                  </a:txBody>
                  <a:tcPr marL="68580" marR="68580" marT="0" marB="0"/>
                </a:tc>
                <a:tc>
                  <a:txBody>
                    <a:bodyPr/>
                    <a:lstStyle/>
                    <a:p>
                      <a:pPr algn="ctr">
                        <a:spcAft>
                          <a:spcPts val="0"/>
                        </a:spcAft>
                      </a:pPr>
                      <a:r>
                        <a:rPr lang="en-US" sz="3200" kern="100" dirty="0" smtClean="0"/>
                        <a:t>…</a:t>
                      </a:r>
                      <a:endParaRPr lang="zh-CN" sz="3200" b="1" kern="100" dirty="0">
                        <a:latin typeface="楷体" pitchFamily="49" charset="-122"/>
                        <a:ea typeface="楷体" pitchFamily="49" charset="-122"/>
                        <a:cs typeface="Times New Roman"/>
                      </a:endParaRPr>
                    </a:p>
                  </a:txBody>
                  <a:tcPr marL="68580" marR="68580" marT="0" marB="0"/>
                </a:tc>
              </a:tr>
            </a:tbl>
          </a:graphicData>
        </a:graphic>
      </p:graphicFrame>
      <p:sp>
        <p:nvSpPr>
          <p:cNvPr id="7" name="Text Box 2"/>
          <p:cNvSpPr txBox="1">
            <a:spLocks noChangeArrowheads="1"/>
          </p:cNvSpPr>
          <p:nvPr/>
        </p:nvSpPr>
        <p:spPr bwMode="auto">
          <a:xfrm>
            <a:off x="358775" y="4581128"/>
            <a:ext cx="8785225" cy="581057"/>
          </a:xfrm>
          <a:prstGeom prst="rect">
            <a:avLst/>
          </a:prstGeom>
          <a:noFill/>
          <a:ln w="9525">
            <a:noFill/>
            <a:miter lim="800000"/>
            <a:headEnd/>
            <a:tailEnd/>
          </a:ln>
        </p:spPr>
        <p:txBody>
          <a:bodyPr>
            <a:spAutoFit/>
          </a:bodyPr>
          <a:lstStyle/>
          <a:p>
            <a:pPr>
              <a:lnSpc>
                <a:spcPct val="150000"/>
              </a:lnSpc>
            </a:pPr>
            <a:r>
              <a:rPr lang="en-US" altLang="zh-CN" sz="2400" b="1" dirty="0">
                <a:latin typeface="微软雅黑" pitchFamily="34" charset="-122"/>
                <a:ea typeface="微软雅黑" pitchFamily="34" charset="-122"/>
                <a:cs typeface="Times New Roman" pitchFamily="18" charset="0"/>
              </a:rPr>
              <a:t>(1)</a:t>
            </a:r>
            <a:r>
              <a:rPr lang="zh-CN" altLang="zh-CN" sz="2400" b="1" dirty="0">
                <a:latin typeface="微软雅黑" pitchFamily="34" charset="-122"/>
                <a:ea typeface="微软雅黑" pitchFamily="34" charset="-122"/>
                <a:cs typeface="Times New Roman" pitchFamily="18" charset="0"/>
              </a:rPr>
              <a:t>用含有字母</a:t>
            </a:r>
            <a:r>
              <a:rPr lang="en-US" altLang="zh-CN" sz="2400" b="1" i="1" dirty="0">
                <a:latin typeface="微软雅黑" pitchFamily="34" charset="-122"/>
                <a:ea typeface="微软雅黑" pitchFamily="34" charset="-122"/>
                <a:cs typeface="Times New Roman" pitchFamily="18" charset="0"/>
              </a:rPr>
              <a:t>n</a:t>
            </a:r>
            <a:r>
              <a:rPr lang="zh-CN" altLang="zh-CN" sz="2400" b="1" dirty="0">
                <a:latin typeface="微软雅黑" pitchFamily="34" charset="-122"/>
                <a:ea typeface="微软雅黑" pitchFamily="34" charset="-122"/>
                <a:cs typeface="Times New Roman" pitchFamily="18" charset="0"/>
              </a:rPr>
              <a:t>的代数式表示生长了</a:t>
            </a:r>
            <a:r>
              <a:rPr lang="en-US" altLang="zh-CN" sz="2400" b="1" i="1" dirty="0">
                <a:latin typeface="微软雅黑" pitchFamily="34" charset="-122"/>
                <a:ea typeface="微软雅黑" pitchFamily="34" charset="-122"/>
                <a:cs typeface="Times New Roman" pitchFamily="18" charset="0"/>
              </a:rPr>
              <a:t>n</a:t>
            </a:r>
            <a:r>
              <a:rPr lang="zh-CN" altLang="zh-CN" sz="2400" b="1" dirty="0">
                <a:latin typeface="微软雅黑" pitchFamily="34" charset="-122"/>
                <a:ea typeface="微软雅黑" pitchFamily="34" charset="-122"/>
                <a:cs typeface="Times New Roman" pitchFamily="18" charset="0"/>
              </a:rPr>
              <a:t>年的</a:t>
            </a:r>
            <a:r>
              <a:rPr lang="zh-CN" altLang="zh-CN" sz="2400" b="1" dirty="0" smtClean="0">
                <a:latin typeface="微软雅黑" pitchFamily="34" charset="-122"/>
                <a:ea typeface="微软雅黑" pitchFamily="34" charset="-122"/>
                <a:cs typeface="Times New Roman" pitchFamily="18" charset="0"/>
              </a:rPr>
              <a:t>树苗</a:t>
            </a:r>
            <a:r>
              <a:rPr lang="zh-CN" altLang="zh-CN" sz="2400" b="1" dirty="0">
                <a:latin typeface="微软雅黑" pitchFamily="34" charset="-122"/>
                <a:ea typeface="微软雅黑" pitchFamily="34" charset="-122"/>
                <a:cs typeface="Times New Roman" pitchFamily="18" charset="0"/>
              </a:rPr>
              <a:t>的高度</a:t>
            </a:r>
            <a:r>
              <a:rPr lang="en-US" altLang="zh-CN" sz="2400" b="1" i="1" dirty="0">
                <a:latin typeface="微软雅黑" pitchFamily="34" charset="-122"/>
                <a:ea typeface="微软雅黑" pitchFamily="34" charset="-122"/>
                <a:cs typeface="Times New Roman" pitchFamily="18" charset="0"/>
              </a:rPr>
              <a:t>a</a:t>
            </a:r>
            <a:r>
              <a:rPr lang="en-US" altLang="zh-CN" sz="2400" b="1" i="1" baseline="-25000" dirty="0">
                <a:latin typeface="微软雅黑" pitchFamily="34" charset="-122"/>
                <a:ea typeface="微软雅黑" pitchFamily="34" charset="-122"/>
                <a:cs typeface="Times New Roman" pitchFamily="18" charset="0"/>
              </a:rPr>
              <a:t>n</a:t>
            </a:r>
            <a:r>
              <a:rPr lang="zh-CN" altLang="zh-CN" sz="2400" b="1" dirty="0">
                <a:latin typeface="微软雅黑" pitchFamily="34" charset="-122"/>
                <a:ea typeface="微软雅黑" pitchFamily="34" charset="-122"/>
                <a:cs typeface="Times New Roman" pitchFamily="18" charset="0"/>
              </a:rPr>
              <a:t>；</a:t>
            </a:r>
          </a:p>
        </p:txBody>
      </p:sp>
      <p:sp>
        <p:nvSpPr>
          <p:cNvPr id="8" name="Text Box 2"/>
          <p:cNvSpPr txBox="1">
            <a:spLocks noChangeArrowheads="1"/>
          </p:cNvSpPr>
          <p:nvPr/>
        </p:nvSpPr>
        <p:spPr bwMode="auto">
          <a:xfrm>
            <a:off x="2195736" y="5085184"/>
            <a:ext cx="2232025" cy="585788"/>
          </a:xfrm>
          <a:prstGeom prst="rect">
            <a:avLst/>
          </a:prstGeom>
          <a:noFill/>
          <a:ln w="9525">
            <a:noFill/>
            <a:miter lim="800000"/>
            <a:headEnd/>
            <a:tailEnd/>
          </a:ln>
        </p:spPr>
        <p:txBody>
          <a:bodyPr>
            <a:spAutoFit/>
          </a:bodyPr>
          <a:lstStyle/>
          <a:p>
            <a:r>
              <a:rPr lang="en-US" altLang="zh-CN" sz="3200" b="1" i="1" dirty="0">
                <a:solidFill>
                  <a:srgbClr val="FF0000"/>
                </a:solidFill>
                <a:latin typeface="Times New Roman" pitchFamily="18" charset="0"/>
                <a:ea typeface="楷体" pitchFamily="49" charset="-122"/>
                <a:cs typeface="Times New Roman" pitchFamily="18" charset="0"/>
              </a:rPr>
              <a:t>a</a:t>
            </a:r>
            <a:r>
              <a:rPr lang="en-US" altLang="zh-CN" sz="3200" b="1" i="1" baseline="-25000" dirty="0">
                <a:solidFill>
                  <a:srgbClr val="FF0000"/>
                </a:solidFill>
                <a:latin typeface="Times New Roman" pitchFamily="18" charset="0"/>
                <a:ea typeface="楷体" pitchFamily="49" charset="-122"/>
                <a:cs typeface="Times New Roman" pitchFamily="18" charset="0"/>
              </a:rPr>
              <a:t>n</a:t>
            </a:r>
            <a:r>
              <a:rPr lang="en-US" altLang="zh-CN" sz="3200" b="1" dirty="0">
                <a:solidFill>
                  <a:srgbClr val="FF0000"/>
                </a:solidFill>
                <a:latin typeface="Times New Roman" pitchFamily="18" charset="0"/>
                <a:ea typeface="楷体" pitchFamily="49" charset="-122"/>
                <a:cs typeface="Times New Roman" pitchFamily="18" charset="0"/>
              </a:rPr>
              <a:t>=100+5</a:t>
            </a:r>
            <a:r>
              <a:rPr lang="en-US" altLang="zh-CN" sz="3200" b="1" i="1" dirty="0">
                <a:solidFill>
                  <a:srgbClr val="FF0000"/>
                </a:solidFill>
                <a:latin typeface="Times New Roman" pitchFamily="18" charset="0"/>
                <a:ea typeface="楷体" pitchFamily="49" charset="-122"/>
                <a:cs typeface="Times New Roman" pitchFamily="18" charset="0"/>
              </a:rPr>
              <a:t>n</a:t>
            </a:r>
            <a:endParaRPr lang="zh-CN" altLang="zh-CN" sz="3200" b="1" i="1" dirty="0">
              <a:solidFill>
                <a:srgbClr val="FF0000"/>
              </a:solidFill>
              <a:latin typeface="Times New Roman" pitchFamily="18" charset="0"/>
              <a:ea typeface="楷体" pitchFamily="49" charset="-122"/>
              <a:cs typeface="Times New Roman" pitchFamily="18" charset="0"/>
            </a:endParaRPr>
          </a:p>
        </p:txBody>
      </p:sp>
      <p:sp>
        <p:nvSpPr>
          <p:cNvPr id="9" name="Text Box 2"/>
          <p:cNvSpPr txBox="1">
            <a:spLocks noChangeArrowheads="1"/>
          </p:cNvSpPr>
          <p:nvPr/>
        </p:nvSpPr>
        <p:spPr bwMode="auto">
          <a:xfrm>
            <a:off x="467544" y="5589240"/>
            <a:ext cx="4896544" cy="461665"/>
          </a:xfrm>
          <a:prstGeom prst="rect">
            <a:avLst/>
          </a:prstGeom>
          <a:noFill/>
          <a:ln w="9525">
            <a:noFill/>
            <a:miter lim="800000"/>
            <a:headEnd/>
            <a:tailEnd/>
          </a:ln>
        </p:spPr>
        <p:txBody>
          <a:bodyPr wrap="square">
            <a:spAutoFit/>
          </a:bodyPr>
          <a:lstStyle/>
          <a:p>
            <a:r>
              <a:rPr lang="en-US" altLang="zh-CN" sz="2400" b="1" dirty="0">
                <a:latin typeface="微软雅黑" pitchFamily="34" charset="-122"/>
                <a:ea typeface="微软雅黑" pitchFamily="34" charset="-122"/>
              </a:rPr>
              <a:t>(2)</a:t>
            </a:r>
            <a:r>
              <a:rPr lang="zh-CN" altLang="zh-CN" sz="2400" b="1" dirty="0">
                <a:latin typeface="微软雅黑" pitchFamily="34" charset="-122"/>
                <a:ea typeface="微软雅黑" pitchFamily="34" charset="-122"/>
              </a:rPr>
              <a:t>生长了</a:t>
            </a:r>
            <a:r>
              <a:rPr lang="en-US" altLang="zh-CN" sz="2400" b="1" dirty="0">
                <a:latin typeface="微软雅黑" pitchFamily="34" charset="-122"/>
                <a:ea typeface="微软雅黑" pitchFamily="34" charset="-122"/>
              </a:rPr>
              <a:t>11</a:t>
            </a:r>
            <a:r>
              <a:rPr lang="zh-CN" altLang="zh-CN" sz="2400" b="1" dirty="0">
                <a:latin typeface="微软雅黑" pitchFamily="34" charset="-122"/>
                <a:ea typeface="微软雅黑" pitchFamily="34" charset="-122"/>
              </a:rPr>
              <a:t>年的树的高度是多少？</a:t>
            </a:r>
          </a:p>
        </p:txBody>
      </p:sp>
      <p:sp>
        <p:nvSpPr>
          <p:cNvPr id="12" name="矩形 11"/>
          <p:cNvSpPr/>
          <p:nvPr/>
        </p:nvSpPr>
        <p:spPr>
          <a:xfrm>
            <a:off x="755576" y="188640"/>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13" name="Text Box 2"/>
          <p:cNvSpPr txBox="1">
            <a:spLocks noChangeArrowheads="1"/>
          </p:cNvSpPr>
          <p:nvPr/>
        </p:nvSpPr>
        <p:spPr bwMode="auto">
          <a:xfrm>
            <a:off x="1619672" y="6021288"/>
            <a:ext cx="5472608" cy="523220"/>
          </a:xfrm>
          <a:prstGeom prst="rect">
            <a:avLst/>
          </a:prstGeom>
          <a:noFill/>
          <a:ln w="9525">
            <a:noFill/>
            <a:miter lim="800000"/>
            <a:headEnd/>
            <a:tailEnd/>
          </a:ln>
        </p:spPr>
        <p:txBody>
          <a:bodyPr wrap="square">
            <a:spAutoFit/>
          </a:bodyPr>
          <a:lstStyle/>
          <a:p>
            <a:r>
              <a:rPr lang="en-US" altLang="zh-CN" sz="2800" b="1" i="1" dirty="0">
                <a:solidFill>
                  <a:srgbClr val="FF0000"/>
                </a:solidFill>
                <a:latin typeface="Times New Roman" pitchFamily="18" charset="0"/>
                <a:ea typeface="楷体" pitchFamily="49" charset="-122"/>
                <a:cs typeface="Times New Roman" pitchFamily="18" charset="0"/>
              </a:rPr>
              <a:t>a</a:t>
            </a:r>
            <a:r>
              <a:rPr lang="en-US" altLang="zh-CN" sz="2800" b="1" i="1" baseline="-25000" dirty="0">
                <a:solidFill>
                  <a:srgbClr val="FF0000"/>
                </a:solidFill>
                <a:latin typeface="Times New Roman" pitchFamily="18" charset="0"/>
                <a:ea typeface="楷体" pitchFamily="49" charset="-122"/>
                <a:cs typeface="Times New Roman" pitchFamily="18" charset="0"/>
              </a:rPr>
              <a:t>n</a:t>
            </a:r>
            <a:r>
              <a:rPr lang="en-US" altLang="zh-CN" sz="2800" b="1" dirty="0">
                <a:solidFill>
                  <a:srgbClr val="FF0000"/>
                </a:solidFill>
                <a:latin typeface="楷体" pitchFamily="49" charset="-122"/>
                <a:ea typeface="楷体" pitchFamily="49" charset="-122"/>
              </a:rPr>
              <a:t>=100+5</a:t>
            </a:r>
            <a:r>
              <a:rPr lang="en-US" altLang="zh-CN" sz="2800" b="1" i="1" dirty="0">
                <a:solidFill>
                  <a:srgbClr val="FF0000"/>
                </a:solidFill>
                <a:latin typeface="Times New Roman" pitchFamily="18" charset="0"/>
                <a:ea typeface="楷体" pitchFamily="49" charset="-122"/>
                <a:cs typeface="Times New Roman" pitchFamily="18" charset="0"/>
              </a:rPr>
              <a:t>n=</a:t>
            </a:r>
            <a:r>
              <a:rPr lang="en-US" altLang="zh-CN" sz="2800" b="1" dirty="0">
                <a:solidFill>
                  <a:srgbClr val="FF0000"/>
                </a:solidFill>
                <a:latin typeface="楷体" pitchFamily="49" charset="-122"/>
                <a:ea typeface="楷体" pitchFamily="49" charset="-122"/>
              </a:rPr>
              <a:t>100+5×11=155</a:t>
            </a:r>
            <a:r>
              <a:rPr lang="zh-CN" altLang="zh-CN" sz="2800" b="1" dirty="0">
                <a:solidFill>
                  <a:srgbClr val="FF0000"/>
                </a:solidFill>
                <a:latin typeface="楷体" pitchFamily="49" charset="-122"/>
                <a:ea typeface="楷体" pitchFamily="49" charset="-122"/>
              </a:rPr>
              <a:t>厘米</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
                                        </p:tgtEl>
                                        <p:attrNameLst>
                                          <p:attrName>style.visibility</p:attrName>
                                        </p:attrNameLst>
                                      </p:cBhvr>
                                      <p:to>
                                        <p:strVal val="visible"/>
                                      </p:to>
                                    </p:set>
                                  </p:childTnLst>
                                </p:cTn>
                              </p:par>
                              <p:par>
                                <p:cTn id="7" presetID="55"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anim calcmode="lin" valueType="num">
                                      <p:cBhvr>
                                        <p:cTn id="9" dur="1000" fill="hold"/>
                                        <p:tgtEl>
                                          <p:spTgt spid="11"/>
                                        </p:tgtEl>
                                        <p:attrNameLst>
                                          <p:attrName>ppt_w</p:attrName>
                                        </p:attrNameLst>
                                      </p:cBhvr>
                                      <p:tavLst>
                                        <p:tav tm="0">
                                          <p:val>
                                            <p:strVal val="#ppt_w*0.70"/>
                                          </p:val>
                                        </p:tav>
                                        <p:tav tm="100000">
                                          <p:val>
                                            <p:strVal val="#ppt_w"/>
                                          </p:val>
                                        </p:tav>
                                      </p:tavLst>
                                    </p:anim>
                                    <p:anim calcmode="lin" valueType="num">
                                      <p:cBhvr>
                                        <p:cTn id="10" dur="1000" fill="hold"/>
                                        <p:tgtEl>
                                          <p:spTgt spid="11"/>
                                        </p:tgtEl>
                                        <p:attrNameLst>
                                          <p:attrName>ppt_h</p:attrName>
                                        </p:attrNameLst>
                                      </p:cBhvr>
                                      <p:tavLst>
                                        <p:tav tm="0">
                                          <p:val>
                                            <p:strVal val="#ppt_h"/>
                                          </p:val>
                                        </p:tav>
                                        <p:tav tm="100000">
                                          <p:val>
                                            <p:strVal val="#ppt_h"/>
                                          </p:val>
                                        </p:tav>
                                      </p:tavLst>
                                    </p:anim>
                                    <p:animEffect transition="in" filter="fade">
                                      <p:cBhvr>
                                        <p:cTn id="11" dur="10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utoUpdateAnimBg="0"/>
      <p:bldP spid="7" grpId="0" autoUpdateAnimBg="0"/>
      <p:bldP spid="8" grpId="0" autoUpdateAnimBg="0"/>
      <p:bldP spid="9" grpId="0" autoUpdateAnimBg="0"/>
      <p:bldP spid="1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179388" y="836613"/>
            <a:ext cx="8785225" cy="1015663"/>
          </a:xfrm>
          <a:prstGeom prst="rect">
            <a:avLst/>
          </a:prstGeom>
          <a:noFill/>
          <a:ln w="9525">
            <a:noFill/>
            <a:miter lim="800000"/>
            <a:headEnd/>
            <a:tailEnd/>
          </a:ln>
        </p:spPr>
        <p:txBody>
          <a:bodyPr>
            <a:spAutoFit/>
          </a:bodyPr>
          <a:lstStyle/>
          <a:p>
            <a:r>
              <a:rPr lang="zh-CN" altLang="zh-CN" sz="2000" b="1" dirty="0" smtClean="0">
                <a:latin typeface="微软雅黑" pitchFamily="34" charset="-122"/>
                <a:ea typeface="微软雅黑" pitchFamily="34" charset="-122"/>
              </a:rPr>
              <a:t>某</a:t>
            </a:r>
            <a:r>
              <a:rPr lang="zh-CN" altLang="zh-CN" sz="2000" b="1" dirty="0">
                <a:latin typeface="微软雅黑" pitchFamily="34" charset="-122"/>
                <a:ea typeface="微软雅黑" pitchFamily="34" charset="-122"/>
              </a:rPr>
              <a:t>人到泉州市移动通讯营业厅办理手机通</a:t>
            </a:r>
            <a:r>
              <a:rPr lang="zh-CN" altLang="zh-CN" sz="2000" b="1" dirty="0" smtClean="0">
                <a:latin typeface="微软雅黑" pitchFamily="34" charset="-122"/>
                <a:ea typeface="微软雅黑" pitchFamily="34" charset="-122"/>
              </a:rPr>
              <a:t>话业</a:t>
            </a:r>
            <a:r>
              <a:rPr lang="zh-CN" altLang="zh-CN" sz="2000" b="1" dirty="0">
                <a:latin typeface="微软雅黑" pitchFamily="34" charset="-122"/>
                <a:ea typeface="微软雅黑" pitchFamily="34" charset="-122"/>
              </a:rPr>
              <a:t>务，营业员给他提供了两种办理方式，甲</a:t>
            </a:r>
            <a:r>
              <a:rPr lang="zh-CN" altLang="zh-CN" sz="2000" b="1" dirty="0" smtClean="0">
                <a:latin typeface="微软雅黑" pitchFamily="34" charset="-122"/>
                <a:ea typeface="微软雅黑" pitchFamily="34" charset="-122"/>
              </a:rPr>
              <a:t>方案</a:t>
            </a:r>
            <a:r>
              <a:rPr lang="zh-CN" altLang="zh-CN" sz="2000" b="1" dirty="0">
                <a:latin typeface="微软雅黑" pitchFamily="34" charset="-122"/>
                <a:ea typeface="微软雅黑" pitchFamily="34" charset="-122"/>
              </a:rPr>
              <a:t>：月租</a:t>
            </a:r>
            <a:r>
              <a:rPr lang="en-US" altLang="zh-CN" sz="2000" b="1" dirty="0">
                <a:latin typeface="微软雅黑" pitchFamily="34" charset="-122"/>
                <a:ea typeface="微软雅黑" pitchFamily="34" charset="-122"/>
              </a:rPr>
              <a:t>9</a:t>
            </a:r>
            <a:r>
              <a:rPr lang="zh-CN" altLang="zh-CN" sz="2000" b="1" dirty="0">
                <a:latin typeface="微软雅黑" pitchFamily="34" charset="-122"/>
                <a:ea typeface="微软雅黑" pitchFamily="34" charset="-122"/>
              </a:rPr>
              <a:t>元，每分钟通话费</a:t>
            </a:r>
            <a:r>
              <a:rPr lang="en-US" altLang="zh-CN" sz="2000" b="1" dirty="0">
                <a:latin typeface="微软雅黑" pitchFamily="34" charset="-122"/>
                <a:ea typeface="微软雅黑" pitchFamily="34" charset="-122"/>
              </a:rPr>
              <a:t>0.2</a:t>
            </a:r>
            <a:r>
              <a:rPr lang="zh-CN" altLang="zh-CN" sz="2000" b="1" dirty="0">
                <a:latin typeface="微软雅黑" pitchFamily="34" charset="-122"/>
                <a:ea typeface="微软雅黑" pitchFamily="34" charset="-122"/>
              </a:rPr>
              <a:t>元；乙方案</a:t>
            </a:r>
            <a:r>
              <a:rPr lang="zh-CN" altLang="zh-CN" sz="2000" b="1" dirty="0" smtClean="0">
                <a:latin typeface="微软雅黑" pitchFamily="34" charset="-122"/>
                <a:ea typeface="微软雅黑" pitchFamily="34" charset="-122"/>
              </a:rPr>
              <a:t>：月</a:t>
            </a:r>
            <a:r>
              <a:rPr lang="zh-CN" altLang="zh-CN" sz="2000" b="1" dirty="0">
                <a:latin typeface="微软雅黑" pitchFamily="34" charset="-122"/>
                <a:ea typeface="微软雅黑" pitchFamily="34" charset="-122"/>
              </a:rPr>
              <a:t>租</a:t>
            </a:r>
            <a:r>
              <a:rPr lang="en-US" altLang="zh-CN" sz="2000" b="1" dirty="0">
                <a:latin typeface="微软雅黑" pitchFamily="34" charset="-122"/>
                <a:ea typeface="微软雅黑" pitchFamily="34" charset="-122"/>
              </a:rPr>
              <a:t>0</a:t>
            </a:r>
            <a:r>
              <a:rPr lang="zh-CN" altLang="zh-CN" sz="2000" b="1" dirty="0">
                <a:latin typeface="微软雅黑" pitchFamily="34" charset="-122"/>
                <a:ea typeface="微软雅黑" pitchFamily="34" charset="-122"/>
              </a:rPr>
              <a:t>元，每分钟通话费</a:t>
            </a:r>
            <a:r>
              <a:rPr lang="en-US" altLang="zh-CN" sz="2000" b="1" dirty="0">
                <a:latin typeface="微软雅黑" pitchFamily="34" charset="-122"/>
                <a:ea typeface="微软雅黑" pitchFamily="34" charset="-122"/>
              </a:rPr>
              <a:t>0.3</a:t>
            </a:r>
            <a:r>
              <a:rPr lang="zh-CN" altLang="zh-CN" sz="2000" b="1" dirty="0">
                <a:latin typeface="微软雅黑" pitchFamily="34" charset="-122"/>
                <a:ea typeface="微软雅黑" pitchFamily="34" charset="-122"/>
              </a:rPr>
              <a:t>元．</a:t>
            </a:r>
            <a:endParaRPr lang="zh-CN" altLang="en-US" sz="2000" b="1" dirty="0">
              <a:latin typeface="微软雅黑" pitchFamily="34" charset="-122"/>
              <a:ea typeface="微软雅黑" pitchFamily="34" charset="-122"/>
            </a:endParaRPr>
          </a:p>
        </p:txBody>
      </p:sp>
      <p:sp>
        <p:nvSpPr>
          <p:cNvPr id="5" name="TextBox 4"/>
          <p:cNvSpPr txBox="1">
            <a:spLocks noChangeArrowheads="1"/>
          </p:cNvSpPr>
          <p:nvPr/>
        </p:nvSpPr>
        <p:spPr bwMode="auto">
          <a:xfrm>
            <a:off x="179512" y="1916832"/>
            <a:ext cx="8785225" cy="707886"/>
          </a:xfrm>
          <a:prstGeom prst="rect">
            <a:avLst/>
          </a:prstGeom>
          <a:noFill/>
          <a:ln w="9525">
            <a:noFill/>
            <a:miter lim="800000"/>
            <a:headEnd/>
            <a:tailEnd/>
          </a:ln>
        </p:spPr>
        <p:txBody>
          <a:bodyPr>
            <a:spAutoFit/>
          </a:bodyPr>
          <a:lstStyle/>
          <a:p>
            <a:r>
              <a:rPr lang="zh-CN" altLang="zh-CN" sz="2000" b="1" dirty="0">
                <a:latin typeface="微软雅黑" pitchFamily="34" charset="-122"/>
                <a:ea typeface="微软雅黑" pitchFamily="34" charset="-122"/>
                <a:cs typeface="Times New Roman" pitchFamily="18" charset="0"/>
              </a:rPr>
              <a:t>⑴若此人每月平均通话</a:t>
            </a:r>
            <a:r>
              <a:rPr lang="en-US" altLang="zh-CN" sz="2000" b="1" i="1" dirty="0">
                <a:latin typeface="微软雅黑" pitchFamily="34" charset="-122"/>
                <a:ea typeface="微软雅黑" pitchFamily="34" charset="-122"/>
                <a:cs typeface="Times New Roman" pitchFamily="18" charset="0"/>
              </a:rPr>
              <a:t>x</a:t>
            </a:r>
            <a:r>
              <a:rPr lang="zh-CN" altLang="zh-CN" sz="2000" b="1" dirty="0">
                <a:latin typeface="微软雅黑" pitchFamily="34" charset="-122"/>
                <a:ea typeface="微软雅黑" pitchFamily="34" charset="-122"/>
                <a:cs typeface="Times New Roman" pitchFamily="18" charset="0"/>
              </a:rPr>
              <a:t>分钟，则两种方式的收</a:t>
            </a:r>
            <a:r>
              <a:rPr lang="en-US" altLang="zh-CN" sz="2000" b="1" dirty="0">
                <a:latin typeface="微软雅黑" pitchFamily="34" charset="-122"/>
                <a:ea typeface="微软雅黑" pitchFamily="34" charset="-122"/>
                <a:cs typeface="Times New Roman" pitchFamily="18" charset="0"/>
              </a:rPr>
              <a:t> </a:t>
            </a:r>
            <a:r>
              <a:rPr lang="zh-CN" altLang="zh-CN" sz="2000" b="1" dirty="0" smtClean="0">
                <a:latin typeface="微软雅黑" pitchFamily="34" charset="-122"/>
                <a:ea typeface="微软雅黑" pitchFamily="34" charset="-122"/>
                <a:cs typeface="Times New Roman" pitchFamily="18" charset="0"/>
              </a:rPr>
              <a:t>费</a:t>
            </a:r>
            <a:r>
              <a:rPr lang="zh-CN" altLang="zh-CN" sz="2000" b="1" dirty="0">
                <a:latin typeface="微软雅黑" pitchFamily="34" charset="-122"/>
                <a:ea typeface="微软雅黑" pitchFamily="34" charset="-122"/>
                <a:cs typeface="Times New Roman" pitchFamily="18" charset="0"/>
              </a:rPr>
              <a:t>各是多少元？（用含</a:t>
            </a:r>
            <a:r>
              <a:rPr lang="en-US" altLang="zh-CN" sz="2000" b="1" i="1" dirty="0">
                <a:latin typeface="微软雅黑" pitchFamily="34" charset="-122"/>
                <a:ea typeface="微软雅黑" pitchFamily="34" charset="-122"/>
                <a:cs typeface="Times New Roman" pitchFamily="18" charset="0"/>
              </a:rPr>
              <a:t>x</a:t>
            </a:r>
            <a:r>
              <a:rPr lang="zh-CN" altLang="zh-CN" sz="2000" b="1" dirty="0">
                <a:latin typeface="微软雅黑" pitchFamily="34" charset="-122"/>
                <a:ea typeface="微软雅黑" pitchFamily="34" charset="-122"/>
                <a:cs typeface="Times New Roman" pitchFamily="18" charset="0"/>
              </a:rPr>
              <a:t>的代数式表示）</a:t>
            </a:r>
          </a:p>
        </p:txBody>
      </p:sp>
      <p:sp>
        <p:nvSpPr>
          <p:cNvPr id="6" name="TextBox 5"/>
          <p:cNvSpPr txBox="1">
            <a:spLocks noChangeArrowheads="1"/>
          </p:cNvSpPr>
          <p:nvPr/>
        </p:nvSpPr>
        <p:spPr bwMode="auto">
          <a:xfrm>
            <a:off x="539552" y="2636912"/>
            <a:ext cx="3278187" cy="400110"/>
          </a:xfrm>
          <a:prstGeom prst="rect">
            <a:avLst/>
          </a:prstGeom>
          <a:noFill/>
          <a:ln w="9525">
            <a:noFill/>
            <a:miter lim="800000"/>
            <a:headEnd/>
            <a:tailEnd/>
          </a:ln>
        </p:spPr>
        <p:txBody>
          <a:bodyPr>
            <a:spAutoFit/>
          </a:bodyPr>
          <a:lstStyle/>
          <a:p>
            <a:r>
              <a:rPr lang="zh-CN" altLang="zh-CN" sz="2000" b="1" dirty="0">
                <a:solidFill>
                  <a:srgbClr val="FF0000"/>
                </a:solidFill>
                <a:latin typeface="微软雅黑" pitchFamily="34" charset="-122"/>
                <a:ea typeface="微软雅黑" pitchFamily="34" charset="-122"/>
              </a:rPr>
              <a:t>甲方案：</a:t>
            </a:r>
            <a:r>
              <a:rPr lang="en-US" altLang="zh-CN" sz="2000" b="1" dirty="0">
                <a:solidFill>
                  <a:srgbClr val="FF0000"/>
                </a:solidFill>
                <a:latin typeface="微软雅黑" pitchFamily="34" charset="-122"/>
                <a:ea typeface="微软雅黑" pitchFamily="34" charset="-122"/>
              </a:rPr>
              <a:t>9+0.2</a:t>
            </a:r>
            <a:r>
              <a:rPr lang="en-US" altLang="zh-CN" sz="2000" b="1" i="1" dirty="0">
                <a:solidFill>
                  <a:srgbClr val="FF0000"/>
                </a:solidFill>
                <a:latin typeface="微软雅黑" pitchFamily="34" charset="-122"/>
                <a:ea typeface="微软雅黑" pitchFamily="34" charset="-122"/>
                <a:cs typeface="Times New Roman" pitchFamily="18" charset="0"/>
              </a:rPr>
              <a:t>x</a:t>
            </a:r>
            <a:endParaRPr lang="zh-CN" altLang="zh-CN" sz="2000" b="1" i="1" dirty="0">
              <a:solidFill>
                <a:srgbClr val="FF0000"/>
              </a:solidFill>
              <a:latin typeface="微软雅黑" pitchFamily="34" charset="-122"/>
              <a:ea typeface="微软雅黑" pitchFamily="34" charset="-122"/>
              <a:cs typeface="Times New Roman" pitchFamily="18" charset="0"/>
            </a:endParaRPr>
          </a:p>
        </p:txBody>
      </p:sp>
      <p:sp>
        <p:nvSpPr>
          <p:cNvPr id="7" name="TextBox 6"/>
          <p:cNvSpPr txBox="1">
            <a:spLocks noChangeArrowheads="1"/>
          </p:cNvSpPr>
          <p:nvPr/>
        </p:nvSpPr>
        <p:spPr bwMode="auto">
          <a:xfrm>
            <a:off x="3563888" y="2708920"/>
            <a:ext cx="3168650" cy="400110"/>
          </a:xfrm>
          <a:prstGeom prst="rect">
            <a:avLst/>
          </a:prstGeom>
          <a:noFill/>
          <a:ln w="9525">
            <a:noFill/>
            <a:miter lim="800000"/>
            <a:headEnd/>
            <a:tailEnd/>
          </a:ln>
        </p:spPr>
        <p:txBody>
          <a:bodyPr>
            <a:spAutoFit/>
          </a:bodyPr>
          <a:lstStyle/>
          <a:p>
            <a:r>
              <a:rPr lang="zh-CN" altLang="zh-CN" sz="2000" b="1" dirty="0">
                <a:solidFill>
                  <a:srgbClr val="FF0000"/>
                </a:solidFill>
                <a:latin typeface="微软雅黑" pitchFamily="34" charset="-122"/>
                <a:ea typeface="微软雅黑" pitchFamily="34" charset="-122"/>
              </a:rPr>
              <a:t>乙方案：</a:t>
            </a:r>
            <a:r>
              <a:rPr lang="en-US" altLang="zh-CN" sz="2000" b="1" dirty="0">
                <a:solidFill>
                  <a:srgbClr val="FF0000"/>
                </a:solidFill>
                <a:latin typeface="微软雅黑" pitchFamily="34" charset="-122"/>
                <a:ea typeface="微软雅黑" pitchFamily="34" charset="-122"/>
              </a:rPr>
              <a:t>0.3</a:t>
            </a:r>
            <a:r>
              <a:rPr lang="en-US" altLang="zh-CN" sz="2000" b="1" i="1" dirty="0">
                <a:solidFill>
                  <a:srgbClr val="FF0000"/>
                </a:solidFill>
                <a:latin typeface="微软雅黑" pitchFamily="34" charset="-122"/>
                <a:ea typeface="微软雅黑" pitchFamily="34" charset="-122"/>
                <a:cs typeface="Times New Roman" pitchFamily="18" charset="0"/>
              </a:rPr>
              <a:t>x</a:t>
            </a:r>
            <a:endParaRPr lang="zh-CN" altLang="zh-CN" sz="2000" b="1" i="1" dirty="0">
              <a:solidFill>
                <a:srgbClr val="FF0000"/>
              </a:solidFill>
              <a:latin typeface="微软雅黑" pitchFamily="34" charset="-122"/>
              <a:ea typeface="微软雅黑" pitchFamily="34" charset="-122"/>
              <a:cs typeface="Times New Roman" pitchFamily="18" charset="0"/>
            </a:endParaRPr>
          </a:p>
        </p:txBody>
      </p:sp>
      <p:sp>
        <p:nvSpPr>
          <p:cNvPr id="8" name="TextBox 7"/>
          <p:cNvSpPr txBox="1">
            <a:spLocks noChangeArrowheads="1"/>
          </p:cNvSpPr>
          <p:nvPr/>
        </p:nvSpPr>
        <p:spPr bwMode="auto">
          <a:xfrm>
            <a:off x="0" y="3068960"/>
            <a:ext cx="8713788" cy="499624"/>
          </a:xfrm>
          <a:prstGeom prst="rect">
            <a:avLst/>
          </a:prstGeom>
          <a:noFill/>
          <a:ln w="9525">
            <a:noFill/>
            <a:miter lim="800000"/>
            <a:headEnd/>
            <a:tailEnd/>
          </a:ln>
        </p:spPr>
        <p:txBody>
          <a:bodyPr>
            <a:spAutoFit/>
          </a:bodyPr>
          <a:lstStyle/>
          <a:p>
            <a:pPr>
              <a:lnSpc>
                <a:spcPct val="150000"/>
              </a:lnSpc>
            </a:pPr>
            <a:r>
              <a:rPr lang="zh-CN" altLang="zh-CN" sz="2000" b="1" dirty="0">
                <a:latin typeface="微软雅黑" pitchFamily="34" charset="-122"/>
                <a:ea typeface="微软雅黑" pitchFamily="34" charset="-122"/>
              </a:rPr>
              <a:t>⑵此人每月平均通话</a:t>
            </a:r>
            <a:r>
              <a:rPr lang="en-US" altLang="zh-CN" sz="2000" b="1" dirty="0">
                <a:latin typeface="微软雅黑" pitchFamily="34" charset="-122"/>
                <a:ea typeface="微软雅黑" pitchFamily="34" charset="-122"/>
              </a:rPr>
              <a:t>10</a:t>
            </a:r>
            <a:r>
              <a:rPr lang="zh-CN" altLang="zh-CN" sz="2000" b="1" dirty="0">
                <a:latin typeface="微软雅黑" pitchFamily="34" charset="-122"/>
                <a:ea typeface="微软雅黑" pitchFamily="34" charset="-122"/>
              </a:rPr>
              <a:t>小时，选择哪种方式</a:t>
            </a:r>
            <a:r>
              <a:rPr lang="zh-CN" altLang="zh-CN" sz="2000" b="1" dirty="0" smtClean="0">
                <a:latin typeface="微软雅黑" pitchFamily="34" charset="-122"/>
                <a:ea typeface="微软雅黑" pitchFamily="34" charset="-122"/>
              </a:rPr>
              <a:t>比较</a:t>
            </a:r>
            <a:r>
              <a:rPr lang="zh-CN" altLang="zh-CN" sz="2000" b="1" dirty="0">
                <a:latin typeface="微软雅黑" pitchFamily="34" charset="-122"/>
                <a:ea typeface="微软雅黑" pitchFamily="34" charset="-122"/>
              </a:rPr>
              <a:t>合算？试说明理由．</a:t>
            </a:r>
          </a:p>
        </p:txBody>
      </p:sp>
      <p:sp>
        <p:nvSpPr>
          <p:cNvPr id="10" name="TextBox 9"/>
          <p:cNvSpPr txBox="1">
            <a:spLocks noChangeArrowheads="1"/>
          </p:cNvSpPr>
          <p:nvPr/>
        </p:nvSpPr>
        <p:spPr bwMode="auto">
          <a:xfrm>
            <a:off x="899592" y="3645024"/>
            <a:ext cx="3600152" cy="400110"/>
          </a:xfrm>
          <a:prstGeom prst="rect">
            <a:avLst/>
          </a:prstGeom>
          <a:noFill/>
          <a:ln w="9525">
            <a:noFill/>
            <a:miter lim="800000"/>
            <a:headEnd/>
            <a:tailEnd/>
          </a:ln>
        </p:spPr>
        <p:txBody>
          <a:bodyPr wrap="square">
            <a:spAutoFit/>
          </a:bodyPr>
          <a:lstStyle/>
          <a:p>
            <a:r>
              <a:rPr lang="en-US" altLang="zh-CN" sz="2000" b="1" dirty="0">
                <a:solidFill>
                  <a:srgbClr val="FF0000"/>
                </a:solidFill>
                <a:latin typeface="微软雅黑" pitchFamily="34" charset="-122"/>
                <a:ea typeface="微软雅黑" pitchFamily="34" charset="-122"/>
              </a:rPr>
              <a:t>10</a:t>
            </a:r>
            <a:r>
              <a:rPr lang="zh-CN" altLang="zh-CN" sz="2000" b="1" dirty="0">
                <a:solidFill>
                  <a:srgbClr val="FF0000"/>
                </a:solidFill>
                <a:latin typeface="微软雅黑" pitchFamily="34" charset="-122"/>
                <a:ea typeface="微软雅黑" pitchFamily="34" charset="-122"/>
              </a:rPr>
              <a:t>小时</a:t>
            </a:r>
            <a:r>
              <a:rPr lang="en-US" altLang="zh-CN" sz="2000" b="1" dirty="0">
                <a:solidFill>
                  <a:srgbClr val="FF0000"/>
                </a:solidFill>
                <a:latin typeface="微软雅黑" pitchFamily="34" charset="-122"/>
                <a:ea typeface="微软雅黑" pitchFamily="34" charset="-122"/>
              </a:rPr>
              <a:t>=600</a:t>
            </a:r>
            <a:r>
              <a:rPr lang="zh-CN" altLang="zh-CN" sz="2000" b="1" dirty="0">
                <a:solidFill>
                  <a:srgbClr val="FF0000"/>
                </a:solidFill>
                <a:latin typeface="微软雅黑" pitchFamily="34" charset="-122"/>
                <a:ea typeface="微软雅黑" pitchFamily="34" charset="-122"/>
              </a:rPr>
              <a:t>分钟，</a:t>
            </a:r>
          </a:p>
        </p:txBody>
      </p:sp>
      <p:sp>
        <p:nvSpPr>
          <p:cNvPr id="11" name="TextBox 10"/>
          <p:cNvSpPr txBox="1">
            <a:spLocks noChangeArrowheads="1"/>
          </p:cNvSpPr>
          <p:nvPr/>
        </p:nvSpPr>
        <p:spPr bwMode="auto">
          <a:xfrm>
            <a:off x="467544" y="4149080"/>
            <a:ext cx="7235825" cy="400110"/>
          </a:xfrm>
          <a:prstGeom prst="rect">
            <a:avLst/>
          </a:prstGeom>
          <a:noFill/>
          <a:ln w="9525">
            <a:noFill/>
            <a:miter lim="800000"/>
            <a:headEnd/>
            <a:tailEnd/>
          </a:ln>
        </p:spPr>
        <p:txBody>
          <a:bodyPr>
            <a:spAutoFit/>
          </a:bodyPr>
          <a:lstStyle/>
          <a:p>
            <a:r>
              <a:rPr lang="zh-CN" altLang="zh-CN" sz="2000" b="1" dirty="0">
                <a:solidFill>
                  <a:srgbClr val="FF0000"/>
                </a:solidFill>
                <a:latin typeface="微软雅黑" pitchFamily="34" charset="-122"/>
                <a:ea typeface="微软雅黑" pitchFamily="34" charset="-122"/>
              </a:rPr>
              <a:t>甲方案收费：</a:t>
            </a:r>
            <a:r>
              <a:rPr lang="en-US" altLang="zh-CN" sz="2000" b="1" dirty="0">
                <a:solidFill>
                  <a:srgbClr val="FF0000"/>
                </a:solidFill>
                <a:latin typeface="微软雅黑" pitchFamily="34" charset="-122"/>
                <a:ea typeface="微软雅黑" pitchFamily="34" charset="-122"/>
              </a:rPr>
              <a:t>9+0.2</a:t>
            </a:r>
            <a:r>
              <a:rPr lang="zh-CN" altLang="zh-CN" sz="2000" b="1" dirty="0">
                <a:solidFill>
                  <a:srgbClr val="FF0000"/>
                </a:solidFill>
                <a:latin typeface="微软雅黑" pitchFamily="34" charset="-122"/>
                <a:ea typeface="微软雅黑" pitchFamily="34" charset="-122"/>
              </a:rPr>
              <a:t>×</a:t>
            </a:r>
            <a:r>
              <a:rPr lang="en-US" altLang="zh-CN" sz="2000" b="1" dirty="0">
                <a:solidFill>
                  <a:srgbClr val="FF0000"/>
                </a:solidFill>
                <a:latin typeface="微软雅黑" pitchFamily="34" charset="-122"/>
                <a:ea typeface="微软雅黑" pitchFamily="34" charset="-122"/>
              </a:rPr>
              <a:t>600=129</a:t>
            </a:r>
            <a:r>
              <a:rPr lang="zh-CN" altLang="zh-CN" sz="2000" b="1" dirty="0">
                <a:solidFill>
                  <a:srgbClr val="FF0000"/>
                </a:solidFill>
                <a:latin typeface="微软雅黑" pitchFamily="34" charset="-122"/>
                <a:ea typeface="微软雅黑" pitchFamily="34" charset="-122"/>
              </a:rPr>
              <a:t>（元）</a:t>
            </a:r>
          </a:p>
        </p:txBody>
      </p:sp>
      <p:sp>
        <p:nvSpPr>
          <p:cNvPr id="12" name="TextBox 11"/>
          <p:cNvSpPr txBox="1">
            <a:spLocks noChangeArrowheads="1"/>
          </p:cNvSpPr>
          <p:nvPr/>
        </p:nvSpPr>
        <p:spPr bwMode="auto">
          <a:xfrm>
            <a:off x="467544" y="4653136"/>
            <a:ext cx="6481763" cy="400110"/>
          </a:xfrm>
          <a:prstGeom prst="rect">
            <a:avLst/>
          </a:prstGeom>
          <a:noFill/>
          <a:ln w="9525">
            <a:noFill/>
            <a:miter lim="800000"/>
            <a:headEnd/>
            <a:tailEnd/>
          </a:ln>
        </p:spPr>
        <p:txBody>
          <a:bodyPr>
            <a:spAutoFit/>
          </a:bodyPr>
          <a:lstStyle/>
          <a:p>
            <a:r>
              <a:rPr lang="zh-CN" altLang="zh-CN" sz="2000" b="1" dirty="0">
                <a:solidFill>
                  <a:srgbClr val="FF0000"/>
                </a:solidFill>
                <a:latin typeface="微软雅黑" pitchFamily="34" charset="-122"/>
                <a:ea typeface="微软雅黑" pitchFamily="34" charset="-122"/>
              </a:rPr>
              <a:t>乙方案收费：</a:t>
            </a:r>
            <a:r>
              <a:rPr lang="en-US" altLang="zh-CN" sz="2000" b="1" dirty="0">
                <a:solidFill>
                  <a:srgbClr val="FF0000"/>
                </a:solidFill>
                <a:latin typeface="微软雅黑" pitchFamily="34" charset="-122"/>
                <a:ea typeface="微软雅黑" pitchFamily="34" charset="-122"/>
              </a:rPr>
              <a:t>0.3</a:t>
            </a:r>
            <a:r>
              <a:rPr lang="zh-CN" altLang="zh-CN" sz="2000" b="1" dirty="0">
                <a:solidFill>
                  <a:srgbClr val="FF0000"/>
                </a:solidFill>
                <a:latin typeface="微软雅黑" pitchFamily="34" charset="-122"/>
                <a:ea typeface="微软雅黑" pitchFamily="34" charset="-122"/>
              </a:rPr>
              <a:t>×</a:t>
            </a:r>
            <a:r>
              <a:rPr lang="en-US" altLang="zh-CN" sz="2000" b="1" dirty="0">
                <a:solidFill>
                  <a:srgbClr val="FF0000"/>
                </a:solidFill>
                <a:latin typeface="微软雅黑" pitchFamily="34" charset="-122"/>
                <a:ea typeface="微软雅黑" pitchFamily="34" charset="-122"/>
              </a:rPr>
              <a:t>600=180</a:t>
            </a:r>
            <a:r>
              <a:rPr lang="zh-CN" altLang="zh-CN" sz="2000" b="1" dirty="0">
                <a:solidFill>
                  <a:srgbClr val="FF0000"/>
                </a:solidFill>
                <a:latin typeface="微软雅黑" pitchFamily="34" charset="-122"/>
                <a:ea typeface="微软雅黑" pitchFamily="34" charset="-122"/>
              </a:rPr>
              <a:t>（元）</a:t>
            </a:r>
          </a:p>
        </p:txBody>
      </p:sp>
      <p:sp>
        <p:nvSpPr>
          <p:cNvPr id="13" name="TextBox 12"/>
          <p:cNvSpPr txBox="1">
            <a:spLocks noChangeArrowheads="1"/>
          </p:cNvSpPr>
          <p:nvPr/>
        </p:nvSpPr>
        <p:spPr bwMode="auto">
          <a:xfrm>
            <a:off x="395536" y="5085184"/>
            <a:ext cx="5327650" cy="400110"/>
          </a:xfrm>
          <a:prstGeom prst="rect">
            <a:avLst/>
          </a:prstGeom>
          <a:noFill/>
          <a:ln w="9525">
            <a:noFill/>
            <a:miter lim="800000"/>
            <a:headEnd/>
            <a:tailEnd/>
          </a:ln>
        </p:spPr>
        <p:txBody>
          <a:bodyPr>
            <a:spAutoFit/>
          </a:bodyPr>
          <a:lstStyle/>
          <a:p>
            <a:r>
              <a:rPr lang="zh-CN" altLang="zh-CN" sz="2000" b="1" dirty="0">
                <a:solidFill>
                  <a:srgbClr val="FF0000"/>
                </a:solidFill>
                <a:latin typeface="微软雅黑" pitchFamily="34" charset="-122"/>
                <a:ea typeface="微软雅黑" pitchFamily="34" charset="-122"/>
              </a:rPr>
              <a:t>∵</a:t>
            </a:r>
            <a:r>
              <a:rPr lang="en-US" altLang="zh-CN" sz="2000" b="1" dirty="0">
                <a:solidFill>
                  <a:srgbClr val="FF0000"/>
                </a:solidFill>
                <a:latin typeface="微软雅黑" pitchFamily="34" charset="-122"/>
                <a:ea typeface="微软雅黑" pitchFamily="34" charset="-122"/>
              </a:rPr>
              <a:t>129</a:t>
            </a:r>
            <a:r>
              <a:rPr lang="zh-CN" altLang="zh-CN" sz="2000" b="1" dirty="0">
                <a:solidFill>
                  <a:srgbClr val="FF0000"/>
                </a:solidFill>
                <a:latin typeface="微软雅黑" pitchFamily="34" charset="-122"/>
                <a:ea typeface="微软雅黑" pitchFamily="34" charset="-122"/>
              </a:rPr>
              <a:t>＜</a:t>
            </a:r>
            <a:r>
              <a:rPr lang="en-US" altLang="zh-CN" sz="2000" b="1" dirty="0">
                <a:solidFill>
                  <a:srgbClr val="FF0000"/>
                </a:solidFill>
                <a:latin typeface="微软雅黑" pitchFamily="34" charset="-122"/>
                <a:ea typeface="微软雅黑" pitchFamily="34" charset="-122"/>
              </a:rPr>
              <a:t>180</a:t>
            </a:r>
            <a:r>
              <a:rPr lang="zh-CN" altLang="zh-CN" sz="2000" b="1" dirty="0">
                <a:solidFill>
                  <a:srgbClr val="FF0000"/>
                </a:solidFill>
                <a:latin typeface="微软雅黑" pitchFamily="34" charset="-122"/>
                <a:ea typeface="微软雅黑" pitchFamily="34" charset="-122"/>
              </a:rPr>
              <a:t>，∴甲方案合算</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1000" fill="hold"/>
                                        <p:tgtEl>
                                          <p:spTgt spid="7"/>
                                        </p:tgtEl>
                                        <p:attrNameLst>
                                          <p:attrName>ppt_w</p:attrName>
                                        </p:attrNameLst>
                                      </p:cBhvr>
                                      <p:tavLst>
                                        <p:tav tm="0">
                                          <p:val>
                                            <p:strVal val="#ppt_w*0.70"/>
                                          </p:val>
                                        </p:tav>
                                        <p:tav tm="100000">
                                          <p:val>
                                            <p:strVal val="#ppt_w"/>
                                          </p:val>
                                        </p:tav>
                                      </p:tavLst>
                                    </p:anim>
                                    <p:anim calcmode="lin" valueType="num">
                                      <p:cBhvr>
                                        <p:cTn id="27" dur="1000" fill="hold"/>
                                        <p:tgtEl>
                                          <p:spTgt spid="7"/>
                                        </p:tgtEl>
                                        <p:attrNameLst>
                                          <p:attrName>ppt_h</p:attrName>
                                        </p:attrNameLst>
                                      </p:cBhvr>
                                      <p:tavLst>
                                        <p:tav tm="0">
                                          <p:val>
                                            <p:strVal val="#ppt_h"/>
                                          </p:val>
                                        </p:tav>
                                        <p:tav tm="100000">
                                          <p:val>
                                            <p:strVal val="#ppt_h"/>
                                          </p:val>
                                        </p:tav>
                                      </p:tavLst>
                                    </p:anim>
                                    <p:animEffect transition="in" filter="fade">
                                      <p:cBhvr>
                                        <p:cTn id="28" dur="1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1000" fill="hold"/>
                                        <p:tgtEl>
                                          <p:spTgt spid="8"/>
                                        </p:tgtEl>
                                        <p:attrNameLst>
                                          <p:attrName>ppt_w</p:attrName>
                                        </p:attrNameLst>
                                      </p:cBhvr>
                                      <p:tavLst>
                                        <p:tav tm="0">
                                          <p:val>
                                            <p:strVal val="#ppt_w*0.70"/>
                                          </p:val>
                                        </p:tav>
                                        <p:tav tm="100000">
                                          <p:val>
                                            <p:strVal val="#ppt_w"/>
                                          </p:val>
                                        </p:tav>
                                      </p:tavLst>
                                    </p:anim>
                                    <p:anim calcmode="lin" valueType="num">
                                      <p:cBhvr>
                                        <p:cTn id="34" dur="1000" fill="hold"/>
                                        <p:tgtEl>
                                          <p:spTgt spid="8"/>
                                        </p:tgtEl>
                                        <p:attrNameLst>
                                          <p:attrName>ppt_h</p:attrName>
                                        </p:attrNameLst>
                                      </p:cBhvr>
                                      <p:tavLst>
                                        <p:tav tm="0">
                                          <p:val>
                                            <p:strVal val="#ppt_h"/>
                                          </p:val>
                                        </p:tav>
                                        <p:tav tm="100000">
                                          <p:val>
                                            <p:strVal val="#ppt_h"/>
                                          </p:val>
                                        </p:tav>
                                      </p:tavLst>
                                    </p:anim>
                                    <p:animEffect transition="in" filter="fade">
                                      <p:cBhvr>
                                        <p:cTn id="35" dur="10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p:cTn id="40" dur="1000" fill="hold"/>
                                        <p:tgtEl>
                                          <p:spTgt spid="10"/>
                                        </p:tgtEl>
                                        <p:attrNameLst>
                                          <p:attrName>ppt_w</p:attrName>
                                        </p:attrNameLst>
                                      </p:cBhvr>
                                      <p:tavLst>
                                        <p:tav tm="0">
                                          <p:val>
                                            <p:strVal val="#ppt_w*0.70"/>
                                          </p:val>
                                        </p:tav>
                                        <p:tav tm="100000">
                                          <p:val>
                                            <p:strVal val="#ppt_w"/>
                                          </p:val>
                                        </p:tav>
                                      </p:tavLst>
                                    </p:anim>
                                    <p:anim calcmode="lin" valueType="num">
                                      <p:cBhvr>
                                        <p:cTn id="41" dur="1000" fill="hold"/>
                                        <p:tgtEl>
                                          <p:spTgt spid="10"/>
                                        </p:tgtEl>
                                        <p:attrNameLst>
                                          <p:attrName>ppt_h</p:attrName>
                                        </p:attrNameLst>
                                      </p:cBhvr>
                                      <p:tavLst>
                                        <p:tav tm="0">
                                          <p:val>
                                            <p:strVal val="#ppt_h"/>
                                          </p:val>
                                        </p:tav>
                                        <p:tav tm="100000">
                                          <p:val>
                                            <p:strVal val="#ppt_h"/>
                                          </p:val>
                                        </p:tav>
                                      </p:tavLst>
                                    </p:anim>
                                    <p:animEffect transition="in" filter="fade">
                                      <p:cBhvr>
                                        <p:cTn id="42" dur="1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1000" fill="hold"/>
                                        <p:tgtEl>
                                          <p:spTgt spid="11"/>
                                        </p:tgtEl>
                                        <p:attrNameLst>
                                          <p:attrName>ppt_w</p:attrName>
                                        </p:attrNameLst>
                                      </p:cBhvr>
                                      <p:tavLst>
                                        <p:tav tm="0">
                                          <p:val>
                                            <p:strVal val="#ppt_w*0.70"/>
                                          </p:val>
                                        </p:tav>
                                        <p:tav tm="100000">
                                          <p:val>
                                            <p:strVal val="#ppt_w"/>
                                          </p:val>
                                        </p:tav>
                                      </p:tavLst>
                                    </p:anim>
                                    <p:anim calcmode="lin" valueType="num">
                                      <p:cBhvr>
                                        <p:cTn id="48" dur="1000" fill="hold"/>
                                        <p:tgtEl>
                                          <p:spTgt spid="11"/>
                                        </p:tgtEl>
                                        <p:attrNameLst>
                                          <p:attrName>ppt_h</p:attrName>
                                        </p:attrNameLst>
                                      </p:cBhvr>
                                      <p:tavLst>
                                        <p:tav tm="0">
                                          <p:val>
                                            <p:strVal val="#ppt_h"/>
                                          </p:val>
                                        </p:tav>
                                        <p:tav tm="100000">
                                          <p:val>
                                            <p:strVal val="#ppt_h"/>
                                          </p:val>
                                        </p:tav>
                                      </p:tavLst>
                                    </p:anim>
                                    <p:animEffect transition="in" filter="fade">
                                      <p:cBhvr>
                                        <p:cTn id="49" dur="10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55"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p:cTn id="54" dur="1000" fill="hold"/>
                                        <p:tgtEl>
                                          <p:spTgt spid="12"/>
                                        </p:tgtEl>
                                        <p:attrNameLst>
                                          <p:attrName>ppt_w</p:attrName>
                                        </p:attrNameLst>
                                      </p:cBhvr>
                                      <p:tavLst>
                                        <p:tav tm="0">
                                          <p:val>
                                            <p:strVal val="#ppt_w*0.70"/>
                                          </p:val>
                                        </p:tav>
                                        <p:tav tm="100000">
                                          <p:val>
                                            <p:strVal val="#ppt_w"/>
                                          </p:val>
                                        </p:tav>
                                      </p:tavLst>
                                    </p:anim>
                                    <p:anim calcmode="lin" valueType="num">
                                      <p:cBhvr>
                                        <p:cTn id="55" dur="1000" fill="hold"/>
                                        <p:tgtEl>
                                          <p:spTgt spid="12"/>
                                        </p:tgtEl>
                                        <p:attrNameLst>
                                          <p:attrName>ppt_h</p:attrName>
                                        </p:attrNameLst>
                                      </p:cBhvr>
                                      <p:tavLst>
                                        <p:tav tm="0">
                                          <p:val>
                                            <p:strVal val="#ppt_h"/>
                                          </p:val>
                                        </p:tav>
                                        <p:tav tm="100000">
                                          <p:val>
                                            <p:strVal val="#ppt_h"/>
                                          </p:val>
                                        </p:tav>
                                      </p:tavLst>
                                    </p:anim>
                                    <p:animEffect transition="in" filter="fade">
                                      <p:cBhvr>
                                        <p:cTn id="56" dur="1000"/>
                                        <p:tgtEl>
                                          <p:spTgt spid="12"/>
                                        </p:tgtEl>
                                      </p:cBhvr>
                                    </p:animEffect>
                                  </p:childTnLst>
                                </p:cTn>
                              </p:par>
                            </p:childTnLst>
                          </p:cTn>
                        </p:par>
                      </p:childTnLst>
                    </p:cTn>
                  </p:par>
                  <p:par>
                    <p:cTn id="57" fill="hold">
                      <p:stCondLst>
                        <p:cond delay="indefinite"/>
                      </p:stCondLst>
                      <p:childTnLst>
                        <p:par>
                          <p:cTn id="58" fill="hold">
                            <p:stCondLst>
                              <p:cond delay="0"/>
                            </p:stCondLst>
                            <p:childTnLst>
                              <p:par>
                                <p:cTn id="59" presetID="55" presetClass="entr"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p:cTn id="61" dur="1000" fill="hold"/>
                                        <p:tgtEl>
                                          <p:spTgt spid="13"/>
                                        </p:tgtEl>
                                        <p:attrNameLst>
                                          <p:attrName>ppt_w</p:attrName>
                                        </p:attrNameLst>
                                      </p:cBhvr>
                                      <p:tavLst>
                                        <p:tav tm="0">
                                          <p:val>
                                            <p:strVal val="#ppt_w*0.70"/>
                                          </p:val>
                                        </p:tav>
                                        <p:tav tm="100000">
                                          <p:val>
                                            <p:strVal val="#ppt_w"/>
                                          </p:val>
                                        </p:tav>
                                      </p:tavLst>
                                    </p:anim>
                                    <p:anim calcmode="lin" valueType="num">
                                      <p:cBhvr>
                                        <p:cTn id="62" dur="1000" fill="hold"/>
                                        <p:tgtEl>
                                          <p:spTgt spid="13"/>
                                        </p:tgtEl>
                                        <p:attrNameLst>
                                          <p:attrName>ppt_h</p:attrName>
                                        </p:attrNameLst>
                                      </p:cBhvr>
                                      <p:tavLst>
                                        <p:tav tm="0">
                                          <p:val>
                                            <p:strVal val="#ppt_h"/>
                                          </p:val>
                                        </p:tav>
                                        <p:tav tm="100000">
                                          <p:val>
                                            <p:strVal val="#ppt_h"/>
                                          </p:val>
                                        </p:tav>
                                      </p:tavLst>
                                    </p:anim>
                                    <p:animEffect transition="in" filter="fade">
                                      <p:cBhvr>
                                        <p:cTn id="6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P spid="6" grpId="0"/>
      <p:bldP spid="7" grpId="0"/>
      <p:bldP spid="8" grpId="0"/>
      <p:bldP spid="10"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96752"/>
            <a:ext cx="8363272" cy="4929411"/>
          </a:xfrm>
        </p:spPr>
        <p:txBody>
          <a:bodyPr/>
          <a:lstStyle/>
          <a:p>
            <a:endParaRPr lang="zh-CN" altLang="en-US" dirty="0"/>
          </a:p>
        </p:txBody>
      </p:sp>
      <p:sp>
        <p:nvSpPr>
          <p:cNvPr id="4" name="标题 3"/>
          <p:cNvSpPr>
            <a:spLocks noGrp="1"/>
          </p:cNvSpPr>
          <p:nvPr>
            <p:ph type="title"/>
          </p:nvPr>
        </p:nvSpPr>
        <p:spPr>
          <a:xfrm>
            <a:off x="323528" y="260648"/>
            <a:ext cx="3312368"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精讲领学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5" name="圆角矩形 4"/>
          <p:cNvSpPr/>
          <p:nvPr/>
        </p:nvSpPr>
        <p:spPr>
          <a:xfrm>
            <a:off x="683568" y="1700808"/>
            <a:ext cx="7776864" cy="2520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5" name="Rectangle 1"/>
          <p:cNvSpPr>
            <a:spLocks noChangeArrowheads="1"/>
          </p:cNvSpPr>
          <p:nvPr/>
        </p:nvSpPr>
        <p:spPr bwMode="auto">
          <a:xfrm>
            <a:off x="827584" y="1983034"/>
            <a:ext cx="823148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6700" algn="l" defTabSz="914400" rtl="0" eaLnBrk="1" fontAlgn="base" latinLnBrk="0" hangingPunct="1">
              <a:lnSpc>
                <a:spcPct val="100000"/>
              </a:lnSpc>
              <a:spcBef>
                <a:spcPct val="0"/>
              </a:spcBef>
              <a:spcAft>
                <a:spcPct val="0"/>
              </a:spcAft>
              <a:buClrTx/>
              <a:buSzTx/>
              <a:buFontTx/>
              <a:buNone/>
              <a:tabLst/>
            </a:pPr>
            <a:endParaRPr kumimoji="0" lang="zh-CN" altLang="en-US" sz="2400" b="0" i="0" u="none" strike="noStrike" cap="none" normalizeH="0" baseline="0" dirty="0" smtClean="0">
              <a:ln>
                <a:noFill/>
              </a:ln>
              <a:solidFill>
                <a:schemeClr val="tx1"/>
              </a:solidFill>
              <a:effectLst/>
              <a:latin typeface="微软雅黑" pitchFamily="34" charset="-122"/>
              <a:ea typeface="微软雅黑" pitchFamily="34" charset="-122"/>
              <a:cs typeface="宋体" pitchFamily="2" charset="-122"/>
            </a:endParaRPr>
          </a:p>
        </p:txBody>
      </p:sp>
      <p:sp>
        <p:nvSpPr>
          <p:cNvPr id="1029" name="Rectangle 5"/>
          <p:cNvSpPr>
            <a:spLocks noChangeArrowheads="1"/>
          </p:cNvSpPr>
          <p:nvPr/>
        </p:nvSpPr>
        <p:spPr bwMode="auto">
          <a:xfrm>
            <a:off x="0"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12" name="TextBox 11"/>
          <p:cNvSpPr txBox="1"/>
          <p:nvPr/>
        </p:nvSpPr>
        <p:spPr>
          <a:xfrm>
            <a:off x="7308304" y="4221088"/>
            <a:ext cx="184731" cy="369332"/>
          </a:xfrm>
          <a:prstGeom prst="rect">
            <a:avLst/>
          </a:prstGeom>
          <a:noFill/>
        </p:spPr>
        <p:txBody>
          <a:bodyPr wrap="none" rtlCol="0">
            <a:spAutoFit/>
          </a:bodyPr>
          <a:lstStyle/>
          <a:p>
            <a:endParaRPr lang="zh-CN" altLang="en-US" dirty="0"/>
          </a:p>
        </p:txBody>
      </p:sp>
      <p:sp>
        <p:nvSpPr>
          <p:cNvPr id="13" name="Text Box 3"/>
          <p:cNvSpPr txBox="1">
            <a:spLocks noChangeArrowheads="1"/>
          </p:cNvSpPr>
          <p:nvPr/>
        </p:nvSpPr>
        <p:spPr bwMode="auto">
          <a:xfrm>
            <a:off x="827584" y="2204864"/>
            <a:ext cx="7885187" cy="1569660"/>
          </a:xfrm>
          <a:prstGeom prst="rect">
            <a:avLst/>
          </a:prstGeom>
          <a:noFill/>
          <a:ln w="9525">
            <a:noFill/>
            <a:miter lim="800000"/>
            <a:headEnd/>
            <a:tailEnd/>
          </a:ln>
        </p:spPr>
        <p:txBody>
          <a:bodyPr wrap="square">
            <a:spAutoFit/>
          </a:bodyPr>
          <a:lstStyle/>
          <a:p>
            <a:r>
              <a:rPr lang="zh-CN" altLang="zh-CN" sz="3200" b="1" dirty="0" smtClean="0">
                <a:solidFill>
                  <a:schemeClr val="bg1"/>
                </a:solidFill>
                <a:latin typeface="微软雅黑" pitchFamily="34" charset="-122"/>
                <a:ea typeface="微软雅黑" pitchFamily="34" charset="-122"/>
              </a:rPr>
              <a:t>在具体的问题情境中体会和感知一个变化过程中的两个数量之间的关系，并会进一步应用此关系解决与之相关的问题。</a:t>
            </a:r>
            <a:endParaRPr lang="zh-CN" altLang="zh-CN" sz="3200" b="1" dirty="0">
              <a:solidFill>
                <a:schemeClr val="bg1"/>
              </a:solidFill>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bldLvl="0" autoUpdateAnimBg="0"/>
      <p:bldP spid="13" grpId="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179388" y="836613"/>
            <a:ext cx="8785225" cy="523220"/>
          </a:xfrm>
          <a:prstGeom prst="rect">
            <a:avLst/>
          </a:prstGeom>
          <a:noFill/>
          <a:ln w="9525">
            <a:noFill/>
            <a:miter lim="800000"/>
            <a:headEnd/>
            <a:tailEnd/>
          </a:ln>
        </p:spPr>
        <p:txBody>
          <a:bodyPr>
            <a:spAutoFit/>
          </a:bodyPr>
          <a:lstStyle/>
          <a:p>
            <a:r>
              <a:rPr lang="en-US" altLang="zh-CN" sz="2800" dirty="0" smtClean="0">
                <a:solidFill>
                  <a:schemeClr val="bg1"/>
                </a:solidFill>
                <a:latin typeface="微软雅黑" pitchFamily="34" charset="-122"/>
                <a:ea typeface="微软雅黑" pitchFamily="34" charset="-122"/>
              </a:rPr>
              <a:t> </a:t>
            </a:r>
            <a:r>
              <a:rPr lang="en-US" altLang="zh-CN" sz="2400" b="1" dirty="0" smtClean="0">
                <a:latin typeface="微软雅黑" pitchFamily="34" charset="-122"/>
                <a:ea typeface="微软雅黑" pitchFamily="34" charset="-122"/>
              </a:rPr>
              <a:t>1.</a:t>
            </a:r>
            <a:r>
              <a:rPr lang="zh-CN" altLang="zh-CN" sz="2400" b="1" dirty="0" smtClean="0">
                <a:latin typeface="微软雅黑" pitchFamily="34" charset="-122"/>
                <a:ea typeface="微软雅黑" pitchFamily="34" charset="-122"/>
              </a:rPr>
              <a:t>已知</a:t>
            </a:r>
            <a:r>
              <a:rPr lang="en-US" altLang="zh-CN" sz="2400" b="1" dirty="0" smtClean="0">
                <a:latin typeface="微软雅黑" pitchFamily="34" charset="-122"/>
                <a:ea typeface="微软雅黑" pitchFamily="34" charset="-122"/>
              </a:rPr>
              <a:t>x</a:t>
            </a:r>
            <a:r>
              <a:rPr lang="zh-CN" altLang="zh-CN" sz="2400" b="1" dirty="0" smtClean="0">
                <a:latin typeface="微软雅黑" pitchFamily="34" charset="-122"/>
                <a:ea typeface="微软雅黑" pitchFamily="34" charset="-122"/>
              </a:rPr>
              <a:t>是</a:t>
            </a:r>
            <a:r>
              <a:rPr lang="en-US" altLang="zh-CN" sz="2400" b="1" dirty="0" smtClean="0">
                <a:latin typeface="微软雅黑" pitchFamily="34" charset="-122"/>
                <a:ea typeface="微软雅黑" pitchFamily="34" charset="-122"/>
              </a:rPr>
              <a:t>2</a:t>
            </a:r>
            <a:r>
              <a:rPr lang="zh-CN" altLang="zh-CN" sz="2400" b="1" dirty="0" smtClean="0">
                <a:latin typeface="微软雅黑" pitchFamily="34" charset="-122"/>
                <a:ea typeface="微软雅黑" pitchFamily="34" charset="-122"/>
              </a:rPr>
              <a:t>的相反数，</a:t>
            </a:r>
            <a:r>
              <a:rPr lang="en-US" altLang="zh-CN" sz="2400" b="1" dirty="0" smtClean="0">
                <a:latin typeface="微软雅黑" pitchFamily="34" charset="-122"/>
                <a:ea typeface="微软雅黑" pitchFamily="34" charset="-122"/>
              </a:rPr>
              <a:t>|y|=3</a:t>
            </a:r>
            <a:r>
              <a:rPr lang="zh-CN" altLang="zh-CN" sz="2400" b="1" dirty="0" smtClean="0">
                <a:latin typeface="微软雅黑" pitchFamily="34" charset="-122"/>
                <a:ea typeface="微软雅黑" pitchFamily="34" charset="-122"/>
              </a:rPr>
              <a:t>，则代数式</a:t>
            </a:r>
            <a:r>
              <a:rPr lang="en-US" altLang="zh-CN" sz="2400" b="1" dirty="0" smtClean="0">
                <a:latin typeface="微软雅黑" pitchFamily="34" charset="-122"/>
                <a:ea typeface="微软雅黑" pitchFamily="34" charset="-122"/>
              </a:rPr>
              <a:t>x-y</a:t>
            </a:r>
            <a:r>
              <a:rPr lang="zh-CN" altLang="zh-CN" sz="2400" b="1" dirty="0" smtClean="0">
                <a:latin typeface="微软雅黑" pitchFamily="34" charset="-122"/>
                <a:ea typeface="微软雅黑" pitchFamily="34" charset="-122"/>
              </a:rPr>
              <a:t>的值</a:t>
            </a:r>
            <a:r>
              <a:rPr lang="en-US" altLang="zh-CN" sz="2400" b="1" dirty="0" smtClean="0">
                <a:latin typeface="微软雅黑" pitchFamily="34" charset="-122"/>
                <a:ea typeface="微软雅黑" pitchFamily="34" charset="-122"/>
              </a:rPr>
              <a:t>_____</a:t>
            </a:r>
            <a:endParaRPr lang="zh-CN" altLang="zh-CN" sz="2400" b="1" dirty="0">
              <a:latin typeface="微软雅黑" pitchFamily="34" charset="-122"/>
              <a:ea typeface="微软雅黑" pitchFamily="34" charset="-122"/>
            </a:endParaRPr>
          </a:p>
        </p:txBody>
      </p:sp>
      <p:sp>
        <p:nvSpPr>
          <p:cNvPr id="5" name="TextBox 4"/>
          <p:cNvSpPr txBox="1">
            <a:spLocks noChangeArrowheads="1"/>
          </p:cNvSpPr>
          <p:nvPr/>
        </p:nvSpPr>
        <p:spPr bwMode="auto">
          <a:xfrm>
            <a:off x="179512" y="2204864"/>
            <a:ext cx="8785225" cy="1200329"/>
          </a:xfrm>
          <a:prstGeom prst="rect">
            <a:avLst/>
          </a:prstGeom>
          <a:noFill/>
          <a:ln w="9525">
            <a:noFill/>
            <a:miter lim="800000"/>
            <a:headEnd/>
            <a:tailEnd/>
          </a:ln>
        </p:spPr>
        <p:txBody>
          <a:bodyPr>
            <a:spAutoFit/>
          </a:bodyPr>
          <a:lstStyle/>
          <a:p>
            <a:r>
              <a:rPr lang="en-US" altLang="zh-CN" sz="2400" b="1" dirty="0" smtClean="0">
                <a:latin typeface="微软雅黑" pitchFamily="34" charset="-122"/>
                <a:ea typeface="微软雅黑" pitchFamily="34" charset="-122"/>
              </a:rPr>
              <a:t>2.</a:t>
            </a:r>
            <a:r>
              <a:rPr lang="zh-CN" altLang="zh-CN" sz="2400" b="1" dirty="0" smtClean="0">
                <a:latin typeface="微软雅黑" pitchFamily="34" charset="-122"/>
                <a:ea typeface="微软雅黑" pitchFamily="34" charset="-122"/>
              </a:rPr>
              <a:t>已知</a:t>
            </a:r>
            <a:r>
              <a:rPr lang="en-US" altLang="zh-CN" sz="2400" b="1" dirty="0" smtClean="0">
                <a:latin typeface="微软雅黑" pitchFamily="34" charset="-122"/>
                <a:ea typeface="微软雅黑" pitchFamily="34" charset="-122"/>
              </a:rPr>
              <a:t>a</a:t>
            </a:r>
            <a:r>
              <a:rPr lang="zh-CN" altLang="zh-CN"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rPr>
              <a:t>b</a:t>
            </a:r>
            <a:r>
              <a:rPr lang="zh-CN" altLang="zh-CN" sz="2400" b="1" dirty="0" smtClean="0">
                <a:latin typeface="微软雅黑" pitchFamily="34" charset="-122"/>
                <a:ea typeface="微软雅黑" pitchFamily="34" charset="-122"/>
              </a:rPr>
              <a:t>互为相反数，</a:t>
            </a:r>
            <a:r>
              <a:rPr lang="en-US" altLang="zh-CN" sz="2400" b="1" dirty="0" smtClean="0">
                <a:latin typeface="微软雅黑" pitchFamily="34" charset="-122"/>
                <a:ea typeface="微软雅黑" pitchFamily="34" charset="-122"/>
              </a:rPr>
              <a:t>c</a:t>
            </a:r>
            <a:r>
              <a:rPr lang="zh-CN" altLang="zh-CN"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rPr>
              <a:t>d</a:t>
            </a:r>
            <a:r>
              <a:rPr lang="zh-CN" altLang="zh-CN" sz="2400" b="1" dirty="0" smtClean="0">
                <a:latin typeface="微软雅黑" pitchFamily="34" charset="-122"/>
                <a:ea typeface="微软雅黑" pitchFamily="34" charset="-122"/>
              </a:rPr>
              <a:t>互为倒数，</a:t>
            </a:r>
            <a:r>
              <a:rPr lang="en-US" altLang="zh-CN" sz="2400" b="1" dirty="0" smtClean="0">
                <a:latin typeface="微软雅黑" pitchFamily="34" charset="-122"/>
                <a:ea typeface="微软雅黑" pitchFamily="34" charset="-122"/>
              </a:rPr>
              <a:t>x</a:t>
            </a:r>
            <a:r>
              <a:rPr lang="zh-CN" altLang="zh-CN" sz="2400" b="1" dirty="0" smtClean="0">
                <a:latin typeface="微软雅黑" pitchFamily="34" charset="-122"/>
                <a:ea typeface="微软雅黑" pitchFamily="34" charset="-122"/>
              </a:rPr>
              <a:t>的绝对值是</a:t>
            </a:r>
            <a:r>
              <a:rPr lang="en-US" altLang="zh-CN" sz="2400" b="1" dirty="0" smtClean="0">
                <a:latin typeface="微软雅黑" pitchFamily="34" charset="-122"/>
                <a:ea typeface="微软雅黑" pitchFamily="34" charset="-122"/>
              </a:rPr>
              <a:t>2</a:t>
            </a:r>
            <a:r>
              <a:rPr lang="zh-CN" altLang="zh-CN" sz="2400" b="1" dirty="0" smtClean="0">
                <a:latin typeface="微软雅黑" pitchFamily="34" charset="-122"/>
                <a:ea typeface="微软雅黑" pitchFamily="34" charset="-122"/>
              </a:rPr>
              <a:t>，</a:t>
            </a:r>
            <a:endParaRPr lang="en-US" altLang="zh-CN" sz="2400" b="1" dirty="0" smtClean="0">
              <a:latin typeface="微软雅黑" pitchFamily="34" charset="-122"/>
              <a:ea typeface="微软雅黑" pitchFamily="34" charset="-122"/>
            </a:endParaRPr>
          </a:p>
          <a:p>
            <a:r>
              <a:rPr lang="zh-CN" altLang="zh-CN" sz="2400" b="1" dirty="0" smtClean="0">
                <a:latin typeface="微软雅黑" pitchFamily="34" charset="-122"/>
                <a:ea typeface="微软雅黑" pitchFamily="34" charset="-122"/>
              </a:rPr>
              <a:t>求</a:t>
            </a:r>
            <a:r>
              <a:rPr lang="en-US" altLang="zh-CN" sz="2400" b="1" dirty="0" smtClean="0">
                <a:latin typeface="微软雅黑" pitchFamily="34" charset="-122"/>
                <a:ea typeface="微软雅黑" pitchFamily="34" charset="-122"/>
              </a:rPr>
              <a:t>x</a:t>
            </a:r>
            <a:r>
              <a:rPr lang="en-US" altLang="zh-CN" sz="2400" b="1" baseline="30000" dirty="0" smtClean="0">
                <a:latin typeface="微软雅黑" pitchFamily="34" charset="-122"/>
                <a:ea typeface="微软雅黑" pitchFamily="34" charset="-122"/>
              </a:rPr>
              <a:t>2</a:t>
            </a:r>
            <a:r>
              <a:rPr lang="en-US" altLang="zh-CN" sz="2400" b="1" dirty="0" smtClean="0">
                <a:latin typeface="微软雅黑" pitchFamily="34" charset="-122"/>
                <a:ea typeface="微软雅黑" pitchFamily="34" charset="-122"/>
              </a:rPr>
              <a:t>- x</a:t>
            </a:r>
            <a:r>
              <a:rPr lang="zh-CN" altLang="zh-CN" sz="2400" b="1" dirty="0" smtClean="0">
                <a:latin typeface="微软雅黑" pitchFamily="34" charset="-122"/>
                <a:ea typeface="微软雅黑" pitchFamily="34" charset="-122"/>
              </a:rPr>
              <a:t>（</a:t>
            </a:r>
            <a:r>
              <a:rPr lang="en-US" altLang="zh-CN" sz="2400" b="1" dirty="0" err="1" smtClean="0">
                <a:latin typeface="微软雅黑" pitchFamily="34" charset="-122"/>
                <a:ea typeface="微软雅黑" pitchFamily="34" charset="-122"/>
              </a:rPr>
              <a:t>a+b+cd</a:t>
            </a:r>
            <a:r>
              <a:rPr lang="zh-CN" altLang="zh-CN"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rPr>
              <a:t>+</a:t>
            </a:r>
            <a:r>
              <a:rPr lang="zh-CN" altLang="zh-CN" sz="2400" b="1" dirty="0" smtClean="0">
                <a:latin typeface="微软雅黑" pitchFamily="34" charset="-122"/>
                <a:ea typeface="微软雅黑" pitchFamily="34" charset="-122"/>
              </a:rPr>
              <a:t>（</a:t>
            </a:r>
            <a:r>
              <a:rPr lang="en-US" altLang="zh-CN" sz="2400" b="1" dirty="0" err="1" smtClean="0">
                <a:latin typeface="微软雅黑" pitchFamily="34" charset="-122"/>
                <a:ea typeface="微软雅黑" pitchFamily="34" charset="-122"/>
              </a:rPr>
              <a:t>a+b</a:t>
            </a:r>
            <a:r>
              <a:rPr lang="zh-CN" altLang="zh-CN" sz="2400" b="1" dirty="0" smtClean="0">
                <a:latin typeface="微软雅黑" pitchFamily="34" charset="-122"/>
                <a:ea typeface="微软雅黑" pitchFamily="34" charset="-122"/>
              </a:rPr>
              <a:t>）</a:t>
            </a:r>
            <a:r>
              <a:rPr lang="en-US" altLang="zh-CN" sz="2400" b="1" baseline="30000" dirty="0" smtClean="0">
                <a:latin typeface="微软雅黑" pitchFamily="34" charset="-122"/>
                <a:ea typeface="微软雅黑" pitchFamily="34" charset="-122"/>
              </a:rPr>
              <a:t>2011</a:t>
            </a:r>
            <a:r>
              <a:rPr lang="en-US" altLang="zh-CN" sz="2400" b="1" dirty="0" smtClean="0">
                <a:latin typeface="微软雅黑" pitchFamily="34" charset="-122"/>
                <a:ea typeface="微软雅黑" pitchFamily="34" charset="-122"/>
              </a:rPr>
              <a:t>+</a:t>
            </a:r>
            <a:r>
              <a:rPr lang="zh-CN" altLang="zh-CN"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rPr>
              <a:t>-</a:t>
            </a:r>
            <a:r>
              <a:rPr lang="en-US" altLang="zh-CN" sz="2400" b="1" dirty="0" err="1" smtClean="0">
                <a:latin typeface="微软雅黑" pitchFamily="34" charset="-122"/>
                <a:ea typeface="微软雅黑" pitchFamily="34" charset="-122"/>
              </a:rPr>
              <a:t>cd</a:t>
            </a:r>
            <a:r>
              <a:rPr lang="zh-CN" altLang="zh-CN" sz="2400" b="1" dirty="0" smtClean="0">
                <a:latin typeface="微软雅黑" pitchFamily="34" charset="-122"/>
                <a:ea typeface="微软雅黑" pitchFamily="34" charset="-122"/>
              </a:rPr>
              <a:t>）</a:t>
            </a:r>
            <a:r>
              <a:rPr lang="en-US" altLang="zh-CN" sz="2400" b="1" baseline="30000" dirty="0" smtClean="0">
                <a:latin typeface="微软雅黑" pitchFamily="34" charset="-122"/>
                <a:ea typeface="微软雅黑" pitchFamily="34" charset="-122"/>
              </a:rPr>
              <a:t>2012</a:t>
            </a:r>
            <a:r>
              <a:rPr lang="zh-CN" altLang="zh-CN" sz="2400" b="1" dirty="0" smtClean="0">
                <a:latin typeface="微软雅黑" pitchFamily="34" charset="-122"/>
                <a:ea typeface="微软雅黑" pitchFamily="34" charset="-122"/>
              </a:rPr>
              <a:t>的值？</a:t>
            </a:r>
          </a:p>
          <a:p>
            <a:r>
              <a:rPr lang="en-US" altLang="zh-CN" sz="2400" b="1" dirty="0" smtClean="0">
                <a:latin typeface="微软雅黑" pitchFamily="34" charset="-122"/>
                <a:ea typeface="微软雅黑" pitchFamily="34" charset="-122"/>
              </a:rPr>
              <a:t> </a:t>
            </a:r>
            <a:endParaRPr lang="zh-CN" altLang="zh-CN" sz="2400" b="1" dirty="0">
              <a:latin typeface="微软雅黑" pitchFamily="34" charset="-122"/>
              <a:ea typeface="微软雅黑" pitchFamily="34" charset="-122"/>
            </a:endParaRPr>
          </a:p>
        </p:txBody>
      </p:sp>
      <p:sp>
        <p:nvSpPr>
          <p:cNvPr id="8" name="矩形 7"/>
          <p:cNvSpPr/>
          <p:nvPr/>
        </p:nvSpPr>
        <p:spPr>
          <a:xfrm>
            <a:off x="467544" y="116632"/>
            <a:ext cx="3240360"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反馈顾学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6" name="TextBox 5"/>
          <p:cNvSpPr txBox="1"/>
          <p:nvPr/>
        </p:nvSpPr>
        <p:spPr>
          <a:xfrm>
            <a:off x="7020272" y="908720"/>
            <a:ext cx="1152128" cy="400110"/>
          </a:xfrm>
          <a:prstGeom prst="rect">
            <a:avLst/>
          </a:prstGeom>
          <a:noFill/>
        </p:spPr>
        <p:txBody>
          <a:bodyPr wrap="square" rtlCol="0">
            <a:spAutoFit/>
          </a:bodyPr>
          <a:lstStyle/>
          <a:p>
            <a:r>
              <a:rPr lang="en-US" altLang="zh-CN" sz="2000" b="1" dirty="0" smtClean="0">
                <a:solidFill>
                  <a:srgbClr val="FF0000"/>
                </a:solidFill>
                <a:latin typeface="微软雅黑" pitchFamily="34" charset="-122"/>
                <a:ea typeface="微软雅黑" pitchFamily="34" charset="-122"/>
              </a:rPr>
              <a:t>-5</a:t>
            </a:r>
            <a:r>
              <a:rPr lang="zh-CN" altLang="en-US" sz="2000" b="1" dirty="0" smtClean="0">
                <a:solidFill>
                  <a:srgbClr val="FF0000"/>
                </a:solidFill>
                <a:latin typeface="微软雅黑" pitchFamily="34" charset="-122"/>
                <a:ea typeface="微软雅黑" pitchFamily="34" charset="-122"/>
              </a:rPr>
              <a:t>或</a:t>
            </a:r>
            <a:r>
              <a:rPr lang="en-US" altLang="zh-CN" sz="2000" b="1" dirty="0" smtClean="0">
                <a:solidFill>
                  <a:srgbClr val="FF0000"/>
                </a:solidFill>
                <a:latin typeface="微软雅黑" pitchFamily="34" charset="-122"/>
                <a:ea typeface="微软雅黑" pitchFamily="34" charset="-122"/>
              </a:rPr>
              <a:t>1</a:t>
            </a:r>
            <a:endParaRPr lang="zh-CN" altLang="en-US" sz="2000" b="1" dirty="0">
              <a:solidFill>
                <a:srgbClr val="FF0000"/>
              </a:solidFill>
              <a:latin typeface="微软雅黑" pitchFamily="34" charset="-122"/>
              <a:ea typeface="微软雅黑" pitchFamily="34" charset="-122"/>
            </a:endParaRPr>
          </a:p>
        </p:txBody>
      </p:sp>
      <p:sp>
        <p:nvSpPr>
          <p:cNvPr id="7" name="TextBox 6"/>
          <p:cNvSpPr txBox="1"/>
          <p:nvPr/>
        </p:nvSpPr>
        <p:spPr>
          <a:xfrm>
            <a:off x="5796136" y="3356992"/>
            <a:ext cx="2088232" cy="400110"/>
          </a:xfrm>
          <a:prstGeom prst="rect">
            <a:avLst/>
          </a:prstGeom>
          <a:noFill/>
        </p:spPr>
        <p:txBody>
          <a:bodyPr wrap="square" rtlCol="0">
            <a:spAutoFit/>
          </a:bodyPr>
          <a:lstStyle/>
          <a:p>
            <a:r>
              <a:rPr lang="en-US" altLang="zh-CN" sz="2000" b="1" dirty="0" smtClean="0">
                <a:solidFill>
                  <a:srgbClr val="FF0000"/>
                </a:solidFill>
                <a:latin typeface="微软雅黑" pitchFamily="34" charset="-122"/>
                <a:ea typeface="微软雅黑" pitchFamily="34" charset="-122"/>
              </a:rPr>
              <a:t>3</a:t>
            </a:r>
            <a:r>
              <a:rPr lang="zh-CN" altLang="en-US" sz="2000" b="1" dirty="0" smtClean="0">
                <a:solidFill>
                  <a:srgbClr val="FF0000"/>
                </a:solidFill>
                <a:latin typeface="微软雅黑" pitchFamily="34" charset="-122"/>
                <a:ea typeface="微软雅黑" pitchFamily="34" charset="-122"/>
              </a:rPr>
              <a:t>或</a:t>
            </a:r>
            <a:r>
              <a:rPr lang="en-US" altLang="zh-CN" sz="2000" b="1" dirty="0" smtClean="0">
                <a:solidFill>
                  <a:srgbClr val="FF0000"/>
                </a:solidFill>
                <a:latin typeface="微软雅黑" pitchFamily="34" charset="-122"/>
                <a:ea typeface="微软雅黑" pitchFamily="34" charset="-122"/>
              </a:rPr>
              <a:t>7</a:t>
            </a:r>
            <a:endParaRPr lang="zh-CN" altLang="en-US" sz="2000" b="1" dirty="0">
              <a:solidFill>
                <a:srgbClr val="FF0000"/>
              </a:solidFill>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1"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1"/>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215901" y="1617663"/>
            <a:ext cx="8285190" cy="3540125"/>
          </a:xfrm>
          <a:prstGeom prst="rect">
            <a:avLst/>
          </a:prstGeom>
          <a:noFill/>
          <a:ln w="9525">
            <a:noFill/>
            <a:miter lim="800000"/>
            <a:headEnd/>
            <a:tailEnd/>
          </a:ln>
        </p:spPr>
        <p:txBody>
          <a:bodyPr wrap="square">
            <a:spAutoFit/>
          </a:bodyPr>
          <a:lstStyle/>
          <a:p>
            <a:pPr>
              <a:buFont typeface="Arial" charset="0"/>
              <a:buNone/>
              <a:defRPr/>
            </a:pPr>
            <a:r>
              <a:rPr lang="en-US" altLang="zh-CN" sz="3200" b="1" dirty="0">
                <a:latin typeface="+mn-ea"/>
                <a:ea typeface="+mn-ea"/>
              </a:rPr>
              <a:t>   </a:t>
            </a:r>
            <a:r>
              <a:rPr lang="zh-CN" altLang="zh-CN" sz="3200" b="1" dirty="0">
                <a:latin typeface="Times New Roman" pitchFamily="18" charset="0"/>
                <a:ea typeface="+mn-ea"/>
                <a:cs typeface="Times New Roman" pitchFamily="18" charset="0"/>
              </a:rPr>
              <a:t>在上节课研究的由点组成的空心方阵这一问题中，当空心方阵每边上的点数为</a:t>
            </a:r>
            <a:r>
              <a:rPr lang="en-US" altLang="zh-CN" sz="3200" b="1" i="1" dirty="0">
                <a:latin typeface="Times New Roman" pitchFamily="18" charset="0"/>
                <a:ea typeface="+mn-ea"/>
                <a:cs typeface="Times New Roman" pitchFamily="18" charset="0"/>
              </a:rPr>
              <a:t>n</a:t>
            </a:r>
            <a:r>
              <a:rPr lang="zh-CN" altLang="zh-CN" sz="3200" b="1" dirty="0">
                <a:latin typeface="Times New Roman" pitchFamily="18" charset="0"/>
                <a:ea typeface="+mn-ea"/>
                <a:cs typeface="Times New Roman" pitchFamily="18" charset="0"/>
              </a:rPr>
              <a:t>时，方阵总点数的一种表示形式是</a:t>
            </a:r>
            <a:r>
              <a:rPr lang="en-US" altLang="zh-CN" sz="3200" b="1" dirty="0">
                <a:latin typeface="Times New Roman" pitchFamily="18" charset="0"/>
                <a:ea typeface="+mn-ea"/>
                <a:cs typeface="Times New Roman" pitchFamily="18" charset="0"/>
              </a:rPr>
              <a:t>4</a:t>
            </a:r>
            <a:r>
              <a:rPr lang="en-US" altLang="zh-CN" sz="3200" b="1" i="1" dirty="0">
                <a:latin typeface="Times New Roman" pitchFamily="18" charset="0"/>
                <a:ea typeface="+mn-ea"/>
                <a:cs typeface="Times New Roman" pitchFamily="18" charset="0"/>
              </a:rPr>
              <a:t>n</a:t>
            </a:r>
            <a:r>
              <a:rPr lang="en-US" altLang="zh-CN" sz="3200" b="1" dirty="0">
                <a:latin typeface="Times New Roman" pitchFamily="18" charset="0"/>
                <a:ea typeface="+mn-ea"/>
                <a:cs typeface="Times New Roman" pitchFamily="18" charset="0"/>
              </a:rPr>
              <a:t>-4</a:t>
            </a:r>
            <a:r>
              <a:rPr lang="zh-CN" altLang="zh-CN" sz="3200" b="1" dirty="0">
                <a:latin typeface="Times New Roman" pitchFamily="18" charset="0"/>
                <a:ea typeface="+mn-ea"/>
                <a:cs typeface="Times New Roman" pitchFamily="18" charset="0"/>
              </a:rPr>
              <a:t>．这是一个含字母</a:t>
            </a:r>
            <a:r>
              <a:rPr lang="en-US" altLang="zh-CN" sz="3200" b="1" i="1" dirty="0">
                <a:latin typeface="Times New Roman" pitchFamily="18" charset="0"/>
                <a:ea typeface="+mn-ea"/>
                <a:cs typeface="Times New Roman" pitchFamily="18" charset="0"/>
              </a:rPr>
              <a:t>n</a:t>
            </a:r>
            <a:r>
              <a:rPr lang="zh-CN" altLang="zh-CN" sz="3200" b="1" dirty="0">
                <a:latin typeface="Times New Roman" pitchFamily="18" charset="0"/>
                <a:ea typeface="+mn-ea"/>
                <a:cs typeface="Times New Roman" pitchFamily="18" charset="0"/>
              </a:rPr>
              <a:t>的代数式．</a:t>
            </a:r>
          </a:p>
          <a:p>
            <a:pPr>
              <a:buFont typeface="Arial" charset="0"/>
              <a:buNone/>
              <a:defRPr/>
            </a:pPr>
            <a:endParaRPr lang="en-US" altLang="zh-CN" sz="3200" b="1" dirty="0">
              <a:latin typeface="+mn-ea"/>
              <a:ea typeface="+mn-ea"/>
            </a:endParaRPr>
          </a:p>
          <a:p>
            <a:pPr>
              <a:buFont typeface="Arial" charset="0"/>
              <a:buNone/>
              <a:defRPr/>
            </a:pPr>
            <a:r>
              <a:rPr lang="en-US" altLang="zh-CN" sz="3200" b="1" dirty="0">
                <a:latin typeface="+mn-ea"/>
                <a:ea typeface="+mn-ea"/>
              </a:rPr>
              <a:t>   </a:t>
            </a:r>
            <a:r>
              <a:rPr lang="zh-CN" altLang="zh-CN" sz="3200" b="1" dirty="0">
                <a:latin typeface="+mn-ea"/>
                <a:ea typeface="+mn-ea"/>
              </a:rPr>
              <a:t>问题：此时我们能知道这个代数式的值是多少吗？</a:t>
            </a:r>
          </a:p>
        </p:txBody>
      </p:sp>
      <p:sp>
        <p:nvSpPr>
          <p:cNvPr id="7" name="矩形 6"/>
          <p:cNvSpPr/>
          <p:nvPr/>
        </p:nvSpPr>
        <p:spPr>
          <a:xfrm>
            <a:off x="683568" y="260648"/>
            <a:ext cx="2376264"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导入</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528" y="1772816"/>
            <a:ext cx="8570912" cy="830997"/>
          </a:xfrm>
          <a:prstGeom prst="rect">
            <a:avLst/>
          </a:prstGeom>
          <a:noFill/>
          <a:ln w="9525">
            <a:noFill/>
            <a:miter lim="800000"/>
            <a:headEnd/>
            <a:tailEnd/>
          </a:ln>
        </p:spPr>
        <p:txBody>
          <a:bodyPr>
            <a:spAutoFit/>
          </a:bodyPr>
          <a:lstStyle/>
          <a:p>
            <a:pPr>
              <a:buFont typeface="Arial" charset="0"/>
              <a:buNone/>
              <a:defRPr/>
            </a:pPr>
            <a:r>
              <a:rPr lang="zh-CN" altLang="zh-CN" sz="2400" b="1" dirty="0" smtClean="0">
                <a:latin typeface="微软雅黑" pitchFamily="34" charset="-122"/>
                <a:ea typeface="微软雅黑" pitchFamily="34" charset="-122"/>
                <a:cs typeface="Times New Roman" pitchFamily="18" charset="0"/>
              </a:rPr>
              <a:t>（</a:t>
            </a:r>
            <a:r>
              <a:rPr lang="en-US" altLang="zh-CN" sz="2400" b="1" dirty="0" smtClean="0">
                <a:latin typeface="微软雅黑" pitchFamily="34" charset="-122"/>
                <a:ea typeface="微软雅黑" pitchFamily="34" charset="-122"/>
                <a:cs typeface="Times New Roman" pitchFamily="18" charset="0"/>
              </a:rPr>
              <a:t>2</a:t>
            </a:r>
            <a:r>
              <a:rPr lang="zh-CN" altLang="zh-CN" sz="2400" b="1" dirty="0" smtClean="0">
                <a:latin typeface="微软雅黑" pitchFamily="34" charset="-122"/>
                <a:ea typeface="微软雅黑" pitchFamily="34" charset="-122"/>
                <a:cs typeface="Times New Roman" pitchFamily="18" charset="0"/>
              </a:rPr>
              <a:t>）</a:t>
            </a:r>
            <a:r>
              <a:rPr lang="zh-CN" altLang="zh-CN" sz="2400" b="1" dirty="0">
                <a:latin typeface="微软雅黑" pitchFamily="34" charset="-122"/>
                <a:ea typeface="微软雅黑" pitchFamily="34" charset="-122"/>
                <a:cs typeface="Times New Roman" pitchFamily="18" charset="0"/>
              </a:rPr>
              <a:t>当</a:t>
            </a:r>
            <a:r>
              <a:rPr lang="en-US" altLang="zh-CN" sz="2400" b="1" i="1" dirty="0">
                <a:latin typeface="微软雅黑" pitchFamily="34" charset="-122"/>
                <a:ea typeface="微软雅黑" pitchFamily="34" charset="-122"/>
                <a:cs typeface="Times New Roman" pitchFamily="18" charset="0"/>
              </a:rPr>
              <a:t>n</a:t>
            </a:r>
            <a:r>
              <a:rPr lang="zh-CN" altLang="zh-CN" sz="2400" b="1" dirty="0">
                <a:latin typeface="微软雅黑" pitchFamily="34" charset="-122"/>
                <a:ea typeface="微软雅黑" pitchFamily="34" charset="-122"/>
                <a:cs typeface="Times New Roman" pitchFamily="18" charset="0"/>
              </a:rPr>
              <a:t>取</a:t>
            </a:r>
            <a:r>
              <a:rPr lang="en-US" altLang="zh-CN" sz="2400" b="1" dirty="0">
                <a:latin typeface="微软雅黑" pitchFamily="34" charset="-122"/>
                <a:ea typeface="微软雅黑" pitchFamily="34" charset="-122"/>
                <a:cs typeface="Times New Roman" pitchFamily="18" charset="0"/>
              </a:rPr>
              <a:t>4, 10, 13</a:t>
            </a:r>
            <a:r>
              <a:rPr lang="zh-CN" altLang="zh-CN" sz="2400" b="1" dirty="0">
                <a:latin typeface="微软雅黑" pitchFamily="34" charset="-122"/>
                <a:ea typeface="微软雅黑" pitchFamily="34" charset="-122"/>
                <a:cs typeface="Times New Roman" pitchFamily="18" charset="0"/>
              </a:rPr>
              <a:t>，</a:t>
            </a:r>
            <a:r>
              <a:rPr lang="en-US" altLang="zh-CN" sz="2400" b="1" dirty="0">
                <a:latin typeface="微软雅黑" pitchFamily="34" charset="-122"/>
                <a:ea typeface="微软雅黑" pitchFamily="34" charset="-122"/>
                <a:cs typeface="Times New Roman" pitchFamily="18" charset="0"/>
              </a:rPr>
              <a:t>25</a:t>
            </a:r>
            <a:r>
              <a:rPr lang="zh-CN" altLang="zh-CN" sz="2400" b="1" dirty="0">
                <a:latin typeface="微软雅黑" pitchFamily="34" charset="-122"/>
                <a:ea typeface="微软雅黑" pitchFamily="34" charset="-122"/>
                <a:cs typeface="Times New Roman" pitchFamily="18" charset="0"/>
              </a:rPr>
              <a:t>等值时，分别代入上面的代数式，计算出代数式</a:t>
            </a:r>
            <a:r>
              <a:rPr lang="en-US" altLang="zh-CN" sz="2400" b="1" dirty="0">
                <a:latin typeface="微软雅黑" pitchFamily="34" charset="-122"/>
                <a:ea typeface="微软雅黑" pitchFamily="34" charset="-122"/>
                <a:cs typeface="Times New Roman" pitchFamily="18" charset="0"/>
              </a:rPr>
              <a:t>4</a:t>
            </a:r>
            <a:r>
              <a:rPr lang="en-US" altLang="zh-CN" sz="2400" b="1" i="1" dirty="0">
                <a:latin typeface="微软雅黑" pitchFamily="34" charset="-122"/>
                <a:ea typeface="微软雅黑" pitchFamily="34" charset="-122"/>
                <a:cs typeface="Times New Roman" pitchFamily="18" charset="0"/>
              </a:rPr>
              <a:t>n</a:t>
            </a:r>
            <a:r>
              <a:rPr lang="en-US" altLang="zh-CN" sz="2400" b="1" dirty="0">
                <a:latin typeface="微软雅黑" pitchFamily="34" charset="-122"/>
                <a:ea typeface="微软雅黑" pitchFamily="34" charset="-122"/>
                <a:cs typeface="Times New Roman" pitchFamily="18" charset="0"/>
              </a:rPr>
              <a:t>-4</a:t>
            </a:r>
            <a:r>
              <a:rPr lang="zh-CN" altLang="zh-CN" sz="2400" b="1" dirty="0">
                <a:latin typeface="微软雅黑" pitchFamily="34" charset="-122"/>
                <a:ea typeface="微软雅黑" pitchFamily="34" charset="-122"/>
                <a:cs typeface="Times New Roman" pitchFamily="18" charset="0"/>
              </a:rPr>
              <a:t>相应的值．</a:t>
            </a:r>
          </a:p>
        </p:txBody>
      </p:sp>
      <p:sp>
        <p:nvSpPr>
          <p:cNvPr id="11" name="Text Box 2"/>
          <p:cNvSpPr txBox="1">
            <a:spLocks noChangeArrowheads="1"/>
          </p:cNvSpPr>
          <p:nvPr/>
        </p:nvSpPr>
        <p:spPr bwMode="auto">
          <a:xfrm>
            <a:off x="611560" y="2996952"/>
            <a:ext cx="3240360" cy="461665"/>
          </a:xfrm>
          <a:prstGeom prst="rect">
            <a:avLst/>
          </a:prstGeom>
          <a:noFill/>
          <a:ln w="9525">
            <a:noFill/>
            <a:miter lim="800000"/>
            <a:headEnd/>
            <a:tailEnd/>
          </a:ln>
        </p:spPr>
        <p:txBody>
          <a:bodyPr wrap="square">
            <a:spAutoFit/>
          </a:bodyPr>
          <a:lstStyle/>
          <a:p>
            <a:pPr>
              <a:buFont typeface="Arial" charset="0"/>
              <a:buNone/>
              <a:defRPr/>
            </a:pPr>
            <a:r>
              <a:rPr lang="en-US" altLang="zh-CN" sz="2400" b="1" i="1" dirty="0">
                <a:solidFill>
                  <a:srgbClr val="FF0000"/>
                </a:solidFill>
                <a:latin typeface="微软雅黑" pitchFamily="34" charset="-122"/>
                <a:ea typeface="微软雅黑" pitchFamily="34" charset="-122"/>
                <a:cs typeface="Times New Roman" pitchFamily="18" charset="0"/>
              </a:rPr>
              <a:t>n</a:t>
            </a:r>
            <a:r>
              <a:rPr lang="en-US" altLang="zh-CN" sz="2400" b="1" dirty="0">
                <a:solidFill>
                  <a:srgbClr val="FF0000"/>
                </a:solidFill>
                <a:latin typeface="微软雅黑" pitchFamily="34" charset="-122"/>
                <a:ea typeface="微软雅黑" pitchFamily="34" charset="-122"/>
              </a:rPr>
              <a:t>=4</a:t>
            </a:r>
            <a:r>
              <a:rPr lang="zh-CN" altLang="en-US" sz="2400" b="1" dirty="0">
                <a:solidFill>
                  <a:srgbClr val="FF0000"/>
                </a:solidFill>
                <a:latin typeface="微软雅黑" pitchFamily="34" charset="-122"/>
                <a:ea typeface="微软雅黑" pitchFamily="34" charset="-122"/>
              </a:rPr>
              <a:t>时，</a:t>
            </a:r>
            <a:r>
              <a:rPr lang="en-US" altLang="zh-CN" sz="2400" b="1" dirty="0">
                <a:solidFill>
                  <a:srgbClr val="FF0000"/>
                </a:solidFill>
                <a:latin typeface="微软雅黑" pitchFamily="34" charset="-122"/>
                <a:ea typeface="微软雅黑" pitchFamily="34" charset="-122"/>
              </a:rPr>
              <a:t>4×4-4=12</a:t>
            </a:r>
            <a:endParaRPr lang="zh-CN" altLang="zh-CN" sz="2400" b="1" dirty="0">
              <a:solidFill>
                <a:srgbClr val="FF0000"/>
              </a:solidFill>
              <a:latin typeface="微软雅黑" pitchFamily="34" charset="-122"/>
              <a:ea typeface="微软雅黑" pitchFamily="34" charset="-122"/>
            </a:endParaRPr>
          </a:p>
        </p:txBody>
      </p:sp>
      <p:sp>
        <p:nvSpPr>
          <p:cNvPr id="8" name="Text Box 2"/>
          <p:cNvSpPr txBox="1">
            <a:spLocks noChangeArrowheads="1"/>
          </p:cNvSpPr>
          <p:nvPr/>
        </p:nvSpPr>
        <p:spPr bwMode="auto">
          <a:xfrm>
            <a:off x="4067944" y="3068960"/>
            <a:ext cx="3384376" cy="461665"/>
          </a:xfrm>
          <a:prstGeom prst="rect">
            <a:avLst/>
          </a:prstGeom>
          <a:noFill/>
          <a:ln w="9525">
            <a:noFill/>
            <a:miter lim="800000"/>
            <a:headEnd/>
            <a:tailEnd/>
          </a:ln>
        </p:spPr>
        <p:txBody>
          <a:bodyPr wrap="square">
            <a:spAutoFit/>
          </a:bodyPr>
          <a:lstStyle/>
          <a:p>
            <a:pPr>
              <a:buFont typeface="Arial" charset="0"/>
              <a:buNone/>
              <a:defRPr/>
            </a:pPr>
            <a:r>
              <a:rPr lang="en-US" altLang="zh-CN" sz="2400" b="1" i="1" dirty="0">
                <a:solidFill>
                  <a:srgbClr val="FF0000"/>
                </a:solidFill>
                <a:latin typeface="微软雅黑" pitchFamily="34" charset="-122"/>
                <a:ea typeface="微软雅黑" pitchFamily="34" charset="-122"/>
                <a:cs typeface="Times New Roman" pitchFamily="18" charset="0"/>
              </a:rPr>
              <a:t>n</a:t>
            </a:r>
            <a:r>
              <a:rPr lang="en-US" altLang="zh-CN" sz="2400" b="1" dirty="0">
                <a:solidFill>
                  <a:srgbClr val="FF0000"/>
                </a:solidFill>
                <a:latin typeface="微软雅黑" pitchFamily="34" charset="-122"/>
                <a:ea typeface="微软雅黑" pitchFamily="34" charset="-122"/>
              </a:rPr>
              <a:t>=10</a:t>
            </a:r>
            <a:r>
              <a:rPr lang="zh-CN" altLang="en-US" sz="2400" b="1" dirty="0">
                <a:solidFill>
                  <a:srgbClr val="FF0000"/>
                </a:solidFill>
                <a:latin typeface="微软雅黑" pitchFamily="34" charset="-122"/>
                <a:ea typeface="微软雅黑" pitchFamily="34" charset="-122"/>
              </a:rPr>
              <a:t>时，</a:t>
            </a:r>
            <a:r>
              <a:rPr lang="en-US" altLang="zh-CN" sz="2400" b="1" dirty="0">
                <a:solidFill>
                  <a:srgbClr val="FF0000"/>
                </a:solidFill>
                <a:latin typeface="微软雅黑" pitchFamily="34" charset="-122"/>
                <a:ea typeface="微软雅黑" pitchFamily="34" charset="-122"/>
              </a:rPr>
              <a:t>4×10-4=36</a:t>
            </a:r>
            <a:endParaRPr lang="zh-CN" altLang="zh-CN" sz="2400" b="1" dirty="0">
              <a:solidFill>
                <a:srgbClr val="FF0000"/>
              </a:solidFill>
              <a:latin typeface="微软雅黑" pitchFamily="34" charset="-122"/>
              <a:ea typeface="微软雅黑" pitchFamily="34" charset="-122"/>
            </a:endParaRPr>
          </a:p>
        </p:txBody>
      </p:sp>
      <p:sp>
        <p:nvSpPr>
          <p:cNvPr id="9" name="Text Box 2"/>
          <p:cNvSpPr txBox="1">
            <a:spLocks noChangeArrowheads="1"/>
          </p:cNvSpPr>
          <p:nvPr/>
        </p:nvSpPr>
        <p:spPr bwMode="auto">
          <a:xfrm>
            <a:off x="539552" y="3573016"/>
            <a:ext cx="3456806" cy="461665"/>
          </a:xfrm>
          <a:prstGeom prst="rect">
            <a:avLst/>
          </a:prstGeom>
          <a:noFill/>
          <a:ln w="9525">
            <a:noFill/>
            <a:miter lim="800000"/>
            <a:headEnd/>
            <a:tailEnd/>
          </a:ln>
        </p:spPr>
        <p:txBody>
          <a:bodyPr wrap="square">
            <a:spAutoFit/>
          </a:bodyPr>
          <a:lstStyle/>
          <a:p>
            <a:pPr>
              <a:buFont typeface="Arial" charset="0"/>
              <a:buNone/>
              <a:defRPr/>
            </a:pPr>
            <a:r>
              <a:rPr lang="en-US" altLang="zh-CN" sz="2400" b="1" i="1" dirty="0">
                <a:solidFill>
                  <a:srgbClr val="FF0000"/>
                </a:solidFill>
                <a:latin typeface="微软雅黑" pitchFamily="34" charset="-122"/>
                <a:ea typeface="微软雅黑" pitchFamily="34" charset="-122"/>
                <a:cs typeface="Times New Roman" pitchFamily="18" charset="0"/>
              </a:rPr>
              <a:t>n</a:t>
            </a:r>
            <a:r>
              <a:rPr lang="en-US" altLang="zh-CN" sz="2400" b="1" dirty="0">
                <a:solidFill>
                  <a:srgbClr val="FF0000"/>
                </a:solidFill>
                <a:latin typeface="微软雅黑" pitchFamily="34" charset="-122"/>
                <a:ea typeface="微软雅黑" pitchFamily="34" charset="-122"/>
              </a:rPr>
              <a:t>=13</a:t>
            </a:r>
            <a:r>
              <a:rPr lang="zh-CN" altLang="en-US" sz="2400" b="1" dirty="0">
                <a:solidFill>
                  <a:srgbClr val="FF0000"/>
                </a:solidFill>
                <a:latin typeface="微软雅黑" pitchFamily="34" charset="-122"/>
                <a:ea typeface="微软雅黑" pitchFamily="34" charset="-122"/>
              </a:rPr>
              <a:t>时，</a:t>
            </a:r>
            <a:r>
              <a:rPr lang="en-US" altLang="zh-CN" sz="2400" b="1" dirty="0">
                <a:solidFill>
                  <a:srgbClr val="FF0000"/>
                </a:solidFill>
                <a:latin typeface="微软雅黑" pitchFamily="34" charset="-122"/>
                <a:ea typeface="微软雅黑" pitchFamily="34" charset="-122"/>
              </a:rPr>
              <a:t>4×13-4=48</a:t>
            </a:r>
            <a:endParaRPr lang="zh-CN" altLang="zh-CN" sz="2400" b="1" dirty="0">
              <a:solidFill>
                <a:srgbClr val="FF0000"/>
              </a:solidFill>
              <a:latin typeface="微软雅黑" pitchFamily="34" charset="-122"/>
              <a:ea typeface="微软雅黑" pitchFamily="34" charset="-122"/>
            </a:endParaRPr>
          </a:p>
        </p:txBody>
      </p:sp>
      <p:sp>
        <p:nvSpPr>
          <p:cNvPr id="10" name="Text Box 2"/>
          <p:cNvSpPr txBox="1">
            <a:spLocks noChangeArrowheads="1"/>
          </p:cNvSpPr>
          <p:nvPr/>
        </p:nvSpPr>
        <p:spPr bwMode="auto">
          <a:xfrm>
            <a:off x="3995936" y="3573016"/>
            <a:ext cx="3528814" cy="461665"/>
          </a:xfrm>
          <a:prstGeom prst="rect">
            <a:avLst/>
          </a:prstGeom>
          <a:noFill/>
          <a:ln w="9525">
            <a:noFill/>
            <a:miter lim="800000"/>
            <a:headEnd/>
            <a:tailEnd/>
          </a:ln>
        </p:spPr>
        <p:txBody>
          <a:bodyPr wrap="square">
            <a:spAutoFit/>
          </a:bodyPr>
          <a:lstStyle/>
          <a:p>
            <a:pPr>
              <a:buFont typeface="Arial" charset="0"/>
              <a:buNone/>
              <a:defRPr/>
            </a:pPr>
            <a:r>
              <a:rPr lang="en-US" altLang="zh-CN" sz="2400" b="1" i="1" dirty="0">
                <a:solidFill>
                  <a:srgbClr val="FF0000"/>
                </a:solidFill>
                <a:latin typeface="微软雅黑" pitchFamily="34" charset="-122"/>
                <a:ea typeface="微软雅黑" pitchFamily="34" charset="-122"/>
                <a:cs typeface="Times New Roman" pitchFamily="18" charset="0"/>
              </a:rPr>
              <a:t>n</a:t>
            </a:r>
            <a:r>
              <a:rPr lang="en-US" altLang="zh-CN" sz="2400" b="1" dirty="0">
                <a:solidFill>
                  <a:srgbClr val="FF0000"/>
                </a:solidFill>
                <a:latin typeface="微软雅黑" pitchFamily="34" charset="-122"/>
                <a:ea typeface="微软雅黑" pitchFamily="34" charset="-122"/>
              </a:rPr>
              <a:t>=25</a:t>
            </a:r>
            <a:r>
              <a:rPr lang="zh-CN" altLang="en-US" sz="2400" b="1" dirty="0">
                <a:solidFill>
                  <a:srgbClr val="FF0000"/>
                </a:solidFill>
                <a:latin typeface="微软雅黑" pitchFamily="34" charset="-122"/>
                <a:ea typeface="微软雅黑" pitchFamily="34" charset="-122"/>
              </a:rPr>
              <a:t>时，</a:t>
            </a:r>
            <a:r>
              <a:rPr lang="en-US" altLang="zh-CN" sz="2400" b="1" dirty="0">
                <a:solidFill>
                  <a:srgbClr val="FF0000"/>
                </a:solidFill>
                <a:latin typeface="微软雅黑" pitchFamily="34" charset="-122"/>
                <a:ea typeface="微软雅黑" pitchFamily="34" charset="-122"/>
              </a:rPr>
              <a:t>4×25-4=96</a:t>
            </a:r>
            <a:endParaRPr lang="zh-CN" altLang="zh-CN" sz="2400" b="1" dirty="0">
              <a:solidFill>
                <a:srgbClr val="FF0000"/>
              </a:solidFill>
              <a:latin typeface="微软雅黑" pitchFamily="34" charset="-122"/>
              <a:ea typeface="微软雅黑" pitchFamily="34" charset="-122"/>
            </a:endParaRPr>
          </a:p>
        </p:txBody>
      </p:sp>
      <p:sp>
        <p:nvSpPr>
          <p:cNvPr id="12" name="矩形 11"/>
          <p:cNvSpPr/>
          <p:nvPr/>
        </p:nvSpPr>
        <p:spPr>
          <a:xfrm>
            <a:off x="899592" y="179929"/>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13" name="TextBox 12"/>
          <p:cNvSpPr txBox="1"/>
          <p:nvPr/>
        </p:nvSpPr>
        <p:spPr>
          <a:xfrm>
            <a:off x="251520" y="836712"/>
            <a:ext cx="8640960" cy="461665"/>
          </a:xfrm>
          <a:prstGeom prst="rect">
            <a:avLst/>
          </a:prstGeom>
          <a:noFill/>
        </p:spPr>
        <p:txBody>
          <a:bodyPr wrap="square" rtlCol="0">
            <a:spAutoFit/>
          </a:bodyPr>
          <a:lstStyle/>
          <a:p>
            <a:r>
              <a:rPr lang="zh-CN" altLang="en-US"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rPr>
              <a:t>1</a:t>
            </a:r>
            <a:r>
              <a:rPr lang="zh-CN" altLang="en-US" sz="2400" b="1" dirty="0" smtClean="0">
                <a:latin typeface="微软雅黑" pitchFamily="34" charset="-122"/>
                <a:ea typeface="微软雅黑" pitchFamily="34" charset="-122"/>
              </a:rPr>
              <a:t>）</a:t>
            </a:r>
            <a:r>
              <a:rPr lang="zh-CN" altLang="zh-CN" sz="2400" b="1" dirty="0" smtClean="0">
                <a:latin typeface="微软雅黑" pitchFamily="34" charset="-122"/>
                <a:ea typeface="微软雅黑" pitchFamily="34" charset="-122"/>
              </a:rPr>
              <a:t>思考：对于</a:t>
            </a:r>
            <a:r>
              <a:rPr lang="en-US" altLang="zh-CN" sz="2400" b="1" i="1" dirty="0" smtClean="0">
                <a:latin typeface="微软雅黑" pitchFamily="34" charset="-122"/>
                <a:ea typeface="微软雅黑" pitchFamily="34" charset="-122"/>
              </a:rPr>
              <a:t>n</a:t>
            </a:r>
            <a:r>
              <a:rPr lang="zh-CN" altLang="zh-CN" sz="2400" b="1" dirty="0" smtClean="0">
                <a:latin typeface="微软雅黑" pitchFamily="34" charset="-122"/>
                <a:ea typeface="微软雅黑" pitchFamily="34" charset="-122"/>
              </a:rPr>
              <a:t>的同一个值，同学们得到的结果都相同吗？</a:t>
            </a:r>
            <a:endParaRPr lang="zh-CN" altLang="en-US" sz="2400" b="1" dirty="0">
              <a:latin typeface="微软雅黑" pitchFamily="34" charset="-122"/>
              <a:ea typeface="微软雅黑" pitchFamily="34" charset="-122"/>
            </a:endParaRPr>
          </a:p>
        </p:txBody>
      </p:sp>
      <p:sp>
        <p:nvSpPr>
          <p:cNvPr id="9217" name="Rectangle 1"/>
          <p:cNvSpPr>
            <a:spLocks noChangeArrowheads="1"/>
          </p:cNvSpPr>
          <p:nvPr/>
        </p:nvSpPr>
        <p:spPr bwMode="auto">
          <a:xfrm>
            <a:off x="341590" y="4149080"/>
            <a:ext cx="8802410"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rPr>
              <a:t>（</a:t>
            </a:r>
            <a:r>
              <a:rPr kumimoji="0" lang="en-US" altLang="zh-CN"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rPr>
              <a:t>3</a:t>
            </a:r>
            <a:r>
              <a:rPr kumimoji="0" lang="zh-CN" altLang="en-US"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rPr>
              <a:t>）总结：从上面我们可以看到，对代数式中的字母代入不同</a:t>
            </a:r>
            <a:endParaRPr kumimoji="0" lang="en-US" altLang="zh-CN"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rPr>
              <a:t>的值，都可以求出代数式相应的值．一个代数式，可以看做一个</a:t>
            </a:r>
            <a:endParaRPr kumimoji="0" lang="en-US" altLang="zh-CN"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微软雅黑" pitchFamily="34" charset="-122"/>
                <a:ea typeface="微软雅黑" pitchFamily="34" charset="-122"/>
                <a:cs typeface="Tahoma" pitchFamily="34" charset="0"/>
              </a:rPr>
              <a:t>计算程序．</a:t>
            </a:r>
            <a:endParaRPr kumimoji="0" lang="zh-CN" altLang="en-US" sz="2400" b="1" i="0" u="none" strike="noStrike" cap="none" normalizeH="0" baseline="0" dirty="0" smtClean="0">
              <a:ln>
                <a:noFill/>
              </a:ln>
              <a:solidFill>
                <a:schemeClr val="tx1"/>
              </a:solidFill>
              <a:effectLst/>
              <a:latin typeface="微软雅黑" pitchFamily="34" charset="-122"/>
              <a:ea typeface="微软雅黑" pitchFamily="34" charset="-122"/>
              <a:cs typeface="宋体" pitchFamily="2" charset="-122"/>
            </a:endParaRPr>
          </a:p>
        </p:txBody>
      </p:sp>
      <p:sp>
        <p:nvSpPr>
          <p:cNvPr id="14" name="TextBox 13"/>
          <p:cNvSpPr txBox="1"/>
          <p:nvPr/>
        </p:nvSpPr>
        <p:spPr>
          <a:xfrm>
            <a:off x="1187624" y="1268760"/>
            <a:ext cx="1584176" cy="461665"/>
          </a:xfrm>
          <a:prstGeom prst="rect">
            <a:avLst/>
          </a:prstGeom>
          <a:noFill/>
        </p:spPr>
        <p:txBody>
          <a:bodyPr wrap="square" rtlCol="0">
            <a:spAutoFit/>
          </a:bodyPr>
          <a:lstStyle/>
          <a:p>
            <a:r>
              <a:rPr lang="zh-CN" altLang="en-US" sz="2400" b="1" dirty="0" smtClean="0">
                <a:latin typeface="微软雅黑" pitchFamily="34" charset="-122"/>
                <a:ea typeface="微软雅黑" pitchFamily="34" charset="-122"/>
              </a:rPr>
              <a:t>相同</a:t>
            </a:r>
            <a:endParaRPr lang="zh-CN" altLang="en-US" sz="2400" b="1" dirty="0">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blinds(horizontal)">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9217"/>
                                        </p:tgtEl>
                                        <p:attrNameLst>
                                          <p:attrName>style.visibility</p:attrName>
                                        </p:attrNameLst>
                                      </p:cBhvr>
                                      <p:to>
                                        <p:strVal val="visible"/>
                                      </p:to>
                                    </p:set>
                                    <p:animEffect transition="in" filter="blinds(horizontal)">
                                      <p:cBhvr>
                                        <p:cTn id="42" dur="500"/>
                                        <p:tgtEl>
                                          <p:spTgt spid="9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8" grpId="0"/>
      <p:bldP spid="9" grpId="0"/>
      <p:bldP spid="10" grpId="0"/>
      <p:bldP spid="9217"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215900" y="1055688"/>
            <a:ext cx="8748713" cy="523220"/>
          </a:xfrm>
          <a:prstGeom prst="rect">
            <a:avLst/>
          </a:prstGeom>
          <a:noFill/>
          <a:ln w="9525">
            <a:noFill/>
            <a:miter lim="800000"/>
            <a:headEnd/>
            <a:tailEnd/>
          </a:ln>
        </p:spPr>
        <p:txBody>
          <a:bodyPr>
            <a:spAutoFit/>
          </a:bodyPr>
          <a:lstStyle/>
          <a:p>
            <a:r>
              <a:rPr lang="zh-CN" altLang="zh-CN" sz="2800" b="1" dirty="0" smtClean="0">
                <a:latin typeface="微软雅黑" pitchFamily="34" charset="-122"/>
                <a:ea typeface="微软雅黑" pitchFamily="34" charset="-122"/>
              </a:rPr>
              <a:t>根</a:t>
            </a:r>
            <a:r>
              <a:rPr lang="zh-CN" altLang="zh-CN" sz="2800" b="1" dirty="0">
                <a:latin typeface="微软雅黑" pitchFamily="34" charset="-122"/>
                <a:ea typeface="微软雅黑" pitchFamily="34" charset="-122"/>
              </a:rPr>
              <a:t>据下面</a:t>
            </a:r>
            <a:r>
              <a:rPr lang="en-US" altLang="zh-CN" sz="2800" b="1" i="1" dirty="0">
                <a:latin typeface="微软雅黑" pitchFamily="34" charset="-122"/>
                <a:ea typeface="微软雅黑" pitchFamily="34" charset="-122"/>
                <a:cs typeface="Times New Roman" pitchFamily="18" charset="0"/>
              </a:rPr>
              <a:t>a</a:t>
            </a:r>
            <a:r>
              <a:rPr lang="zh-CN" altLang="zh-CN" sz="2800" b="1" dirty="0">
                <a:latin typeface="微软雅黑" pitchFamily="34" charset="-122"/>
                <a:ea typeface="微软雅黑" pitchFamily="34" charset="-122"/>
              </a:rPr>
              <a:t>，</a:t>
            </a:r>
            <a:r>
              <a:rPr lang="en-US" altLang="zh-CN" sz="2800" b="1" i="1" dirty="0">
                <a:latin typeface="微软雅黑" pitchFamily="34" charset="-122"/>
                <a:ea typeface="微软雅黑" pitchFamily="34" charset="-122"/>
                <a:cs typeface="Times New Roman" pitchFamily="18" charset="0"/>
              </a:rPr>
              <a:t>b</a:t>
            </a:r>
            <a:r>
              <a:rPr lang="zh-CN" altLang="zh-CN" sz="2800" b="1" dirty="0">
                <a:latin typeface="微软雅黑" pitchFamily="34" charset="-122"/>
                <a:ea typeface="微软雅黑" pitchFamily="34" charset="-122"/>
              </a:rPr>
              <a:t>的值，求代数式</a:t>
            </a:r>
            <a:r>
              <a:rPr lang="en-US" altLang="zh-CN" sz="2800" b="1" dirty="0">
                <a:latin typeface="微软雅黑" pitchFamily="34" charset="-122"/>
                <a:ea typeface="微软雅黑" pitchFamily="34" charset="-122"/>
              </a:rPr>
              <a:t>      </a:t>
            </a:r>
            <a:r>
              <a:rPr lang="en-US" altLang="zh-CN" sz="2800" b="1" dirty="0" smtClean="0">
                <a:latin typeface="微软雅黑" pitchFamily="34" charset="-122"/>
                <a:ea typeface="微软雅黑" pitchFamily="34" charset="-122"/>
              </a:rPr>
              <a:t>   </a:t>
            </a:r>
            <a:r>
              <a:rPr lang="zh-CN" altLang="en-US" sz="2800" b="1" dirty="0" smtClean="0">
                <a:latin typeface="微软雅黑" pitchFamily="34" charset="-122"/>
                <a:ea typeface="微软雅黑" pitchFamily="34" charset="-122"/>
              </a:rPr>
              <a:t>的</a:t>
            </a:r>
            <a:r>
              <a:rPr lang="zh-CN" altLang="en-US" sz="2800" b="1" dirty="0">
                <a:latin typeface="微软雅黑" pitchFamily="34" charset="-122"/>
                <a:ea typeface="微软雅黑" pitchFamily="34" charset="-122"/>
              </a:rPr>
              <a:t>值</a:t>
            </a:r>
            <a:endParaRPr lang="zh-CN" altLang="zh-CN" sz="2800" b="1" dirty="0">
              <a:latin typeface="微软雅黑" pitchFamily="34" charset="-122"/>
              <a:ea typeface="微软雅黑" pitchFamily="34" charset="-122"/>
            </a:endParaRPr>
          </a:p>
        </p:txBody>
      </p:sp>
      <p:sp>
        <p:nvSpPr>
          <p:cNvPr id="8" name="Text Box 2"/>
          <p:cNvSpPr txBox="1">
            <a:spLocks noChangeArrowheads="1"/>
          </p:cNvSpPr>
          <p:nvPr/>
        </p:nvSpPr>
        <p:spPr bwMode="auto">
          <a:xfrm>
            <a:off x="395536" y="1628800"/>
            <a:ext cx="3024187" cy="718979"/>
          </a:xfrm>
          <a:prstGeom prst="rect">
            <a:avLst/>
          </a:prstGeom>
          <a:noFill/>
          <a:ln w="9525">
            <a:noFill/>
            <a:miter lim="800000"/>
            <a:headEnd/>
            <a:tailEnd/>
          </a:ln>
        </p:spPr>
        <p:txBody>
          <a:bodyPr>
            <a:spAutoFit/>
          </a:bodyPr>
          <a:lstStyle/>
          <a:p>
            <a:pPr>
              <a:lnSpc>
                <a:spcPct val="150000"/>
              </a:lnSpc>
            </a:pPr>
            <a:r>
              <a:rPr lang="zh-CN" altLang="zh-CN" sz="3200" b="1" dirty="0">
                <a:latin typeface="楷体" pitchFamily="49" charset="-122"/>
                <a:ea typeface="楷体" pitchFamily="49" charset="-122"/>
              </a:rPr>
              <a:t> </a:t>
            </a:r>
            <a:r>
              <a:rPr lang="en-US" altLang="zh-CN" sz="2400" b="1" dirty="0" smtClean="0">
                <a:latin typeface="微软雅黑" pitchFamily="34" charset="-122"/>
                <a:ea typeface="微软雅黑" pitchFamily="34" charset="-122"/>
              </a:rPr>
              <a:t>(</a:t>
            </a:r>
            <a:r>
              <a:rPr lang="en-US" altLang="zh-CN" sz="2400" b="1" dirty="0" smtClean="0">
                <a:latin typeface="微软雅黑" pitchFamily="34" charset="-122"/>
                <a:ea typeface="微软雅黑" pitchFamily="34" charset="-122"/>
                <a:cs typeface="Times New Roman" pitchFamily="18" charset="0"/>
              </a:rPr>
              <a:t>1)</a:t>
            </a:r>
            <a:r>
              <a:rPr lang="en-US" altLang="zh-CN" sz="2400" b="1" i="1" dirty="0" smtClean="0">
                <a:latin typeface="微软雅黑" pitchFamily="34" charset="-122"/>
                <a:ea typeface="微软雅黑" pitchFamily="34" charset="-122"/>
                <a:cs typeface="Times New Roman" pitchFamily="18" charset="0"/>
              </a:rPr>
              <a:t>a</a:t>
            </a:r>
            <a:r>
              <a:rPr lang="en-US" altLang="zh-CN" sz="2400" b="1" dirty="0" smtClean="0">
                <a:latin typeface="微软雅黑" pitchFamily="34" charset="-122"/>
                <a:ea typeface="微软雅黑" pitchFamily="34" charset="-122"/>
                <a:cs typeface="Times New Roman" pitchFamily="18" charset="0"/>
              </a:rPr>
              <a:t>=2</a:t>
            </a:r>
            <a:r>
              <a:rPr lang="zh-CN" altLang="zh-CN" sz="2400" b="1" dirty="0">
                <a:latin typeface="微软雅黑" pitchFamily="34" charset="-122"/>
                <a:ea typeface="微软雅黑" pitchFamily="34" charset="-122"/>
                <a:cs typeface="Times New Roman" pitchFamily="18" charset="0"/>
              </a:rPr>
              <a:t>，</a:t>
            </a:r>
            <a:r>
              <a:rPr lang="en-US" altLang="zh-CN" sz="2400" b="1" i="1" dirty="0">
                <a:latin typeface="微软雅黑" pitchFamily="34" charset="-122"/>
                <a:ea typeface="微软雅黑" pitchFamily="34" charset="-122"/>
                <a:cs typeface="Times New Roman" pitchFamily="18" charset="0"/>
              </a:rPr>
              <a:t>b</a:t>
            </a:r>
            <a:r>
              <a:rPr lang="en-US" altLang="zh-CN" sz="2400" b="1" dirty="0">
                <a:latin typeface="微软雅黑" pitchFamily="34" charset="-122"/>
                <a:ea typeface="微软雅黑" pitchFamily="34" charset="-122"/>
                <a:cs typeface="Times New Roman" pitchFamily="18" charset="0"/>
              </a:rPr>
              <a:t>=-6</a:t>
            </a:r>
            <a:r>
              <a:rPr lang="zh-CN" altLang="zh-CN" sz="2400" b="1" dirty="0">
                <a:latin typeface="微软雅黑" pitchFamily="34" charset="-122"/>
                <a:ea typeface="微软雅黑" pitchFamily="34" charset="-122"/>
              </a:rPr>
              <a:t>；</a:t>
            </a:r>
          </a:p>
        </p:txBody>
      </p:sp>
      <p:sp>
        <p:nvSpPr>
          <p:cNvPr id="9" name="TextBox 8"/>
          <p:cNvSpPr txBox="1"/>
          <p:nvPr/>
        </p:nvSpPr>
        <p:spPr>
          <a:xfrm>
            <a:off x="1115616" y="188640"/>
            <a:ext cx="141577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none">
            <a:spAutoFit/>
          </a:bodyPr>
          <a:lstStyle/>
          <a:p>
            <a:pPr>
              <a:buFont typeface="Arial" charset="0"/>
              <a:buNone/>
              <a:defRPr/>
            </a:pPr>
            <a:r>
              <a:rPr lang="zh-CN" altLang="en-US" sz="3200" b="1" dirty="0">
                <a:latin typeface="楷体" pitchFamily="49" charset="-122"/>
                <a:ea typeface="楷体" pitchFamily="49" charset="-122"/>
              </a:rPr>
              <a:t>活动二</a:t>
            </a:r>
          </a:p>
        </p:txBody>
      </p:sp>
      <p:graphicFrame>
        <p:nvGraphicFramePr>
          <p:cNvPr id="6" name="Object 8"/>
          <p:cNvGraphicFramePr>
            <a:graphicFrameLocks noChangeAspect="1"/>
          </p:cNvGraphicFramePr>
          <p:nvPr/>
        </p:nvGraphicFramePr>
        <p:xfrm>
          <a:off x="4932040" y="836712"/>
          <a:ext cx="1008062" cy="936625"/>
        </p:xfrm>
        <a:graphic>
          <a:graphicData uri="http://schemas.openxmlformats.org/presentationml/2006/ole">
            <p:oleObj spid="_x0000_s81922" name="Equation" r:id="rId3" imgW="368280" imgH="393480" progId="">
              <p:embed/>
            </p:oleObj>
          </a:graphicData>
        </a:graphic>
      </p:graphicFrame>
      <p:graphicFrame>
        <p:nvGraphicFramePr>
          <p:cNvPr id="11273" name="Object 9"/>
          <p:cNvGraphicFramePr>
            <a:graphicFrameLocks noChangeAspect="1"/>
          </p:cNvGraphicFramePr>
          <p:nvPr/>
        </p:nvGraphicFramePr>
        <p:xfrm>
          <a:off x="3275856" y="1772816"/>
          <a:ext cx="4518025" cy="1081088"/>
        </p:xfrm>
        <a:graphic>
          <a:graphicData uri="http://schemas.openxmlformats.org/presentationml/2006/ole">
            <p:oleObj spid="_x0000_s81923" name="Equation" r:id="rId4" imgW="1650960" imgH="393480" progId="">
              <p:embed/>
            </p:oleObj>
          </a:graphicData>
        </a:graphic>
      </p:graphicFrame>
      <p:graphicFrame>
        <p:nvGraphicFramePr>
          <p:cNvPr id="11274" name="Object 10"/>
          <p:cNvGraphicFramePr>
            <a:graphicFrameLocks noChangeAspect="1"/>
          </p:cNvGraphicFramePr>
          <p:nvPr/>
        </p:nvGraphicFramePr>
        <p:xfrm>
          <a:off x="2483768" y="2564904"/>
          <a:ext cx="1943100" cy="1152525"/>
        </p:xfrm>
        <a:graphic>
          <a:graphicData uri="http://schemas.openxmlformats.org/presentationml/2006/ole">
            <p:oleObj spid="_x0000_s81924" name="Equation" r:id="rId5" imgW="558720" imgH="393480" progId="">
              <p:embed/>
            </p:oleObj>
          </a:graphicData>
        </a:graphic>
      </p:graphicFrame>
      <p:graphicFrame>
        <p:nvGraphicFramePr>
          <p:cNvPr id="11275" name="Object 11"/>
          <p:cNvGraphicFramePr>
            <a:graphicFrameLocks noChangeAspect="1"/>
          </p:cNvGraphicFramePr>
          <p:nvPr/>
        </p:nvGraphicFramePr>
        <p:xfrm>
          <a:off x="4427984" y="2996952"/>
          <a:ext cx="1546225" cy="520700"/>
        </p:xfrm>
        <a:graphic>
          <a:graphicData uri="http://schemas.openxmlformats.org/presentationml/2006/ole">
            <p:oleObj spid="_x0000_s81925" name="Equation" r:id="rId6" imgW="444240" imgH="177480" progId="">
              <p:embed/>
            </p:oleObj>
          </a:graphicData>
        </a:graphic>
      </p:graphicFrame>
      <p:graphicFrame>
        <p:nvGraphicFramePr>
          <p:cNvPr id="11276" name="Object 12"/>
          <p:cNvGraphicFramePr>
            <a:graphicFrameLocks noChangeAspect="1"/>
          </p:cNvGraphicFramePr>
          <p:nvPr/>
        </p:nvGraphicFramePr>
        <p:xfrm>
          <a:off x="6012160" y="2996952"/>
          <a:ext cx="838200" cy="520700"/>
        </p:xfrm>
        <a:graphic>
          <a:graphicData uri="http://schemas.openxmlformats.org/presentationml/2006/ole">
            <p:oleObj spid="_x0000_s81926" name="Equation" r:id="rId7" imgW="241200" imgH="177480" progId="">
              <p:embed/>
            </p:oleObj>
          </a:graphicData>
        </a:graphic>
      </p:graphicFrame>
      <p:sp>
        <p:nvSpPr>
          <p:cNvPr id="10" name="矩形 9"/>
          <p:cNvSpPr/>
          <p:nvPr/>
        </p:nvSpPr>
        <p:spPr>
          <a:xfrm>
            <a:off x="899592" y="179929"/>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12" name="Text Box 2"/>
          <p:cNvSpPr txBox="1">
            <a:spLocks noChangeArrowheads="1"/>
          </p:cNvSpPr>
          <p:nvPr/>
        </p:nvSpPr>
        <p:spPr bwMode="auto">
          <a:xfrm>
            <a:off x="611560" y="3717032"/>
            <a:ext cx="2952824" cy="830997"/>
          </a:xfrm>
          <a:prstGeom prst="rect">
            <a:avLst/>
          </a:prstGeom>
          <a:noFill/>
          <a:ln w="9525">
            <a:noFill/>
            <a:miter lim="800000"/>
            <a:headEnd/>
            <a:tailEnd/>
          </a:ln>
        </p:spPr>
        <p:txBody>
          <a:bodyPr wrap="square">
            <a:spAutoFit/>
          </a:bodyPr>
          <a:lstStyle/>
          <a:p>
            <a:pPr>
              <a:lnSpc>
                <a:spcPct val="150000"/>
              </a:lnSpc>
            </a:pPr>
            <a:r>
              <a:rPr lang="zh-CN" altLang="zh-CN" sz="3200" b="1" dirty="0">
                <a:latin typeface="楷体" pitchFamily="49" charset="-122"/>
                <a:ea typeface="楷体" pitchFamily="49" charset="-122"/>
              </a:rPr>
              <a:t> </a:t>
            </a:r>
            <a:r>
              <a:rPr lang="en-US" altLang="zh-CN" sz="2400" b="1" dirty="0">
                <a:latin typeface="微软雅黑" pitchFamily="34" charset="-122"/>
                <a:ea typeface="微软雅黑" pitchFamily="34" charset="-122"/>
                <a:cs typeface="Times New Roman" pitchFamily="18" charset="0"/>
              </a:rPr>
              <a:t>(2)</a:t>
            </a:r>
            <a:r>
              <a:rPr lang="en-US" altLang="zh-CN" sz="2400" b="1" i="1" dirty="0">
                <a:latin typeface="微软雅黑" pitchFamily="34" charset="-122"/>
                <a:ea typeface="微软雅黑" pitchFamily="34" charset="-122"/>
                <a:cs typeface="Times New Roman" pitchFamily="18" charset="0"/>
              </a:rPr>
              <a:t>a</a:t>
            </a:r>
            <a:r>
              <a:rPr lang="en-US" altLang="zh-CN" sz="2400" b="1" dirty="0">
                <a:latin typeface="微软雅黑" pitchFamily="34" charset="-122"/>
                <a:ea typeface="微软雅黑" pitchFamily="34" charset="-122"/>
                <a:cs typeface="Times New Roman" pitchFamily="18" charset="0"/>
              </a:rPr>
              <a:t>=-10</a:t>
            </a:r>
            <a:r>
              <a:rPr lang="zh-CN" altLang="zh-CN" sz="2400" b="1" dirty="0">
                <a:latin typeface="微软雅黑" pitchFamily="34" charset="-122"/>
                <a:ea typeface="微软雅黑" pitchFamily="34" charset="-122"/>
                <a:cs typeface="Times New Roman" pitchFamily="18" charset="0"/>
              </a:rPr>
              <a:t>，</a:t>
            </a:r>
            <a:r>
              <a:rPr lang="en-US" altLang="zh-CN" sz="2400" b="1" i="1" dirty="0">
                <a:latin typeface="微软雅黑" pitchFamily="34" charset="-122"/>
                <a:ea typeface="微软雅黑" pitchFamily="34" charset="-122"/>
                <a:cs typeface="Times New Roman" pitchFamily="18" charset="0"/>
              </a:rPr>
              <a:t>b</a:t>
            </a:r>
            <a:r>
              <a:rPr lang="en-US" altLang="zh-CN" sz="2400" b="1" dirty="0">
                <a:latin typeface="微软雅黑" pitchFamily="34" charset="-122"/>
                <a:ea typeface="微软雅黑" pitchFamily="34" charset="-122"/>
                <a:cs typeface="Times New Roman" pitchFamily="18" charset="0"/>
              </a:rPr>
              <a:t>=4</a:t>
            </a:r>
            <a:endParaRPr lang="zh-CN" altLang="zh-CN" sz="2400" b="1" dirty="0">
              <a:latin typeface="微软雅黑" pitchFamily="34" charset="-122"/>
              <a:ea typeface="微软雅黑" pitchFamily="34" charset="-122"/>
              <a:cs typeface="Times New Roman" pitchFamily="18" charset="0"/>
            </a:endParaRPr>
          </a:p>
        </p:txBody>
      </p:sp>
      <p:graphicFrame>
        <p:nvGraphicFramePr>
          <p:cNvPr id="2" name="Object 3"/>
          <p:cNvGraphicFramePr>
            <a:graphicFrameLocks noChangeAspect="1"/>
          </p:cNvGraphicFramePr>
          <p:nvPr/>
        </p:nvGraphicFramePr>
        <p:xfrm>
          <a:off x="3419872" y="3717032"/>
          <a:ext cx="4725988" cy="1081088"/>
        </p:xfrm>
        <a:graphic>
          <a:graphicData uri="http://schemas.openxmlformats.org/presentationml/2006/ole">
            <p:oleObj spid="_x0000_s81927" name="Equation" r:id="rId8" imgW="1726920" imgH="393480" progId="">
              <p:embed/>
            </p:oleObj>
          </a:graphicData>
        </a:graphic>
      </p:graphicFrame>
      <p:graphicFrame>
        <p:nvGraphicFramePr>
          <p:cNvPr id="3" name="Object 4"/>
          <p:cNvGraphicFramePr>
            <a:graphicFrameLocks noChangeAspect="1"/>
          </p:cNvGraphicFramePr>
          <p:nvPr/>
        </p:nvGraphicFramePr>
        <p:xfrm>
          <a:off x="2627784" y="4653136"/>
          <a:ext cx="2782887" cy="1152525"/>
        </p:xfrm>
        <a:graphic>
          <a:graphicData uri="http://schemas.openxmlformats.org/presentationml/2006/ole">
            <p:oleObj spid="_x0000_s81928" name="Equation" r:id="rId9" imgW="799920" imgH="393480" progId="">
              <p:embed/>
            </p:oleObj>
          </a:graphicData>
        </a:graphic>
      </p:graphicFrame>
      <p:graphicFrame>
        <p:nvGraphicFramePr>
          <p:cNvPr id="4" name="Object 5"/>
          <p:cNvGraphicFramePr>
            <a:graphicFrameLocks noChangeAspect="1"/>
          </p:cNvGraphicFramePr>
          <p:nvPr/>
        </p:nvGraphicFramePr>
        <p:xfrm>
          <a:off x="5292080" y="4725144"/>
          <a:ext cx="2209800" cy="1152525"/>
        </p:xfrm>
        <a:graphic>
          <a:graphicData uri="http://schemas.openxmlformats.org/presentationml/2006/ole">
            <p:oleObj spid="_x0000_s81929" name="Equation" r:id="rId10" imgW="634680" imgH="393480" progId="">
              <p:embed/>
            </p:oleObj>
          </a:graphicData>
        </a:graphic>
      </p:graphicFrame>
      <p:graphicFrame>
        <p:nvGraphicFramePr>
          <p:cNvPr id="5" name="Object 6"/>
          <p:cNvGraphicFramePr>
            <a:graphicFrameLocks noChangeAspect="1"/>
          </p:cNvGraphicFramePr>
          <p:nvPr/>
        </p:nvGraphicFramePr>
        <p:xfrm>
          <a:off x="7452320" y="4653136"/>
          <a:ext cx="1544637" cy="1152525"/>
        </p:xfrm>
        <a:graphic>
          <a:graphicData uri="http://schemas.openxmlformats.org/presentationml/2006/ole">
            <p:oleObj spid="_x0000_s81930" name="Equation" r:id="rId11" imgW="444240" imgH="393480" progId="">
              <p:embed/>
            </p:oleObj>
          </a:graphicData>
        </a:graphic>
      </p:graphicFrame>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par>
                                <p:cTn id="8" presetID="5"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heckerboard(across)">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1273"/>
                                        </p:tgtEl>
                                        <p:attrNameLst>
                                          <p:attrName>style.visibility</p:attrName>
                                        </p:attrNameLst>
                                      </p:cBhvr>
                                      <p:to>
                                        <p:strVal val="visible"/>
                                      </p:to>
                                    </p:set>
                                    <p:animEffect transition="in" filter="checkerboard(across)">
                                      <p:cBhvr>
                                        <p:cTn id="18" dur="500"/>
                                        <p:tgtEl>
                                          <p:spTgt spid="11273"/>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11274"/>
                                        </p:tgtEl>
                                        <p:attrNameLst>
                                          <p:attrName>style.visibility</p:attrName>
                                        </p:attrNameLst>
                                      </p:cBhvr>
                                      <p:to>
                                        <p:strVal val="visible"/>
                                      </p:to>
                                    </p:set>
                                    <p:animEffect transition="in" filter="checkerboard(across)">
                                      <p:cBhvr>
                                        <p:cTn id="23" dur="500"/>
                                        <p:tgtEl>
                                          <p:spTgt spid="11274"/>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11275"/>
                                        </p:tgtEl>
                                        <p:attrNameLst>
                                          <p:attrName>style.visibility</p:attrName>
                                        </p:attrNameLst>
                                      </p:cBhvr>
                                      <p:to>
                                        <p:strVal val="visible"/>
                                      </p:to>
                                    </p:set>
                                    <p:animEffect transition="in" filter="checkerboard(across)">
                                      <p:cBhvr>
                                        <p:cTn id="28" dur="500"/>
                                        <p:tgtEl>
                                          <p:spTgt spid="11275"/>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11276"/>
                                        </p:tgtEl>
                                        <p:attrNameLst>
                                          <p:attrName>style.visibility</p:attrName>
                                        </p:attrNameLst>
                                      </p:cBhvr>
                                      <p:to>
                                        <p:strVal val="visible"/>
                                      </p:to>
                                    </p:set>
                                    <p:animEffect transition="in" filter="checkerboard(across)">
                                      <p:cBhvr>
                                        <p:cTn id="33" dur="500"/>
                                        <p:tgtEl>
                                          <p:spTgt spid="11276"/>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checkerboard(across)">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checkerboard(across)">
                                      <p:cBhvr>
                                        <p:cTn id="41" dur="500"/>
                                        <p:tgtEl>
                                          <p:spTgt spid="2"/>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checkerboard(across)">
                                      <p:cBhvr>
                                        <p:cTn id="46" dur="5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5" presetClass="entr" presetSubtype="10" fill="hold"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checkerboard(across)">
                                      <p:cBhvr>
                                        <p:cTn id="51" dur="500"/>
                                        <p:tgtEl>
                                          <p:spTgt spid="4"/>
                                        </p:tgtEl>
                                      </p:cBhvr>
                                    </p:animEffect>
                                  </p:childTnLst>
                                </p:cTn>
                              </p:par>
                            </p:childTnLst>
                          </p:cTn>
                        </p:par>
                      </p:childTnLst>
                    </p:cTn>
                  </p:par>
                  <p:par>
                    <p:cTn id="52" fill="hold">
                      <p:stCondLst>
                        <p:cond delay="indefinite"/>
                      </p:stCondLst>
                      <p:childTnLst>
                        <p:par>
                          <p:cTn id="53" fill="hold">
                            <p:stCondLst>
                              <p:cond delay="0"/>
                            </p:stCondLst>
                            <p:childTnLst>
                              <p:par>
                                <p:cTn id="54" presetID="5" presetClass="entr" presetSubtype="10" fill="hold"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checkerboard(across)">
                                      <p:cBhvr>
                                        <p:cTn id="5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utoUpdateAnimBg="0"/>
      <p:bldP spid="8" grpId="0" bldLvl="0" autoUpdateAnimBg="0"/>
      <p:bldP spid="12" grpId="0" bldLvl="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179388" y="836613"/>
            <a:ext cx="8785225" cy="1570037"/>
          </a:xfrm>
          <a:prstGeom prst="rect">
            <a:avLst/>
          </a:prstGeom>
          <a:noFill/>
          <a:ln w="9525">
            <a:noFill/>
            <a:miter lim="800000"/>
            <a:headEnd/>
            <a:tailEnd/>
          </a:ln>
        </p:spPr>
        <p:txBody>
          <a:bodyPr>
            <a:spAutoFit/>
          </a:bodyPr>
          <a:lstStyle/>
          <a:p>
            <a:r>
              <a:rPr lang="en-US" altLang="zh-CN" sz="3200" b="1" dirty="0">
                <a:latin typeface="楷体" pitchFamily="49" charset="-122"/>
                <a:ea typeface="楷体" pitchFamily="49" charset="-122"/>
              </a:rPr>
              <a:t>  </a:t>
            </a:r>
            <a:r>
              <a:rPr lang="zh-CN" altLang="zh-CN" sz="3200" b="1" dirty="0" smtClean="0">
                <a:latin typeface="楷体" pitchFamily="49" charset="-122"/>
                <a:ea typeface="楷体" pitchFamily="49" charset="-122"/>
              </a:rPr>
              <a:t>已</a:t>
            </a:r>
            <a:r>
              <a:rPr lang="zh-CN" altLang="zh-CN" sz="3200" b="1" dirty="0">
                <a:latin typeface="楷体" pitchFamily="49" charset="-122"/>
                <a:ea typeface="楷体" pitchFamily="49" charset="-122"/>
              </a:rPr>
              <a:t>知长方体的高为</a:t>
            </a:r>
            <a:r>
              <a:rPr lang="en-US" altLang="zh-CN" sz="3200" b="1" i="1" dirty="0">
                <a:latin typeface="Times New Roman" pitchFamily="18" charset="0"/>
                <a:ea typeface="楷体" pitchFamily="49" charset="-122"/>
                <a:cs typeface="Times New Roman" pitchFamily="18" charset="0"/>
              </a:rPr>
              <a:t>h</a:t>
            </a:r>
            <a:r>
              <a:rPr lang="zh-CN" altLang="zh-CN" sz="3200" b="1" dirty="0">
                <a:latin typeface="楷体" pitchFamily="49" charset="-122"/>
                <a:ea typeface="楷体" pitchFamily="49" charset="-122"/>
              </a:rPr>
              <a:t>，底面是边长为</a:t>
            </a:r>
            <a:r>
              <a:rPr lang="en-US" altLang="zh-CN" sz="3200" b="1" i="1" dirty="0">
                <a:latin typeface="楷体" pitchFamily="49" charset="-122"/>
                <a:ea typeface="楷体" pitchFamily="49" charset="-122"/>
              </a:rPr>
              <a:t>a</a:t>
            </a:r>
            <a:r>
              <a:rPr lang="zh-CN" altLang="zh-CN" sz="3200" b="1" dirty="0">
                <a:latin typeface="楷体" pitchFamily="49" charset="-122"/>
                <a:ea typeface="楷体" pitchFamily="49" charset="-122"/>
              </a:rPr>
              <a:t>的正方形．当</a:t>
            </a:r>
            <a:r>
              <a:rPr lang="en-US" altLang="zh-CN" sz="3200" b="1" i="1" dirty="0">
                <a:latin typeface="Times New Roman" pitchFamily="18" charset="0"/>
                <a:ea typeface="楷体" pitchFamily="49" charset="-122"/>
                <a:cs typeface="Times New Roman" pitchFamily="18" charset="0"/>
              </a:rPr>
              <a:t>h</a:t>
            </a:r>
            <a:r>
              <a:rPr lang="en-US" altLang="zh-CN" sz="3200" b="1" dirty="0">
                <a:latin typeface="楷体" pitchFamily="49" charset="-122"/>
                <a:ea typeface="楷体" pitchFamily="49" charset="-122"/>
              </a:rPr>
              <a:t>=3</a:t>
            </a:r>
            <a:r>
              <a:rPr lang="zh-CN" altLang="zh-CN" sz="3200" b="1" dirty="0">
                <a:latin typeface="楷体" pitchFamily="49" charset="-122"/>
                <a:ea typeface="楷体" pitchFamily="49" charset="-122"/>
              </a:rPr>
              <a:t>，</a:t>
            </a:r>
            <a:r>
              <a:rPr lang="en-US" altLang="zh-CN" sz="3200" b="1" i="1" dirty="0">
                <a:latin typeface="Times New Roman" pitchFamily="18" charset="0"/>
                <a:ea typeface="楷体" pitchFamily="49" charset="-122"/>
                <a:cs typeface="Times New Roman" pitchFamily="18" charset="0"/>
              </a:rPr>
              <a:t>a</a:t>
            </a:r>
            <a:r>
              <a:rPr lang="en-US" altLang="zh-CN" sz="3200" b="1" dirty="0">
                <a:latin typeface="楷体" pitchFamily="49" charset="-122"/>
                <a:ea typeface="楷体" pitchFamily="49" charset="-122"/>
              </a:rPr>
              <a:t>=2</a:t>
            </a:r>
            <a:r>
              <a:rPr lang="zh-CN" altLang="zh-CN" sz="3200" b="1" dirty="0">
                <a:latin typeface="楷体" pitchFamily="49" charset="-122"/>
                <a:ea typeface="楷体" pitchFamily="49" charset="-122"/>
              </a:rPr>
              <a:t>时，分别求其体积</a:t>
            </a:r>
            <a:r>
              <a:rPr lang="en-US" altLang="zh-CN" sz="3200" b="1" i="1" dirty="0">
                <a:latin typeface="楷体" pitchFamily="49" charset="-122"/>
                <a:ea typeface="楷体" pitchFamily="49" charset="-122"/>
              </a:rPr>
              <a:t>V</a:t>
            </a:r>
            <a:r>
              <a:rPr lang="zh-CN" altLang="zh-CN" sz="3200" b="1" dirty="0">
                <a:latin typeface="楷体" pitchFamily="49" charset="-122"/>
                <a:ea typeface="楷体" pitchFamily="49" charset="-122"/>
              </a:rPr>
              <a:t>和表面积</a:t>
            </a:r>
            <a:r>
              <a:rPr lang="en-US" altLang="zh-CN" sz="3200" b="1" i="1" dirty="0">
                <a:latin typeface="Times New Roman" pitchFamily="18" charset="0"/>
                <a:ea typeface="楷体" pitchFamily="49" charset="-122"/>
                <a:cs typeface="Times New Roman" pitchFamily="18" charset="0"/>
              </a:rPr>
              <a:t>S</a:t>
            </a:r>
            <a:r>
              <a:rPr lang="zh-CN" altLang="zh-CN" sz="3200" b="1" dirty="0">
                <a:latin typeface="楷体" pitchFamily="49" charset="-122"/>
                <a:ea typeface="楷体" pitchFamily="49" charset="-122"/>
              </a:rPr>
              <a:t>．</a:t>
            </a:r>
          </a:p>
        </p:txBody>
      </p:sp>
      <p:sp>
        <p:nvSpPr>
          <p:cNvPr id="4" name="立方体 3"/>
          <p:cNvSpPr/>
          <p:nvPr/>
        </p:nvSpPr>
        <p:spPr bwMode="auto">
          <a:xfrm>
            <a:off x="539552" y="2852936"/>
            <a:ext cx="1368152" cy="2016224"/>
          </a:xfrm>
          <a:prstGeom prst="cube">
            <a:avLst/>
          </a:prstGeom>
          <a:solidFill>
            <a:srgbClr val="92D050"/>
          </a:solidFill>
          <a:ln w="38100" cap="flat" cmpd="sng" algn="ctr">
            <a:solidFill>
              <a:schemeClr val="bg1"/>
            </a:solidFill>
            <a:prstDash val="solid"/>
            <a:round/>
            <a:headEnd type="none" w="med" len="med"/>
            <a:tailEnd type="none" w="med" len="med"/>
          </a:ln>
          <a:effectLst/>
          <a:scene3d>
            <a:camera prst="orthographicFront"/>
            <a:lightRig rig="threePt" dir="t"/>
          </a:scene3d>
          <a:sp3d prstMaterial="matte"/>
        </p:spPr>
        <p:txBody>
          <a:bodyPr/>
          <a:lstStyle/>
          <a:p>
            <a:pPr>
              <a:defRPr/>
            </a:pPr>
            <a:endParaRPr lang="zh-CN" altLang="en-US"/>
          </a:p>
        </p:txBody>
      </p:sp>
      <p:graphicFrame>
        <p:nvGraphicFramePr>
          <p:cNvPr id="4098" name="Object 5"/>
          <p:cNvGraphicFramePr>
            <a:graphicFrameLocks noChangeAspect="1"/>
          </p:cNvGraphicFramePr>
          <p:nvPr/>
        </p:nvGraphicFramePr>
        <p:xfrm>
          <a:off x="2700338" y="2420938"/>
          <a:ext cx="5837237" cy="647700"/>
        </p:xfrm>
        <a:graphic>
          <a:graphicData uri="http://schemas.openxmlformats.org/presentationml/2006/ole">
            <p:oleObj spid="_x0000_s162818" name="Equation" r:id="rId3" imgW="1790640" imgH="215640" progId="">
              <p:embed/>
            </p:oleObj>
          </a:graphicData>
        </a:graphic>
      </p:graphicFrame>
      <p:graphicFrame>
        <p:nvGraphicFramePr>
          <p:cNvPr id="4099" name="Object 7"/>
          <p:cNvGraphicFramePr>
            <a:graphicFrameLocks noChangeAspect="1"/>
          </p:cNvGraphicFramePr>
          <p:nvPr/>
        </p:nvGraphicFramePr>
        <p:xfrm>
          <a:off x="2771775" y="3573463"/>
          <a:ext cx="4676775" cy="609600"/>
        </p:xfrm>
        <a:graphic>
          <a:graphicData uri="http://schemas.openxmlformats.org/presentationml/2006/ole">
            <p:oleObj spid="_x0000_s162819" name="Equation" r:id="rId4" imgW="1434960" imgH="203040" progId="">
              <p:embed/>
            </p:oleObj>
          </a:graphicData>
        </a:graphic>
      </p:graphicFrame>
      <p:graphicFrame>
        <p:nvGraphicFramePr>
          <p:cNvPr id="4106" name="Object 10"/>
          <p:cNvGraphicFramePr>
            <a:graphicFrameLocks noChangeAspect="1"/>
          </p:cNvGraphicFramePr>
          <p:nvPr/>
        </p:nvGraphicFramePr>
        <p:xfrm>
          <a:off x="2916238" y="4508500"/>
          <a:ext cx="4181475" cy="542925"/>
        </p:xfrm>
        <a:graphic>
          <a:graphicData uri="http://schemas.openxmlformats.org/presentationml/2006/ole">
            <p:oleObj spid="_x0000_s162820" name="Equation" r:id="rId5" imgW="1282680" imgH="203040" progId="">
              <p:embed/>
            </p:oleObj>
          </a:graphicData>
        </a:graphic>
      </p:graphicFrame>
      <p:graphicFrame>
        <p:nvGraphicFramePr>
          <p:cNvPr id="4107" name="Object 11"/>
          <p:cNvGraphicFramePr>
            <a:graphicFrameLocks noChangeAspect="1"/>
          </p:cNvGraphicFramePr>
          <p:nvPr/>
        </p:nvGraphicFramePr>
        <p:xfrm>
          <a:off x="1331913" y="5445125"/>
          <a:ext cx="7410450" cy="609600"/>
        </p:xfrm>
        <a:graphic>
          <a:graphicData uri="http://schemas.openxmlformats.org/presentationml/2006/ole">
            <p:oleObj spid="_x0000_s162821" name="Equation" r:id="rId6" imgW="2273040" imgH="203040" progId="">
              <p:embed/>
            </p:oleObj>
          </a:graphicData>
        </a:graphic>
      </p:graphicFrame>
      <p:sp>
        <p:nvSpPr>
          <p:cNvPr id="8" name="矩形 7"/>
          <p:cNvSpPr/>
          <p:nvPr/>
        </p:nvSpPr>
        <p:spPr>
          <a:xfrm>
            <a:off x="899592" y="179929"/>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par>
                                <p:cTn id="8" presetID="1" presetClass="entr" presetSubtype="0" fill="hold" nodeType="withEffect">
                                  <p:stCondLst>
                                    <p:cond delay="0"/>
                                  </p:stCondLst>
                                  <p:childTnLst>
                                    <p:set>
                                      <p:cBhvr>
                                        <p:cTn id="9" dur="1" fill="hold">
                                          <p:stCondLst>
                                            <p:cond delay="499"/>
                                          </p:stCondLst>
                                        </p:cTn>
                                        <p:tgtEl>
                                          <p:spTgt spid="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box(in)">
                                      <p:cBhvr>
                                        <p:cTn id="14" dur="500"/>
                                        <p:tgtEl>
                                          <p:spTgt spid="4098"/>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nodeType="clickEffect">
                                  <p:stCondLst>
                                    <p:cond delay="0"/>
                                  </p:stCondLst>
                                  <p:childTnLst>
                                    <p:set>
                                      <p:cBhvr>
                                        <p:cTn id="18" dur="1" fill="hold">
                                          <p:stCondLst>
                                            <p:cond delay="0"/>
                                          </p:stCondLst>
                                        </p:cTn>
                                        <p:tgtEl>
                                          <p:spTgt spid="4099"/>
                                        </p:tgtEl>
                                        <p:attrNameLst>
                                          <p:attrName>style.visibility</p:attrName>
                                        </p:attrNameLst>
                                      </p:cBhvr>
                                      <p:to>
                                        <p:strVal val="visible"/>
                                      </p:to>
                                    </p:set>
                                    <p:animEffect transition="in" filter="box(in)">
                                      <p:cBhvr>
                                        <p:cTn id="19" dur="500"/>
                                        <p:tgtEl>
                                          <p:spTgt spid="4099"/>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4106"/>
                                        </p:tgtEl>
                                        <p:attrNameLst>
                                          <p:attrName>style.visibility</p:attrName>
                                        </p:attrNameLst>
                                      </p:cBhvr>
                                      <p:to>
                                        <p:strVal val="visible"/>
                                      </p:to>
                                    </p:set>
                                    <p:animEffect transition="in" filter="box(in)">
                                      <p:cBhvr>
                                        <p:cTn id="24" dur="500"/>
                                        <p:tgtEl>
                                          <p:spTgt spid="4106"/>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4107"/>
                                        </p:tgtEl>
                                        <p:attrNameLst>
                                          <p:attrName>style.visibility</p:attrName>
                                        </p:attrNameLst>
                                      </p:cBhvr>
                                      <p:to>
                                        <p:strVal val="visible"/>
                                      </p:to>
                                    </p:set>
                                    <p:animEffect transition="in" filter="box(in)">
                                      <p:cBhvr>
                                        <p:cTn id="29" dur="500"/>
                                        <p:tgtEl>
                                          <p:spTgt spid="4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476672"/>
            <a:ext cx="244827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精讲领学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3" name="圆角矩形 2"/>
          <p:cNvSpPr/>
          <p:nvPr/>
        </p:nvSpPr>
        <p:spPr>
          <a:xfrm>
            <a:off x="755576" y="1268760"/>
            <a:ext cx="770485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i="1" dirty="0" smtClean="0"/>
              <a:t>　</a:t>
            </a:r>
            <a:r>
              <a:rPr lang="en-US" altLang="zh-CN" sz="2000" b="1" dirty="0" smtClean="0">
                <a:latin typeface="微软雅黑" pitchFamily="34" charset="-122"/>
                <a:ea typeface="微软雅黑" pitchFamily="34" charset="-122"/>
              </a:rPr>
              <a:t>(1)</a:t>
            </a:r>
            <a:r>
              <a:rPr lang="zh-CN" altLang="zh-CN" sz="2000" b="1" dirty="0" smtClean="0">
                <a:latin typeface="微软雅黑" pitchFamily="34" charset="-122"/>
                <a:ea typeface="微软雅黑" pitchFamily="34" charset="-122"/>
              </a:rPr>
              <a:t>代数式的值是按代数式的运算关系得到的具体数值</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随字母取值的不同而不同</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字母的值确定了</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代数式的值也就确定了</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但字母的取值必须确保代数式有意义</a:t>
            </a:r>
            <a:r>
              <a:rPr lang="en-US" altLang="zh-CN" sz="2000" b="1" i="1" dirty="0" smtClean="0">
                <a:latin typeface="微软雅黑" pitchFamily="34" charset="-122"/>
                <a:ea typeface="微软雅黑" pitchFamily="34" charset="-122"/>
              </a:rPr>
              <a:t>.</a:t>
            </a:r>
            <a:endParaRPr lang="zh-CN" altLang="zh-CN" sz="2000" b="1" dirty="0">
              <a:latin typeface="微软雅黑" pitchFamily="34" charset="-122"/>
              <a:ea typeface="微软雅黑" pitchFamily="34" charset="-122"/>
            </a:endParaRPr>
          </a:p>
        </p:txBody>
      </p:sp>
      <p:sp>
        <p:nvSpPr>
          <p:cNvPr id="4" name="圆角矩形 3"/>
          <p:cNvSpPr/>
          <p:nvPr/>
        </p:nvSpPr>
        <p:spPr>
          <a:xfrm>
            <a:off x="755576" y="2564904"/>
            <a:ext cx="7848872"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smtClean="0">
                <a:latin typeface="微软雅黑" pitchFamily="34" charset="-122"/>
                <a:ea typeface="微软雅黑" pitchFamily="34" charset="-122"/>
              </a:rPr>
              <a:t>(2)</a:t>
            </a:r>
            <a:r>
              <a:rPr lang="zh-CN" altLang="zh-CN" sz="2000" b="1" dirty="0" smtClean="0">
                <a:latin typeface="微软雅黑" pitchFamily="34" charset="-122"/>
                <a:ea typeface="微软雅黑" pitchFamily="34" charset="-122"/>
              </a:rPr>
              <a:t>代数式中原来省略乘号时</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代入具体数值后出现数与数相乘时</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必须恢复乘号</a:t>
            </a:r>
            <a:r>
              <a:rPr lang="en-US" altLang="zh-CN" sz="2000" b="1" i="1" dirty="0" smtClean="0">
                <a:latin typeface="微软雅黑" pitchFamily="34" charset="-122"/>
                <a:ea typeface="微软雅黑" pitchFamily="34" charset="-122"/>
              </a:rPr>
              <a:t>.</a:t>
            </a:r>
            <a:endParaRPr lang="zh-CN" altLang="zh-CN" sz="2000" b="1" dirty="0">
              <a:latin typeface="微软雅黑" pitchFamily="34" charset="-122"/>
              <a:ea typeface="微软雅黑" pitchFamily="34" charset="-122"/>
            </a:endParaRPr>
          </a:p>
        </p:txBody>
      </p:sp>
      <p:sp>
        <p:nvSpPr>
          <p:cNvPr id="5" name="圆角矩形 4"/>
          <p:cNvSpPr/>
          <p:nvPr/>
        </p:nvSpPr>
        <p:spPr>
          <a:xfrm>
            <a:off x="683568" y="3789040"/>
            <a:ext cx="7920880"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smtClean="0">
                <a:latin typeface="微软雅黑" pitchFamily="34" charset="-122"/>
                <a:ea typeface="微软雅黑" pitchFamily="34" charset="-122"/>
              </a:rPr>
              <a:t>(3)</a:t>
            </a:r>
            <a:r>
              <a:rPr lang="zh-CN" altLang="zh-CN" sz="2000" b="1" dirty="0" smtClean="0">
                <a:latin typeface="微软雅黑" pitchFamily="34" charset="-122"/>
                <a:ea typeface="微软雅黑" pitchFamily="34" charset="-122"/>
              </a:rPr>
              <a:t>若做乘方运算</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字母给出的数值是负数或分数</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代入时要加括号</a:t>
            </a:r>
            <a:r>
              <a:rPr lang="en-US" altLang="zh-CN" sz="2000" b="1" i="1" dirty="0" smtClean="0">
                <a:latin typeface="微软雅黑" pitchFamily="34" charset="-122"/>
                <a:ea typeface="微软雅黑" pitchFamily="34" charset="-122"/>
              </a:rPr>
              <a:t>.</a:t>
            </a:r>
            <a:endParaRPr lang="zh-CN" altLang="zh-CN" sz="2000" b="1" dirty="0">
              <a:latin typeface="微软雅黑" pitchFamily="34" charset="-122"/>
              <a:ea typeface="微软雅黑" pitchFamily="34" charset="-122"/>
            </a:endParaRPr>
          </a:p>
        </p:txBody>
      </p:sp>
      <p:sp>
        <p:nvSpPr>
          <p:cNvPr id="6" name="圆角矩形 5"/>
          <p:cNvSpPr/>
          <p:nvPr/>
        </p:nvSpPr>
        <p:spPr>
          <a:xfrm>
            <a:off x="683568" y="5013176"/>
            <a:ext cx="799288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b="1" dirty="0" smtClean="0">
                <a:latin typeface="微软雅黑" pitchFamily="34" charset="-122"/>
                <a:ea typeface="微软雅黑" pitchFamily="34" charset="-122"/>
              </a:rPr>
              <a:t>(4)</a:t>
            </a:r>
            <a:r>
              <a:rPr lang="zh-CN" altLang="zh-CN" sz="2000" b="1" dirty="0" smtClean="0">
                <a:latin typeface="微软雅黑" pitchFamily="34" charset="-122"/>
                <a:ea typeface="微软雅黑" pitchFamily="34" charset="-122"/>
              </a:rPr>
              <a:t>一个代数式的值由它所含字母的值决定</a:t>
            </a:r>
            <a:r>
              <a:rPr lang="en-US" altLang="zh-CN" sz="2000" b="1" dirty="0" smtClean="0">
                <a:latin typeface="微软雅黑" pitchFamily="34" charset="-122"/>
                <a:ea typeface="微软雅黑" pitchFamily="34" charset="-122"/>
              </a:rPr>
              <a:t>,</a:t>
            </a:r>
            <a:r>
              <a:rPr lang="zh-CN" altLang="zh-CN" sz="2000" b="1" dirty="0" smtClean="0">
                <a:latin typeface="微软雅黑" pitchFamily="34" charset="-122"/>
                <a:ea typeface="微软雅黑" pitchFamily="34" charset="-122"/>
              </a:rPr>
              <a:t>具有不唯一性</a:t>
            </a:r>
            <a:r>
              <a:rPr lang="en-US" altLang="zh-CN" sz="2000" b="1" i="1" dirty="0" smtClean="0">
                <a:latin typeface="微软雅黑" pitchFamily="34" charset="-122"/>
                <a:ea typeface="微软雅黑" pitchFamily="34" charset="-122"/>
              </a:rPr>
              <a:t>.</a:t>
            </a:r>
            <a:endParaRPr lang="zh-CN" altLang="zh-CN" sz="2000" b="1" dirty="0">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79929"/>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3" name="圆角矩形 2"/>
          <p:cNvSpPr/>
          <p:nvPr/>
        </p:nvSpPr>
        <p:spPr>
          <a:xfrm>
            <a:off x="611560" y="1052736"/>
            <a:ext cx="7704856"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3841" name="Rectangle 1"/>
          <p:cNvSpPr>
            <a:spLocks noChangeArrowheads="1"/>
          </p:cNvSpPr>
          <p:nvPr/>
        </p:nvSpPr>
        <p:spPr bwMode="auto">
          <a:xfrm>
            <a:off x="827584" y="1441321"/>
            <a:ext cx="402706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1.</a:t>
            </a:r>
            <a:r>
              <a:rPr kumimoji="0" 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已知</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x-2y=-1</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，则</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3-</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x-2y</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t>
            </a: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宋体" pitchFamily="2" charset="-122"/>
            </a:endParaRPr>
          </a:p>
        </p:txBody>
      </p:sp>
      <p:sp>
        <p:nvSpPr>
          <p:cNvPr id="6" name="圆角矩形 5"/>
          <p:cNvSpPr/>
          <p:nvPr/>
        </p:nvSpPr>
        <p:spPr>
          <a:xfrm>
            <a:off x="539552" y="2636912"/>
            <a:ext cx="7776864"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3842" name="Rectangle 2"/>
          <p:cNvSpPr>
            <a:spLocks noChangeArrowheads="1"/>
          </p:cNvSpPr>
          <p:nvPr/>
        </p:nvSpPr>
        <p:spPr bwMode="auto">
          <a:xfrm>
            <a:off x="611560" y="2780928"/>
            <a:ext cx="6154249" cy="132343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2. </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已知</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x</a:t>
            </a:r>
            <a:r>
              <a:rPr kumimoji="0" lang="en-US" altLang="zh-CN" sz="2000" b="1" i="0" u="none" strike="noStrike" cap="none" normalizeH="0" baseline="30000" dirty="0" smtClean="0">
                <a:ln>
                  <a:noFill/>
                </a:ln>
                <a:solidFill>
                  <a:schemeClr val="bg1"/>
                </a:solidFill>
                <a:effectLst/>
                <a:latin typeface="微软雅黑" pitchFamily="34" charset="-122"/>
                <a:ea typeface="微软雅黑" pitchFamily="34" charset="-122"/>
                <a:cs typeface="Tahoma" pitchFamily="34" charset="0"/>
              </a:rPr>
              <a:t>2</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-2x-3=0</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，则代数式</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2X</a:t>
            </a:r>
            <a:r>
              <a:rPr kumimoji="0" lang="en-US" altLang="zh-CN" sz="2000" b="1" i="0" u="none" strike="noStrike" cap="none" normalizeH="0" baseline="30000" dirty="0" smtClean="0">
                <a:ln>
                  <a:noFill/>
                </a:ln>
                <a:solidFill>
                  <a:schemeClr val="bg1"/>
                </a:solidFill>
                <a:effectLst/>
                <a:latin typeface="微软雅黑" pitchFamily="34" charset="-122"/>
                <a:ea typeface="微软雅黑" pitchFamily="34" charset="-122"/>
                <a:cs typeface="Tahoma" pitchFamily="34" charset="0"/>
              </a:rPr>
              <a:t>2</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-4X</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的值是（     ）</a:t>
            </a: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altLang="zh-CN" sz="2000" b="1" dirty="0" smtClean="0">
              <a:solidFill>
                <a:schemeClr val="bg1"/>
              </a:solidFill>
              <a:latin typeface="微软雅黑" pitchFamily="34" charset="-122"/>
              <a:ea typeface="微软雅黑" pitchFamily="34" charset="-122"/>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   -6     B   6        C  -2</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或</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6     D -2</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或</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30</a:t>
            </a: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宋体" pitchFamily="2" charset="-122"/>
            </a:endParaRPr>
          </a:p>
        </p:txBody>
      </p:sp>
      <p:sp>
        <p:nvSpPr>
          <p:cNvPr id="8" name="圆角矩形 7"/>
          <p:cNvSpPr/>
          <p:nvPr/>
        </p:nvSpPr>
        <p:spPr>
          <a:xfrm>
            <a:off x="395536" y="4581128"/>
            <a:ext cx="7992888"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3843" name="Rectangle 3"/>
          <p:cNvSpPr>
            <a:spLocks noChangeArrowheads="1"/>
          </p:cNvSpPr>
          <p:nvPr/>
        </p:nvSpPr>
        <p:spPr bwMode="auto">
          <a:xfrm>
            <a:off x="539552" y="4652065"/>
            <a:ext cx="7101303" cy="132343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3.</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已知当</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X=1</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时，代数式</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ax</a:t>
            </a:r>
            <a:r>
              <a:rPr kumimoji="0" lang="en-US" altLang="zh-CN" sz="2000" b="1" i="0" u="none" strike="noStrike" cap="none" normalizeH="0" baseline="30000" dirty="0" smtClean="0">
                <a:ln>
                  <a:noFill/>
                </a:ln>
                <a:solidFill>
                  <a:schemeClr val="bg1"/>
                </a:solidFill>
                <a:effectLst/>
                <a:latin typeface="微软雅黑" pitchFamily="34" charset="-122"/>
                <a:ea typeface="微软雅黑" pitchFamily="34" charset="-122"/>
                <a:cs typeface="Tahoma" pitchFamily="34" charset="0"/>
              </a:rPr>
              <a:t>3</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+bx+7</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的值是</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4</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，则当</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x=-1</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时，</a:t>
            </a: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代数式</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ax</a:t>
            </a:r>
            <a:r>
              <a:rPr kumimoji="0" lang="en-US" altLang="zh-CN" sz="2000" b="1" i="0" u="none" strike="noStrike" cap="none" normalizeH="0" baseline="30000" dirty="0" smtClean="0">
                <a:ln>
                  <a:noFill/>
                </a:ln>
                <a:solidFill>
                  <a:schemeClr val="bg1"/>
                </a:solidFill>
                <a:effectLst/>
                <a:latin typeface="微软雅黑" pitchFamily="34" charset="-122"/>
                <a:ea typeface="微软雅黑" pitchFamily="34" charset="-122"/>
                <a:cs typeface="Tahoma" pitchFamily="34" charset="0"/>
              </a:rPr>
              <a:t>3</a:t>
            </a: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+bx+7</a:t>
            </a:r>
            <a:r>
              <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的值是（    ）</a:t>
            </a:r>
            <a:endParaRPr kumimoji="0" lang="zh-CN" altLang="en-US" sz="2000" b="1" i="0" u="none" strike="noStrike" cap="none" normalizeH="0" baseline="0" dirty="0" smtClean="0">
              <a:ln>
                <a:noFill/>
              </a:ln>
              <a:solidFill>
                <a:schemeClr val="bg1"/>
              </a:solidFill>
              <a:effectLst/>
              <a:latin typeface="微软雅黑" pitchFamily="34" charset="-122"/>
              <a:ea typeface="微软雅黑" pitchFamily="34"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Tahoma" pitchFamily="34" charset="0"/>
              </a:rPr>
              <a:t>A     7       B   12      C   11        D   10</a:t>
            </a:r>
            <a:endParaRPr kumimoji="0" lang="en-US" altLang="zh-CN" sz="2000" b="1" i="0" u="none" strike="noStrike" cap="none" normalizeH="0" baseline="0" dirty="0" smtClean="0">
              <a:ln>
                <a:noFill/>
              </a:ln>
              <a:solidFill>
                <a:schemeClr val="bg1"/>
              </a:solidFill>
              <a:effectLst/>
              <a:latin typeface="微软雅黑" pitchFamily="34" charset="-122"/>
              <a:ea typeface="微软雅黑" pitchFamily="34" charset="-122"/>
              <a:cs typeface="宋体" pitchFamily="2" charset="-122"/>
            </a:endParaRPr>
          </a:p>
        </p:txBody>
      </p:sp>
      <p:sp>
        <p:nvSpPr>
          <p:cNvPr id="10" name="TextBox 9"/>
          <p:cNvSpPr txBox="1"/>
          <p:nvPr/>
        </p:nvSpPr>
        <p:spPr>
          <a:xfrm>
            <a:off x="4932040" y="1412776"/>
            <a:ext cx="1656184" cy="461665"/>
          </a:xfrm>
          <a:prstGeom prst="rect">
            <a:avLst/>
          </a:prstGeom>
          <a:noFill/>
        </p:spPr>
        <p:txBody>
          <a:bodyPr wrap="square" rtlCol="0">
            <a:spAutoFit/>
          </a:bodyPr>
          <a:lstStyle/>
          <a:p>
            <a:r>
              <a:rPr lang="en-US" altLang="zh-CN" sz="2400" b="1" dirty="0" smtClean="0">
                <a:solidFill>
                  <a:srgbClr val="FF0000"/>
                </a:solidFill>
                <a:latin typeface="微软雅黑" pitchFamily="34" charset="-122"/>
                <a:ea typeface="微软雅黑" pitchFamily="34" charset="-122"/>
              </a:rPr>
              <a:t>4</a:t>
            </a:r>
            <a:endParaRPr lang="zh-CN" altLang="en-US" sz="2400" b="1" dirty="0">
              <a:solidFill>
                <a:srgbClr val="FF0000"/>
              </a:solidFill>
              <a:latin typeface="微软雅黑" pitchFamily="34" charset="-122"/>
              <a:ea typeface="微软雅黑" pitchFamily="34" charset="-122"/>
            </a:endParaRPr>
          </a:p>
        </p:txBody>
      </p:sp>
      <p:sp>
        <p:nvSpPr>
          <p:cNvPr id="11" name="TextBox 10"/>
          <p:cNvSpPr txBox="1"/>
          <p:nvPr/>
        </p:nvSpPr>
        <p:spPr>
          <a:xfrm>
            <a:off x="6876256" y="2780928"/>
            <a:ext cx="936104" cy="461665"/>
          </a:xfrm>
          <a:prstGeom prst="rect">
            <a:avLst/>
          </a:prstGeom>
          <a:noFill/>
        </p:spPr>
        <p:txBody>
          <a:bodyPr wrap="square" rtlCol="0">
            <a:spAutoFit/>
          </a:bodyPr>
          <a:lstStyle/>
          <a:p>
            <a:r>
              <a:rPr lang="en-US" altLang="zh-CN" sz="2400" b="1" dirty="0" smtClean="0">
                <a:solidFill>
                  <a:srgbClr val="FF0000"/>
                </a:solidFill>
                <a:latin typeface="微软雅黑" pitchFamily="34" charset="-122"/>
                <a:ea typeface="微软雅黑" pitchFamily="34" charset="-122"/>
              </a:rPr>
              <a:t>B</a:t>
            </a:r>
            <a:endParaRPr lang="zh-CN" altLang="en-US" sz="2400" b="1" dirty="0">
              <a:solidFill>
                <a:srgbClr val="FF0000"/>
              </a:solidFill>
              <a:latin typeface="微软雅黑" pitchFamily="34" charset="-122"/>
              <a:ea typeface="微软雅黑" pitchFamily="34" charset="-122"/>
            </a:endParaRPr>
          </a:p>
        </p:txBody>
      </p:sp>
      <p:sp>
        <p:nvSpPr>
          <p:cNvPr id="12" name="TextBox 11"/>
          <p:cNvSpPr txBox="1"/>
          <p:nvPr/>
        </p:nvSpPr>
        <p:spPr>
          <a:xfrm>
            <a:off x="4283968" y="5085184"/>
            <a:ext cx="720080" cy="400110"/>
          </a:xfrm>
          <a:prstGeom prst="rect">
            <a:avLst/>
          </a:prstGeom>
          <a:noFill/>
        </p:spPr>
        <p:txBody>
          <a:bodyPr wrap="square" rtlCol="0">
            <a:spAutoFit/>
          </a:bodyPr>
          <a:lstStyle/>
          <a:p>
            <a:r>
              <a:rPr lang="en-US" altLang="zh-CN" sz="2000" b="1" dirty="0" smtClean="0">
                <a:solidFill>
                  <a:srgbClr val="FF0000"/>
                </a:solidFill>
                <a:latin typeface="微软雅黑" pitchFamily="34" charset="-122"/>
                <a:ea typeface="微软雅黑" pitchFamily="34" charset="-122"/>
              </a:rPr>
              <a:t>D</a:t>
            </a:r>
            <a:endParaRPr lang="zh-CN" altLang="en-US" sz="2000" b="1" dirty="0">
              <a:solidFill>
                <a:srgbClr val="FF0000"/>
              </a:solidFill>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3841"/>
                                        </p:tgtEl>
                                        <p:attrNameLst>
                                          <p:attrName>style.visibility</p:attrName>
                                        </p:attrNameLst>
                                      </p:cBhvr>
                                      <p:to>
                                        <p:strVal val="visible"/>
                                      </p:to>
                                    </p:set>
                                    <p:animEffect transition="in" filter="blinds(horizontal)">
                                      <p:cBhvr>
                                        <p:cTn id="10" dur="500"/>
                                        <p:tgtEl>
                                          <p:spTgt spid="16384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163842"/>
                                        </p:tgtEl>
                                        <p:attrNameLst>
                                          <p:attrName>style.visibility</p:attrName>
                                        </p:attrNameLst>
                                      </p:cBhvr>
                                      <p:to>
                                        <p:strVal val="visible"/>
                                      </p:to>
                                    </p:set>
                                    <p:anim calcmode="lin" valueType="num">
                                      <p:cBhvr additive="base">
                                        <p:cTn id="24" dur="500" fill="hold"/>
                                        <p:tgtEl>
                                          <p:spTgt spid="163842"/>
                                        </p:tgtEl>
                                        <p:attrNameLst>
                                          <p:attrName>ppt_x</p:attrName>
                                        </p:attrNameLst>
                                      </p:cBhvr>
                                      <p:tavLst>
                                        <p:tav tm="0">
                                          <p:val>
                                            <p:strVal val="#ppt_x"/>
                                          </p:val>
                                        </p:tav>
                                        <p:tav tm="100000">
                                          <p:val>
                                            <p:strVal val="#ppt_x"/>
                                          </p:val>
                                        </p:tav>
                                      </p:tavLst>
                                    </p:anim>
                                    <p:anim calcmode="lin" valueType="num">
                                      <p:cBhvr additive="base">
                                        <p:cTn id="25" dur="500" fill="hold"/>
                                        <p:tgtEl>
                                          <p:spTgt spid="16384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additive="base">
                                        <p:cTn id="30" dur="500" fill="hold"/>
                                        <p:tgtEl>
                                          <p:spTgt spid="11"/>
                                        </p:tgtEl>
                                        <p:attrNameLst>
                                          <p:attrName>ppt_x</p:attrName>
                                        </p:attrNameLst>
                                      </p:cBhvr>
                                      <p:tavLst>
                                        <p:tav tm="0">
                                          <p:val>
                                            <p:strVal val="#ppt_x"/>
                                          </p:val>
                                        </p:tav>
                                        <p:tav tm="100000">
                                          <p:val>
                                            <p:strVal val="#ppt_x"/>
                                          </p:val>
                                        </p:tav>
                                      </p:tavLst>
                                    </p:anim>
                                    <p:anim calcmode="lin" valueType="num">
                                      <p:cBhvr additive="base">
                                        <p:cTn id="3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ox(in)">
                                      <p:cBhvr>
                                        <p:cTn id="36" dur="500"/>
                                        <p:tgtEl>
                                          <p:spTgt spid="8"/>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63843"/>
                                        </p:tgtEl>
                                        <p:attrNameLst>
                                          <p:attrName>style.visibility</p:attrName>
                                        </p:attrNameLst>
                                      </p:cBhvr>
                                      <p:to>
                                        <p:strVal val="visible"/>
                                      </p:to>
                                    </p:set>
                                    <p:animEffect transition="in" filter="box(in)">
                                      <p:cBhvr>
                                        <p:cTn id="39" dur="500"/>
                                        <p:tgtEl>
                                          <p:spTgt spid="16384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12">
                                            <p:txEl>
                                              <p:pRg st="0" end="0"/>
                                            </p:txEl>
                                          </p:spTgt>
                                        </p:tgtEl>
                                        <p:attrNameLst>
                                          <p:attrName>style.visibility</p:attrName>
                                        </p:attrNameLst>
                                      </p:cBhvr>
                                      <p:to>
                                        <p:strVal val="visible"/>
                                      </p:to>
                                    </p:set>
                                    <p:animEffect transition="in" filter="blinds(horizontal)">
                                      <p:cBhvr>
                                        <p:cTn id="4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3841" grpId="0"/>
      <p:bldP spid="6" grpId="0" animBg="1"/>
      <p:bldP spid="163842" grpId="0"/>
      <p:bldP spid="8" grpId="0" animBg="1"/>
      <p:bldP spid="163843"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476672"/>
            <a:ext cx="244827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精讲领学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3" name="圆角矩形 2"/>
          <p:cNvSpPr/>
          <p:nvPr/>
        </p:nvSpPr>
        <p:spPr>
          <a:xfrm>
            <a:off x="539552" y="1484784"/>
            <a:ext cx="799288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altLang="zh-CN" sz="2400" b="1" spc="-300" dirty="0" smtClean="0">
                <a:latin typeface="微软雅黑" pitchFamily="34" charset="-122"/>
                <a:ea typeface="微软雅黑" pitchFamily="34" charset="-122"/>
              </a:rPr>
              <a:t>1.</a:t>
            </a:r>
            <a:r>
              <a:rPr lang="zh-CN" altLang="zh-CN" sz="2400" b="1" spc="-300" dirty="0" smtClean="0">
                <a:latin typeface="微软雅黑" pitchFamily="34" charset="-122"/>
                <a:ea typeface="微软雅黑" pitchFamily="34" charset="-122"/>
              </a:rPr>
              <a:t>一个代数式，可以看做一个计算程序</a:t>
            </a:r>
            <a:r>
              <a:rPr lang="en-US" altLang="zh-CN" sz="2400" b="1" spc="-300" dirty="0" smtClean="0">
                <a:latin typeface="微软雅黑" pitchFamily="34" charset="-122"/>
                <a:ea typeface="微软雅黑" pitchFamily="34" charset="-122"/>
              </a:rPr>
              <a:t>.</a:t>
            </a:r>
            <a:endParaRPr lang="en-US" altLang="zh-CN" sz="2400" b="1" dirty="0" smtClean="0">
              <a:latin typeface="微软雅黑" pitchFamily="34" charset="-122"/>
              <a:ea typeface="微软雅黑" pitchFamily="34" charset="-122"/>
            </a:endParaRPr>
          </a:p>
        </p:txBody>
      </p:sp>
      <p:sp>
        <p:nvSpPr>
          <p:cNvPr id="4" name="圆角矩形 3"/>
          <p:cNvSpPr/>
          <p:nvPr/>
        </p:nvSpPr>
        <p:spPr>
          <a:xfrm>
            <a:off x="539552" y="2492896"/>
            <a:ext cx="806489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altLang="zh-CN" sz="2400" b="1" dirty="0" smtClean="0">
                <a:latin typeface="微软雅黑" pitchFamily="34" charset="-122"/>
                <a:ea typeface="微软雅黑" pitchFamily="34" charset="-122"/>
              </a:rPr>
              <a:t>2. </a:t>
            </a:r>
            <a:r>
              <a:rPr lang="zh-CN" altLang="en-US" sz="2400" b="1" dirty="0" smtClean="0">
                <a:latin typeface="微软雅黑" pitchFamily="34" charset="-122"/>
                <a:ea typeface="微软雅黑" pitchFamily="34" charset="-122"/>
              </a:rPr>
              <a:t>直接代入法：</a:t>
            </a:r>
            <a:r>
              <a:rPr lang="zh-CN" altLang="zh-CN" sz="2400" b="1" dirty="0" smtClean="0">
                <a:latin typeface="微软雅黑" pitchFamily="34" charset="-122"/>
                <a:ea typeface="微软雅黑" pitchFamily="34" charset="-122"/>
              </a:rPr>
              <a:t>用数值代替代数式中的字母，按照代数式中给运算计算出的结果，叫做代数式的值</a:t>
            </a:r>
            <a:r>
              <a:rPr lang="en-US" altLang="zh-CN" sz="2400" b="1" dirty="0" smtClean="0">
                <a:latin typeface="微软雅黑" pitchFamily="34" charset="-122"/>
                <a:ea typeface="微软雅黑" pitchFamily="34" charset="-122"/>
              </a:rPr>
              <a:t>.</a:t>
            </a:r>
            <a:r>
              <a:rPr lang="zh-CN" altLang="zh-CN" sz="2400" b="1" dirty="0" smtClean="0">
                <a:latin typeface="微软雅黑" pitchFamily="34" charset="-122"/>
                <a:ea typeface="微软雅黑" pitchFamily="34" charset="-122"/>
              </a:rPr>
              <a:t>这个过程叫做求代数式的值</a:t>
            </a:r>
            <a:r>
              <a:rPr lang="en-US" altLang="zh-CN" sz="2400" b="1" dirty="0" smtClean="0">
                <a:latin typeface="微软雅黑" pitchFamily="34" charset="-122"/>
                <a:ea typeface="微软雅黑" pitchFamily="34" charset="-122"/>
              </a:rPr>
              <a:t>.</a:t>
            </a:r>
            <a:endParaRPr lang="zh-CN" altLang="zh-CN" sz="2400" b="1" dirty="0">
              <a:latin typeface="微软雅黑" pitchFamily="34" charset="-122"/>
              <a:ea typeface="微软雅黑" pitchFamily="34" charset="-122"/>
            </a:endParaRPr>
          </a:p>
        </p:txBody>
      </p:sp>
      <p:sp>
        <p:nvSpPr>
          <p:cNvPr id="5" name="圆角矩形 4"/>
          <p:cNvSpPr/>
          <p:nvPr/>
        </p:nvSpPr>
        <p:spPr>
          <a:xfrm>
            <a:off x="539552" y="4149080"/>
            <a:ext cx="813690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smtClean="0">
                <a:latin typeface="微软雅黑" pitchFamily="34" charset="-122"/>
                <a:ea typeface="微软雅黑" pitchFamily="34" charset="-122"/>
              </a:rPr>
              <a:t>3.</a:t>
            </a:r>
            <a:r>
              <a:rPr lang="zh-CN" altLang="en-US" sz="2400" b="1" dirty="0" smtClean="0">
                <a:latin typeface="微软雅黑" pitchFamily="34" charset="-122"/>
                <a:ea typeface="微软雅黑" pitchFamily="34" charset="-122"/>
              </a:rPr>
              <a:t>整体代入法：将已知的式子变形后求解或者将已知式子和被求代数式都变形后再整体代入求解</a:t>
            </a:r>
            <a:endParaRPr lang="zh-CN" altLang="en-US" sz="2400" b="1" dirty="0">
              <a:latin typeface="微软雅黑" pitchFamily="34" charset="-122"/>
              <a:ea typeface="微软雅黑" pitchFamily="34"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矩形 10"/>
          <p:cNvPicPr>
            <a:picLocks noChangeArrowheads="1"/>
          </p:cNvPicPr>
          <p:nvPr/>
        </p:nvPicPr>
        <p:blipFill>
          <a:blip r:embed="rId3" cstate="print"/>
          <a:srcRect/>
          <a:stretch>
            <a:fillRect/>
          </a:stretch>
        </p:blipFill>
        <p:spPr bwMode="auto">
          <a:xfrm>
            <a:off x="993775" y="6350"/>
            <a:ext cx="2109788" cy="968375"/>
          </a:xfrm>
          <a:prstGeom prst="rect">
            <a:avLst/>
          </a:prstGeom>
          <a:noFill/>
          <a:ln w="9525">
            <a:noFill/>
            <a:miter lim="800000"/>
            <a:headEnd/>
            <a:tailEnd/>
          </a:ln>
        </p:spPr>
      </p:pic>
      <p:sp>
        <p:nvSpPr>
          <p:cNvPr id="9222" name="Text Box 2"/>
          <p:cNvSpPr txBox="1">
            <a:spLocks noChangeArrowheads="1"/>
          </p:cNvSpPr>
          <p:nvPr/>
        </p:nvSpPr>
        <p:spPr bwMode="auto">
          <a:xfrm>
            <a:off x="215900" y="908050"/>
            <a:ext cx="8748713" cy="3046988"/>
          </a:xfrm>
          <a:prstGeom prst="rect">
            <a:avLst/>
          </a:prstGeom>
          <a:noFill/>
          <a:ln w="9525">
            <a:noFill/>
            <a:miter lim="800000"/>
            <a:headEnd/>
            <a:tailEnd/>
          </a:ln>
        </p:spPr>
        <p:txBody>
          <a:bodyPr>
            <a:spAutoFit/>
          </a:bodyPr>
          <a:lstStyle/>
          <a:p>
            <a:pPr>
              <a:lnSpc>
                <a:spcPct val="150000"/>
              </a:lnSpc>
            </a:pPr>
            <a:r>
              <a:rPr lang="en-US" altLang="zh-CN" sz="3200" b="1" dirty="0">
                <a:latin typeface="楷体" pitchFamily="49" charset="-122"/>
                <a:ea typeface="楷体" pitchFamily="49" charset="-122"/>
              </a:rPr>
              <a:t>  </a:t>
            </a:r>
            <a:r>
              <a:rPr lang="zh-CN" altLang="zh-CN" sz="2400" b="1" dirty="0" smtClean="0">
                <a:latin typeface="微软雅黑" pitchFamily="34" charset="-122"/>
                <a:ea typeface="微软雅黑" pitchFamily="34" charset="-122"/>
                <a:cs typeface="Times New Roman" pitchFamily="18" charset="0"/>
              </a:rPr>
              <a:t>小</a:t>
            </a:r>
            <a:r>
              <a:rPr lang="zh-CN" altLang="zh-CN" sz="2400" b="1" dirty="0">
                <a:latin typeface="微软雅黑" pitchFamily="34" charset="-122"/>
                <a:ea typeface="微软雅黑" pitchFamily="34" charset="-122"/>
                <a:cs typeface="Times New Roman" pitchFamily="18" charset="0"/>
              </a:rPr>
              <a:t>亮家离学校</a:t>
            </a:r>
            <a:r>
              <a:rPr lang="en-US" altLang="zh-CN" sz="2400" b="1" dirty="0">
                <a:latin typeface="微软雅黑" pitchFamily="34" charset="-122"/>
                <a:ea typeface="微软雅黑" pitchFamily="34" charset="-122"/>
                <a:cs typeface="Times New Roman" pitchFamily="18" charset="0"/>
              </a:rPr>
              <a:t>1280m.</a:t>
            </a:r>
            <a:r>
              <a:rPr lang="zh-CN" altLang="zh-CN" sz="2400" b="1" dirty="0">
                <a:latin typeface="微软雅黑" pitchFamily="34" charset="-122"/>
                <a:ea typeface="微软雅黑" pitchFamily="34" charset="-122"/>
                <a:cs typeface="Times New Roman" pitchFamily="18" charset="0"/>
              </a:rPr>
              <a:t>他每天步行上学，速度约是</a:t>
            </a:r>
            <a:r>
              <a:rPr lang="en-US" altLang="zh-CN" sz="2400" b="1" dirty="0">
                <a:latin typeface="微软雅黑" pitchFamily="34" charset="-122"/>
                <a:ea typeface="微软雅黑" pitchFamily="34" charset="-122"/>
                <a:cs typeface="Times New Roman" pitchFamily="18" charset="0"/>
              </a:rPr>
              <a:t>80m/min.</a:t>
            </a:r>
            <a:r>
              <a:rPr lang="zh-CN" altLang="zh-CN" sz="2400" b="1" dirty="0">
                <a:latin typeface="微软雅黑" pitchFamily="34" charset="-122"/>
                <a:ea typeface="微软雅黑" pitchFamily="34" charset="-122"/>
                <a:cs typeface="Times New Roman" pitchFamily="18" charset="0"/>
              </a:rPr>
              <a:t>我们用</a:t>
            </a:r>
            <a:r>
              <a:rPr lang="en-US" altLang="zh-CN" sz="2400" b="1" i="1" dirty="0">
                <a:latin typeface="微软雅黑" pitchFamily="34" charset="-122"/>
                <a:ea typeface="微软雅黑" pitchFamily="34" charset="-122"/>
                <a:cs typeface="Times New Roman" pitchFamily="18" charset="0"/>
              </a:rPr>
              <a:t>t</a:t>
            </a:r>
            <a:r>
              <a:rPr lang="en-US" altLang="zh-CN" sz="2400" b="1" dirty="0">
                <a:latin typeface="微软雅黑" pitchFamily="34" charset="-122"/>
                <a:ea typeface="微软雅黑" pitchFamily="34" charset="-122"/>
                <a:cs typeface="Times New Roman" pitchFamily="18" charset="0"/>
              </a:rPr>
              <a:t>(min)</a:t>
            </a:r>
            <a:r>
              <a:rPr lang="zh-CN" altLang="zh-CN" sz="2400" b="1" dirty="0">
                <a:latin typeface="微软雅黑" pitchFamily="34" charset="-122"/>
                <a:ea typeface="微软雅黑" pitchFamily="34" charset="-122"/>
                <a:cs typeface="Times New Roman" pitchFamily="18" charset="0"/>
              </a:rPr>
              <a:t>表示小亮从离开家开始的步行时间</a:t>
            </a:r>
            <a:r>
              <a:rPr lang="zh-CN" altLang="zh-CN" sz="2400" b="1" dirty="0" smtClean="0">
                <a:latin typeface="微软雅黑" pitchFamily="34" charset="-122"/>
                <a:ea typeface="微软雅黑" pitchFamily="34" charset="-122"/>
                <a:cs typeface="Times New Roman" pitchFamily="18" charset="0"/>
              </a:rPr>
              <a:t>，</a:t>
            </a:r>
            <a:r>
              <a:rPr lang="en-US" altLang="zh-CN" sz="2400" b="1" dirty="0" smtClean="0">
                <a:latin typeface="微软雅黑" pitchFamily="34" charset="-122"/>
                <a:ea typeface="微软雅黑" pitchFamily="34" charset="-122"/>
                <a:cs typeface="Times New Roman" pitchFamily="18" charset="0"/>
              </a:rPr>
              <a:t>      </a:t>
            </a:r>
            <a:r>
              <a:rPr lang="en-US" altLang="zh-CN" sz="2400" b="1" dirty="0">
                <a:latin typeface="微软雅黑" pitchFamily="34" charset="-122"/>
                <a:ea typeface="微软雅黑" pitchFamily="34" charset="-122"/>
                <a:cs typeface="Times New Roman" pitchFamily="18" charset="0"/>
              </a:rPr>
              <a:t>(m)</a:t>
            </a:r>
            <a:r>
              <a:rPr lang="zh-CN" altLang="zh-CN" sz="2400" b="1" dirty="0">
                <a:latin typeface="微软雅黑" pitchFamily="34" charset="-122"/>
                <a:ea typeface="微软雅黑" pitchFamily="34" charset="-122"/>
                <a:cs typeface="Times New Roman" pitchFamily="18" charset="0"/>
              </a:rPr>
              <a:t>表示离开家的路程，</a:t>
            </a:r>
            <a:r>
              <a:rPr lang="en-US" altLang="zh-CN" sz="2400" b="1" dirty="0">
                <a:latin typeface="微软雅黑" pitchFamily="34" charset="-122"/>
                <a:ea typeface="微软雅黑" pitchFamily="34" charset="-122"/>
                <a:cs typeface="Times New Roman" pitchFamily="18" charset="0"/>
              </a:rPr>
              <a:t>   </a:t>
            </a:r>
            <a:r>
              <a:rPr lang="en-US" altLang="zh-CN" sz="2400" b="1" dirty="0" smtClean="0">
                <a:latin typeface="微软雅黑" pitchFamily="34" charset="-122"/>
                <a:ea typeface="微软雅黑" pitchFamily="34" charset="-122"/>
                <a:cs typeface="Times New Roman" pitchFamily="18" charset="0"/>
              </a:rPr>
              <a:t> (</a:t>
            </a:r>
            <a:r>
              <a:rPr lang="en-US" altLang="zh-CN" sz="2400" b="1" dirty="0">
                <a:latin typeface="微软雅黑" pitchFamily="34" charset="-122"/>
                <a:ea typeface="微软雅黑" pitchFamily="34" charset="-122"/>
                <a:cs typeface="Times New Roman" pitchFamily="18" charset="0"/>
              </a:rPr>
              <a:t>m)</a:t>
            </a:r>
            <a:r>
              <a:rPr lang="zh-CN" altLang="zh-CN" sz="2400" b="1" dirty="0">
                <a:latin typeface="微软雅黑" pitchFamily="34" charset="-122"/>
                <a:ea typeface="微软雅黑" pitchFamily="34" charset="-122"/>
                <a:cs typeface="Times New Roman" pitchFamily="18" charset="0"/>
              </a:rPr>
              <a:t>表示距学校的路程．</a:t>
            </a:r>
          </a:p>
          <a:p>
            <a:pPr>
              <a:lnSpc>
                <a:spcPct val="150000"/>
              </a:lnSpc>
            </a:pPr>
            <a:r>
              <a:rPr lang="en-US" altLang="zh-CN" sz="2400" b="1" dirty="0">
                <a:latin typeface="微软雅黑" pitchFamily="34" charset="-122"/>
                <a:ea typeface="微软雅黑" pitchFamily="34" charset="-122"/>
                <a:cs typeface="Times New Roman" pitchFamily="18" charset="0"/>
              </a:rPr>
              <a:t>(1)</a:t>
            </a:r>
            <a:r>
              <a:rPr lang="zh-CN" altLang="zh-CN" sz="2400" b="1" dirty="0">
                <a:latin typeface="微软雅黑" pitchFamily="34" charset="-122"/>
                <a:ea typeface="微软雅黑" pitchFamily="34" charset="-122"/>
                <a:cs typeface="Times New Roman" pitchFamily="18" charset="0"/>
              </a:rPr>
              <a:t>写出用</a:t>
            </a:r>
            <a:r>
              <a:rPr lang="en-US" altLang="zh-CN" sz="2400" b="1" i="1" dirty="0">
                <a:latin typeface="微软雅黑" pitchFamily="34" charset="-122"/>
                <a:ea typeface="微软雅黑" pitchFamily="34" charset="-122"/>
                <a:cs typeface="Times New Roman" pitchFamily="18" charset="0"/>
              </a:rPr>
              <a:t>t</a:t>
            </a:r>
            <a:r>
              <a:rPr lang="zh-CN" altLang="zh-CN" sz="2400" b="1" dirty="0">
                <a:latin typeface="微软雅黑" pitchFamily="34" charset="-122"/>
                <a:ea typeface="微软雅黑" pitchFamily="34" charset="-122"/>
                <a:cs typeface="Times New Roman" pitchFamily="18" charset="0"/>
              </a:rPr>
              <a:t>分别表示</a:t>
            </a:r>
            <a:r>
              <a:rPr lang="en-US" altLang="zh-CN" sz="2400" b="1" dirty="0">
                <a:latin typeface="微软雅黑" pitchFamily="34" charset="-122"/>
                <a:ea typeface="微软雅黑" pitchFamily="34" charset="-122"/>
                <a:cs typeface="Times New Roman" pitchFamily="18" charset="0"/>
              </a:rPr>
              <a:t>   </a:t>
            </a:r>
            <a:r>
              <a:rPr lang="en-US" altLang="zh-CN" sz="2400" b="1" dirty="0" smtClean="0">
                <a:latin typeface="微软雅黑" pitchFamily="34" charset="-122"/>
                <a:ea typeface="微软雅黑" pitchFamily="34" charset="-122"/>
                <a:cs typeface="Times New Roman" pitchFamily="18" charset="0"/>
              </a:rPr>
              <a:t>  </a:t>
            </a:r>
            <a:r>
              <a:rPr lang="zh-CN" altLang="zh-CN" sz="2400" b="1" dirty="0" smtClean="0">
                <a:latin typeface="微软雅黑" pitchFamily="34" charset="-122"/>
                <a:ea typeface="微软雅黑" pitchFamily="34" charset="-122"/>
                <a:cs typeface="Times New Roman" pitchFamily="18" charset="0"/>
              </a:rPr>
              <a:t>和</a:t>
            </a:r>
            <a:r>
              <a:rPr lang="en-US" altLang="zh-CN" sz="2400" b="1" dirty="0" smtClean="0">
                <a:latin typeface="微软雅黑" pitchFamily="34" charset="-122"/>
                <a:ea typeface="微软雅黑" pitchFamily="34" charset="-122"/>
                <a:cs typeface="Times New Roman" pitchFamily="18" charset="0"/>
              </a:rPr>
              <a:t>      </a:t>
            </a:r>
            <a:r>
              <a:rPr lang="zh-CN" altLang="zh-CN" sz="2400" b="1" dirty="0" smtClean="0">
                <a:latin typeface="微软雅黑" pitchFamily="34" charset="-122"/>
                <a:ea typeface="微软雅黑" pitchFamily="34" charset="-122"/>
                <a:cs typeface="Times New Roman" pitchFamily="18" charset="0"/>
              </a:rPr>
              <a:t>的代数式</a:t>
            </a:r>
            <a:r>
              <a:rPr lang="zh-CN" altLang="zh-CN" sz="2400" b="1" dirty="0">
                <a:latin typeface="微软雅黑" pitchFamily="34" charset="-122"/>
                <a:ea typeface="微软雅黑" pitchFamily="34" charset="-122"/>
                <a:cs typeface="Times New Roman" pitchFamily="18" charset="0"/>
              </a:rPr>
              <a:t>：</a:t>
            </a:r>
          </a:p>
          <a:p>
            <a:pPr>
              <a:lnSpc>
                <a:spcPct val="150000"/>
              </a:lnSpc>
            </a:pPr>
            <a:r>
              <a:rPr lang="en-US" altLang="zh-CN" sz="2400" b="1" dirty="0">
                <a:latin typeface="微软雅黑" pitchFamily="34" charset="-122"/>
                <a:ea typeface="微软雅黑" pitchFamily="34" charset="-122"/>
              </a:rPr>
              <a:t>      =_________,       =_________.</a:t>
            </a:r>
            <a:endParaRPr lang="zh-CN" altLang="zh-CN" sz="2400" b="1" dirty="0">
              <a:latin typeface="微软雅黑" pitchFamily="34" charset="-122"/>
              <a:ea typeface="微软雅黑" pitchFamily="34" charset="-122"/>
            </a:endParaRPr>
          </a:p>
        </p:txBody>
      </p:sp>
      <p:sp>
        <p:nvSpPr>
          <p:cNvPr id="1035" name="Rectangle 8"/>
          <p:cNvSpPr>
            <a:spLocks noChangeArrowheads="1"/>
          </p:cNvSpPr>
          <p:nvPr/>
        </p:nvSpPr>
        <p:spPr bwMode="auto">
          <a:xfrm>
            <a:off x="0" y="0"/>
            <a:ext cx="9144000" cy="0"/>
          </a:xfrm>
          <a:prstGeom prst="rect">
            <a:avLst/>
          </a:prstGeom>
          <a:noFill/>
          <a:ln w="9525">
            <a:noFill/>
            <a:miter lim="800000"/>
            <a:headEnd/>
            <a:tailEnd/>
          </a:ln>
          <a:effectLst>
            <a:prstShdw prst="shdw11">
              <a:schemeClr val="bg2">
                <a:alpha val="50000"/>
              </a:schemeClr>
            </a:prstShdw>
          </a:effectLst>
        </p:spPr>
        <p:txBody>
          <a:bodyPr wrap="none" anchor="ctr">
            <a:spAutoFit/>
          </a:bodyPr>
          <a:lstStyle/>
          <a:p>
            <a:endParaRPr lang="zh-CN" altLang="en-US"/>
          </a:p>
        </p:txBody>
      </p:sp>
      <p:graphicFrame>
        <p:nvGraphicFramePr>
          <p:cNvPr id="9223" name="Object 7"/>
          <p:cNvGraphicFramePr>
            <a:graphicFrameLocks noChangeAspect="1"/>
          </p:cNvGraphicFramePr>
          <p:nvPr/>
        </p:nvGraphicFramePr>
        <p:xfrm>
          <a:off x="7020272" y="1700808"/>
          <a:ext cx="677863" cy="576263"/>
        </p:xfrm>
        <a:graphic>
          <a:graphicData uri="http://schemas.openxmlformats.org/presentationml/2006/ole">
            <p:oleObj spid="_x0000_s83970" name="Equation" r:id="rId4" imgW="126890" imgH="190335" progId="">
              <p:embed/>
            </p:oleObj>
          </a:graphicData>
        </a:graphic>
      </p:graphicFrame>
      <p:graphicFrame>
        <p:nvGraphicFramePr>
          <p:cNvPr id="9225" name="Object 9"/>
          <p:cNvGraphicFramePr>
            <a:graphicFrameLocks noChangeAspect="1"/>
          </p:cNvGraphicFramePr>
          <p:nvPr/>
        </p:nvGraphicFramePr>
        <p:xfrm>
          <a:off x="2915816" y="2780928"/>
          <a:ext cx="677863" cy="576262"/>
        </p:xfrm>
        <a:graphic>
          <a:graphicData uri="http://schemas.openxmlformats.org/presentationml/2006/ole">
            <p:oleObj spid="_x0000_s83971" name="Equation" r:id="rId5" imgW="126890" imgH="190335" progId="">
              <p:embed/>
            </p:oleObj>
          </a:graphicData>
        </a:graphic>
      </p:graphicFrame>
      <p:graphicFrame>
        <p:nvGraphicFramePr>
          <p:cNvPr id="9226" name="Object 10"/>
          <p:cNvGraphicFramePr>
            <a:graphicFrameLocks noChangeAspect="1"/>
          </p:cNvGraphicFramePr>
          <p:nvPr/>
        </p:nvGraphicFramePr>
        <p:xfrm>
          <a:off x="323528" y="3356992"/>
          <a:ext cx="677863" cy="576263"/>
        </p:xfrm>
        <a:graphic>
          <a:graphicData uri="http://schemas.openxmlformats.org/presentationml/2006/ole">
            <p:oleObj spid="_x0000_s83972" name="Equation" r:id="rId6" imgW="126890" imgH="190335" progId="">
              <p:embed/>
            </p:oleObj>
          </a:graphicData>
        </a:graphic>
      </p:graphicFrame>
      <p:sp>
        <p:nvSpPr>
          <p:cNvPr id="1036" name="Rectangle 12"/>
          <p:cNvSpPr>
            <a:spLocks noChangeArrowheads="1"/>
          </p:cNvSpPr>
          <p:nvPr/>
        </p:nvSpPr>
        <p:spPr bwMode="auto">
          <a:xfrm>
            <a:off x="0" y="0"/>
            <a:ext cx="9144000" cy="0"/>
          </a:xfrm>
          <a:prstGeom prst="rect">
            <a:avLst/>
          </a:prstGeom>
          <a:noFill/>
          <a:ln w="9525">
            <a:noFill/>
            <a:miter lim="800000"/>
            <a:headEnd/>
            <a:tailEnd/>
          </a:ln>
          <a:effectLst>
            <a:prstShdw prst="shdw11">
              <a:schemeClr val="bg2">
                <a:alpha val="50000"/>
              </a:schemeClr>
            </a:prstShdw>
          </a:effectLst>
        </p:spPr>
        <p:txBody>
          <a:bodyPr wrap="none" anchor="ctr">
            <a:spAutoFit/>
          </a:bodyPr>
          <a:lstStyle/>
          <a:p>
            <a:endParaRPr lang="zh-CN" altLang="en-US"/>
          </a:p>
        </p:txBody>
      </p:sp>
      <p:graphicFrame>
        <p:nvGraphicFramePr>
          <p:cNvPr id="9227" name="Object 11"/>
          <p:cNvGraphicFramePr>
            <a:graphicFrameLocks noChangeAspect="1"/>
          </p:cNvGraphicFramePr>
          <p:nvPr/>
        </p:nvGraphicFramePr>
        <p:xfrm>
          <a:off x="3779912" y="2852936"/>
          <a:ext cx="468313" cy="584200"/>
        </p:xfrm>
        <a:graphic>
          <a:graphicData uri="http://schemas.openxmlformats.org/presentationml/2006/ole">
            <p:oleObj spid="_x0000_s83973" name="Equation" r:id="rId7" imgW="152334" imgH="190417" progId="">
              <p:embed/>
            </p:oleObj>
          </a:graphicData>
        </a:graphic>
      </p:graphicFrame>
      <p:sp>
        <p:nvSpPr>
          <p:cNvPr id="1037" name="Rectangle 14"/>
          <p:cNvSpPr>
            <a:spLocks noChangeArrowheads="1"/>
          </p:cNvSpPr>
          <p:nvPr/>
        </p:nvSpPr>
        <p:spPr bwMode="auto">
          <a:xfrm>
            <a:off x="0" y="0"/>
            <a:ext cx="9144000" cy="0"/>
          </a:xfrm>
          <a:prstGeom prst="rect">
            <a:avLst/>
          </a:prstGeom>
          <a:noFill/>
          <a:ln w="9525">
            <a:noFill/>
            <a:miter lim="800000"/>
            <a:headEnd/>
            <a:tailEnd/>
          </a:ln>
          <a:effectLst>
            <a:prstShdw prst="shdw11">
              <a:schemeClr val="bg2">
                <a:alpha val="50000"/>
              </a:schemeClr>
            </a:prstShdw>
          </a:effectLst>
        </p:spPr>
        <p:txBody>
          <a:bodyPr wrap="none" anchor="ctr">
            <a:spAutoFit/>
          </a:bodyPr>
          <a:lstStyle/>
          <a:p>
            <a:endParaRPr lang="zh-CN" altLang="en-US"/>
          </a:p>
        </p:txBody>
      </p:sp>
      <p:graphicFrame>
        <p:nvGraphicFramePr>
          <p:cNvPr id="9229" name="Object 13"/>
          <p:cNvGraphicFramePr>
            <a:graphicFrameLocks noChangeAspect="1"/>
          </p:cNvGraphicFramePr>
          <p:nvPr/>
        </p:nvGraphicFramePr>
        <p:xfrm>
          <a:off x="2555776" y="3356992"/>
          <a:ext cx="539750" cy="647700"/>
        </p:xfrm>
        <a:graphic>
          <a:graphicData uri="http://schemas.openxmlformats.org/presentationml/2006/ole">
            <p:oleObj spid="_x0000_s83974" name="Equation" r:id="rId8" imgW="152334" imgH="190417" progId="">
              <p:embed/>
            </p:oleObj>
          </a:graphicData>
        </a:graphic>
      </p:graphicFrame>
      <p:graphicFrame>
        <p:nvGraphicFramePr>
          <p:cNvPr id="9231" name="Object 15"/>
          <p:cNvGraphicFramePr>
            <a:graphicFrameLocks noChangeAspect="1"/>
          </p:cNvGraphicFramePr>
          <p:nvPr/>
        </p:nvGraphicFramePr>
        <p:xfrm>
          <a:off x="2411760" y="2204864"/>
          <a:ext cx="539750" cy="646114"/>
        </p:xfrm>
        <a:graphic>
          <a:graphicData uri="http://schemas.openxmlformats.org/presentationml/2006/ole">
            <p:oleObj spid="_x0000_s83975" name="Equation" r:id="rId9" imgW="152334" imgH="190417" progId="">
              <p:embed/>
            </p:oleObj>
          </a:graphicData>
        </a:graphic>
      </p:graphicFrame>
      <p:sp>
        <p:nvSpPr>
          <p:cNvPr id="16" name="Text Box 2"/>
          <p:cNvSpPr txBox="1">
            <a:spLocks noChangeArrowheads="1"/>
          </p:cNvSpPr>
          <p:nvPr/>
        </p:nvSpPr>
        <p:spPr bwMode="auto">
          <a:xfrm>
            <a:off x="1187624" y="3284984"/>
            <a:ext cx="1008063"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80</a:t>
            </a:r>
            <a:r>
              <a:rPr lang="en-US" altLang="zh-CN" sz="3200" b="1" i="1" dirty="0">
                <a:solidFill>
                  <a:srgbClr val="FF0000"/>
                </a:solidFill>
                <a:latin typeface="Times New Roman" pitchFamily="18" charset="0"/>
                <a:cs typeface="Times New Roman" pitchFamily="18" charset="0"/>
              </a:rPr>
              <a:t>t</a:t>
            </a:r>
            <a:endParaRPr lang="zh-CN" altLang="en-US" sz="3200" b="1" i="1" dirty="0">
              <a:solidFill>
                <a:srgbClr val="FF0000"/>
              </a:solidFill>
              <a:latin typeface="Times New Roman" pitchFamily="18" charset="0"/>
              <a:cs typeface="Times New Roman" pitchFamily="18" charset="0"/>
            </a:endParaRPr>
          </a:p>
        </p:txBody>
      </p:sp>
      <p:sp>
        <p:nvSpPr>
          <p:cNvPr id="17" name="Text Box 2"/>
          <p:cNvSpPr txBox="1">
            <a:spLocks noChangeArrowheads="1"/>
          </p:cNvSpPr>
          <p:nvPr/>
        </p:nvSpPr>
        <p:spPr bwMode="auto">
          <a:xfrm>
            <a:off x="3203848" y="3356992"/>
            <a:ext cx="2160588" cy="461665"/>
          </a:xfrm>
          <a:prstGeom prst="rect">
            <a:avLst/>
          </a:prstGeom>
          <a:noFill/>
          <a:ln w="9525">
            <a:noFill/>
            <a:miter lim="800000"/>
            <a:headEnd/>
            <a:tailEnd/>
          </a:ln>
        </p:spPr>
        <p:txBody>
          <a:bodyPr>
            <a:spAutoFit/>
          </a:bodyPr>
          <a:lstStyle/>
          <a:p>
            <a:r>
              <a:rPr lang="en-US" altLang="zh-CN" sz="2400" b="1" dirty="0">
                <a:solidFill>
                  <a:srgbClr val="FF0000"/>
                </a:solidFill>
                <a:latin typeface="微软雅黑" pitchFamily="34" charset="-122"/>
                <a:ea typeface="微软雅黑" pitchFamily="34" charset="-122"/>
              </a:rPr>
              <a:t>1280-80</a:t>
            </a:r>
            <a:r>
              <a:rPr lang="en-US" altLang="zh-CN" sz="2400" b="1" i="1" dirty="0">
                <a:solidFill>
                  <a:srgbClr val="FF0000"/>
                </a:solidFill>
                <a:latin typeface="微软雅黑" pitchFamily="34" charset="-122"/>
                <a:ea typeface="微软雅黑" pitchFamily="34" charset="-122"/>
                <a:cs typeface="Times New Roman" pitchFamily="18" charset="0"/>
              </a:rPr>
              <a:t>t</a:t>
            </a:r>
            <a:endParaRPr lang="zh-CN" altLang="en-US" sz="2400" b="1" i="1" dirty="0">
              <a:solidFill>
                <a:srgbClr val="FF0000"/>
              </a:solidFill>
              <a:latin typeface="微软雅黑" pitchFamily="34" charset="-122"/>
              <a:ea typeface="微软雅黑" pitchFamily="34" charset="-122"/>
              <a:cs typeface="Times New Roman" pitchFamily="18" charset="0"/>
            </a:endParaRPr>
          </a:p>
        </p:txBody>
      </p:sp>
      <p:sp>
        <p:nvSpPr>
          <p:cNvPr id="18" name="矩形 17"/>
          <p:cNvSpPr/>
          <p:nvPr/>
        </p:nvSpPr>
        <p:spPr>
          <a:xfrm>
            <a:off x="755576" y="188640"/>
            <a:ext cx="3888432" cy="584775"/>
          </a:xfrm>
          <a:prstGeom prst="rect">
            <a:avLst/>
          </a:prstGeom>
          <a:effectLst>
            <a:glow rad="139700">
              <a:schemeClr val="accent1">
                <a:satMod val="175000"/>
                <a:alpha val="40000"/>
              </a:schemeClr>
            </a:glow>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slope"/>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zh-CN" altLang="en-US"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rPr>
              <a:t>合作研学、展示激学</a:t>
            </a:r>
            <a:endParaRPr lang="zh-CN" altLang="en-US"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楷体" pitchFamily="49" charset="-122"/>
              <a:ea typeface="楷体" pitchFamily="49" charset="-122"/>
            </a:endParaRPr>
          </a:p>
        </p:txBody>
      </p:sp>
      <p:sp>
        <p:nvSpPr>
          <p:cNvPr id="19" name="Text Box 2"/>
          <p:cNvSpPr txBox="1">
            <a:spLocks noChangeArrowheads="1"/>
          </p:cNvSpPr>
          <p:nvPr/>
        </p:nvSpPr>
        <p:spPr bwMode="auto">
          <a:xfrm>
            <a:off x="179512" y="3861048"/>
            <a:ext cx="8570912" cy="461665"/>
          </a:xfrm>
          <a:prstGeom prst="rect">
            <a:avLst/>
          </a:prstGeom>
          <a:noFill/>
          <a:ln w="9525">
            <a:noFill/>
            <a:miter lim="800000"/>
            <a:headEnd/>
            <a:tailEnd/>
          </a:ln>
        </p:spPr>
        <p:txBody>
          <a:bodyPr>
            <a:spAutoFit/>
          </a:bodyPr>
          <a:lstStyle/>
          <a:p>
            <a:r>
              <a:rPr lang="en-US" altLang="zh-CN" sz="2400" b="1" dirty="0">
                <a:latin typeface="微软雅黑" pitchFamily="34" charset="-122"/>
                <a:ea typeface="微软雅黑" pitchFamily="34" charset="-122"/>
              </a:rPr>
              <a:t>(2)</a:t>
            </a:r>
            <a:r>
              <a:rPr lang="zh-CN" altLang="zh-CN" sz="2400" b="1" dirty="0">
                <a:latin typeface="微软雅黑" pitchFamily="34" charset="-122"/>
                <a:ea typeface="微软雅黑" pitchFamily="34" charset="-122"/>
              </a:rPr>
              <a:t>对具体的</a:t>
            </a:r>
            <a:r>
              <a:rPr lang="en-US" altLang="zh-CN" sz="2400" b="1" i="1" dirty="0">
                <a:latin typeface="微软雅黑" pitchFamily="34" charset="-122"/>
                <a:ea typeface="微软雅黑" pitchFamily="34" charset="-122"/>
              </a:rPr>
              <a:t>t</a:t>
            </a:r>
            <a:r>
              <a:rPr lang="zh-CN" altLang="zh-CN" sz="2400" b="1" dirty="0">
                <a:latin typeface="微软雅黑" pitchFamily="34" charset="-122"/>
                <a:ea typeface="微软雅黑" pitchFamily="34" charset="-122"/>
              </a:rPr>
              <a:t>值，计算</a:t>
            </a:r>
            <a:r>
              <a:rPr lang="en-US" altLang="zh-CN" sz="2400" b="1" dirty="0">
                <a:latin typeface="微软雅黑" pitchFamily="34" charset="-122"/>
                <a:ea typeface="微软雅黑" pitchFamily="34" charset="-122"/>
              </a:rPr>
              <a:t>   </a:t>
            </a:r>
            <a:r>
              <a:rPr lang="en-US" altLang="zh-CN" sz="2400" b="1" dirty="0" smtClean="0">
                <a:latin typeface="微软雅黑" pitchFamily="34" charset="-122"/>
                <a:ea typeface="微软雅黑" pitchFamily="34" charset="-122"/>
              </a:rPr>
              <a:t> </a:t>
            </a:r>
            <a:r>
              <a:rPr lang="zh-CN" altLang="zh-CN" sz="2400" b="1" dirty="0" smtClean="0">
                <a:latin typeface="微软雅黑" pitchFamily="34" charset="-122"/>
                <a:ea typeface="微软雅黑" pitchFamily="34" charset="-122"/>
              </a:rPr>
              <a:t>和</a:t>
            </a:r>
            <a:r>
              <a:rPr lang="en-US" altLang="zh-CN" sz="2400" b="1" dirty="0" smtClean="0">
                <a:latin typeface="微软雅黑" pitchFamily="34" charset="-122"/>
                <a:ea typeface="微软雅黑" pitchFamily="34" charset="-122"/>
              </a:rPr>
              <a:t>    </a:t>
            </a:r>
            <a:r>
              <a:rPr lang="zh-CN" altLang="zh-CN" sz="2400" b="1" dirty="0" smtClean="0">
                <a:latin typeface="微软雅黑" pitchFamily="34" charset="-122"/>
                <a:ea typeface="微软雅黑" pitchFamily="34" charset="-122"/>
              </a:rPr>
              <a:t>的</a:t>
            </a:r>
            <a:r>
              <a:rPr lang="zh-CN" altLang="zh-CN" sz="2400" b="1" dirty="0">
                <a:latin typeface="微软雅黑" pitchFamily="34" charset="-122"/>
                <a:ea typeface="微软雅黑" pitchFamily="34" charset="-122"/>
              </a:rPr>
              <a:t>值，并填</a:t>
            </a:r>
            <a:r>
              <a:rPr lang="zh-CN" altLang="zh-CN" sz="2400" b="1" dirty="0" smtClean="0">
                <a:latin typeface="微软雅黑" pitchFamily="34" charset="-122"/>
                <a:ea typeface="微软雅黑" pitchFamily="34" charset="-122"/>
              </a:rPr>
              <a:t>写下</a:t>
            </a:r>
            <a:r>
              <a:rPr lang="zh-CN" altLang="zh-CN" sz="2400" b="1" dirty="0">
                <a:latin typeface="微软雅黑" pitchFamily="34" charset="-122"/>
                <a:ea typeface="微软雅黑" pitchFamily="34" charset="-122"/>
              </a:rPr>
              <a:t>表：</a:t>
            </a:r>
            <a:endParaRPr lang="zh-CN" altLang="en-US" sz="2400" b="1" dirty="0">
              <a:latin typeface="微软雅黑" pitchFamily="34" charset="-122"/>
              <a:ea typeface="微软雅黑" pitchFamily="34" charset="-122"/>
            </a:endParaRPr>
          </a:p>
        </p:txBody>
      </p:sp>
      <p:graphicFrame>
        <p:nvGraphicFramePr>
          <p:cNvPr id="83976" name="Object 7"/>
          <p:cNvGraphicFramePr>
            <a:graphicFrameLocks noChangeAspect="1"/>
          </p:cNvGraphicFramePr>
          <p:nvPr/>
        </p:nvGraphicFramePr>
        <p:xfrm>
          <a:off x="3203848" y="3789040"/>
          <a:ext cx="677863" cy="576263"/>
        </p:xfrm>
        <a:graphic>
          <a:graphicData uri="http://schemas.openxmlformats.org/presentationml/2006/ole">
            <p:oleObj spid="_x0000_s83976" name="Equation" r:id="rId10" imgW="126890" imgH="190335" progId="">
              <p:embed/>
            </p:oleObj>
          </a:graphicData>
        </a:graphic>
      </p:graphicFrame>
      <p:graphicFrame>
        <p:nvGraphicFramePr>
          <p:cNvPr id="83977" name="Object 8"/>
          <p:cNvGraphicFramePr>
            <a:graphicFrameLocks noChangeAspect="1"/>
          </p:cNvGraphicFramePr>
          <p:nvPr/>
        </p:nvGraphicFramePr>
        <p:xfrm>
          <a:off x="3851920" y="3717032"/>
          <a:ext cx="539750" cy="647700"/>
        </p:xfrm>
        <a:graphic>
          <a:graphicData uri="http://schemas.openxmlformats.org/presentationml/2006/ole">
            <p:oleObj spid="_x0000_s83977" name="Equation" r:id="rId11" imgW="152334" imgH="190417" progId="">
              <p:embed/>
            </p:oleObj>
          </a:graphicData>
        </a:graphic>
      </p:graphicFrame>
      <p:graphicFrame>
        <p:nvGraphicFramePr>
          <p:cNvPr id="22" name="表格 21"/>
          <p:cNvGraphicFramePr>
            <a:graphicFrameLocks noGrp="1"/>
          </p:cNvGraphicFramePr>
          <p:nvPr/>
        </p:nvGraphicFramePr>
        <p:xfrm>
          <a:off x="611560" y="4437112"/>
          <a:ext cx="7632845" cy="1584177"/>
        </p:xfrm>
        <a:graphic>
          <a:graphicData uri="http://schemas.openxmlformats.org/drawingml/2006/table">
            <a:tbl>
              <a:tblPr>
                <a:tableStyleId>{8A107856-5554-42FB-B03E-39F5DBC370BA}</a:tableStyleId>
              </a:tblPr>
              <a:tblGrid>
                <a:gridCol w="1090022"/>
                <a:gridCol w="1090022"/>
                <a:gridCol w="1090022"/>
                <a:gridCol w="1090022"/>
                <a:gridCol w="1090919"/>
                <a:gridCol w="1090919"/>
                <a:gridCol w="1090919"/>
              </a:tblGrid>
              <a:tr h="528059">
                <a:tc>
                  <a:txBody>
                    <a:bodyPr/>
                    <a:lstStyle/>
                    <a:p>
                      <a:pPr algn="ctr">
                        <a:spcAft>
                          <a:spcPts val="0"/>
                        </a:spcAft>
                      </a:pPr>
                      <a:r>
                        <a:rPr lang="en-US" sz="3200" kern="100" dirty="0"/>
                        <a:t>t/min</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r>
                        <a:rPr lang="en-US" sz="3200" kern="100" dirty="0"/>
                        <a:t>0</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r>
                        <a:rPr lang="en-US" sz="3200" kern="100" dirty="0"/>
                        <a:t>4</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r>
                        <a:rPr lang="en-US" sz="3200" kern="100" dirty="0"/>
                        <a:t>5.5</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r>
                        <a:rPr lang="en-US" sz="3200" kern="100"/>
                        <a:t>10</a:t>
                      </a:r>
                      <a:endParaRPr lang="zh-CN" sz="3200" kern="100">
                        <a:latin typeface="Times New Roman"/>
                        <a:ea typeface="宋体"/>
                        <a:cs typeface="Times New Roman"/>
                      </a:endParaRPr>
                    </a:p>
                  </a:txBody>
                  <a:tcPr marL="68580" marR="68580" marT="0" marB="0" anchor="ctr"/>
                </a:tc>
                <a:tc>
                  <a:txBody>
                    <a:bodyPr/>
                    <a:lstStyle/>
                    <a:p>
                      <a:pPr algn="ctr">
                        <a:spcAft>
                          <a:spcPts val="0"/>
                        </a:spcAft>
                      </a:pPr>
                      <a:r>
                        <a:rPr lang="en-US" sz="3200" kern="100"/>
                        <a:t>12.5</a:t>
                      </a:r>
                      <a:endParaRPr lang="zh-CN" sz="3200" kern="100">
                        <a:latin typeface="Times New Roman"/>
                        <a:ea typeface="宋体"/>
                        <a:cs typeface="Times New Roman"/>
                      </a:endParaRPr>
                    </a:p>
                  </a:txBody>
                  <a:tcPr marL="68580" marR="68580" marT="0" marB="0" anchor="ctr"/>
                </a:tc>
                <a:tc>
                  <a:txBody>
                    <a:bodyPr/>
                    <a:lstStyle/>
                    <a:p>
                      <a:pPr algn="ctr">
                        <a:spcAft>
                          <a:spcPts val="0"/>
                        </a:spcAft>
                      </a:pPr>
                      <a:r>
                        <a:rPr lang="en-US" sz="3200" kern="100"/>
                        <a:t>16</a:t>
                      </a:r>
                      <a:endParaRPr lang="zh-CN" sz="3200" kern="100">
                        <a:latin typeface="Times New Roman"/>
                        <a:ea typeface="宋体"/>
                        <a:cs typeface="Times New Roman"/>
                      </a:endParaRPr>
                    </a:p>
                  </a:txBody>
                  <a:tcPr marL="68580" marR="68580" marT="0" marB="0" anchor="ctr"/>
                </a:tc>
              </a:tr>
              <a:tr h="528059">
                <a:tc>
                  <a:txBody>
                    <a:bodyPr/>
                    <a:lstStyle/>
                    <a:p>
                      <a:pPr algn="ctr">
                        <a:spcAft>
                          <a:spcPts val="0"/>
                        </a:spcAft>
                      </a:pPr>
                      <a:r>
                        <a:rPr lang="en-US" sz="3200" kern="100" dirty="0" smtClean="0"/>
                        <a:t>     /</a:t>
                      </a:r>
                      <a:r>
                        <a:rPr lang="en-US" sz="3200" kern="100" dirty="0"/>
                        <a:t>m</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endParaRPr lang="en-US" sz="3200" kern="100" dirty="0">
                        <a:solidFill>
                          <a:srgbClr val="FF0000"/>
                        </a:solidFill>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r>
              <a:tr h="528059">
                <a:tc>
                  <a:txBody>
                    <a:bodyPr/>
                    <a:lstStyle/>
                    <a:p>
                      <a:pPr algn="ctr">
                        <a:spcAft>
                          <a:spcPts val="0"/>
                        </a:spcAft>
                      </a:pPr>
                      <a:r>
                        <a:rPr lang="en-US" sz="3200" kern="100" dirty="0" smtClean="0"/>
                        <a:t>    /</a:t>
                      </a:r>
                      <a:r>
                        <a:rPr lang="en-US" sz="3200" kern="100" dirty="0"/>
                        <a:t>m</a:t>
                      </a:r>
                      <a:endParaRPr lang="zh-CN" sz="3200" kern="100" dirty="0">
                        <a:latin typeface="Times New Roman"/>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c>
                  <a:txBody>
                    <a:bodyPr/>
                    <a:lstStyle/>
                    <a:p>
                      <a:pPr algn="ctr">
                        <a:spcAft>
                          <a:spcPts val="0"/>
                        </a:spcAft>
                      </a:pPr>
                      <a:endParaRPr lang="en-US" sz="3200" kern="100" dirty="0">
                        <a:latin typeface="宋体"/>
                        <a:ea typeface="宋体"/>
                        <a:cs typeface="Times New Roman"/>
                      </a:endParaRPr>
                    </a:p>
                  </a:txBody>
                  <a:tcPr marL="68580" marR="68580" marT="0" marB="0" anchor="ctr"/>
                </a:tc>
              </a:tr>
            </a:tbl>
          </a:graphicData>
        </a:graphic>
      </p:graphicFrame>
      <p:sp>
        <p:nvSpPr>
          <p:cNvPr id="23" name="Text Box 2"/>
          <p:cNvSpPr txBox="1">
            <a:spLocks noChangeArrowheads="1"/>
          </p:cNvSpPr>
          <p:nvPr/>
        </p:nvSpPr>
        <p:spPr bwMode="auto">
          <a:xfrm>
            <a:off x="1979712" y="4941168"/>
            <a:ext cx="576262"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0</a:t>
            </a:r>
            <a:endParaRPr lang="zh-CN" altLang="en-US" sz="3200" b="1" dirty="0">
              <a:solidFill>
                <a:srgbClr val="FF0000"/>
              </a:solidFill>
              <a:latin typeface="宋体" pitchFamily="2" charset="-122"/>
            </a:endParaRPr>
          </a:p>
        </p:txBody>
      </p:sp>
      <p:sp>
        <p:nvSpPr>
          <p:cNvPr id="24" name="Text Box 2"/>
          <p:cNvSpPr txBox="1">
            <a:spLocks noChangeArrowheads="1"/>
          </p:cNvSpPr>
          <p:nvPr/>
        </p:nvSpPr>
        <p:spPr bwMode="auto">
          <a:xfrm>
            <a:off x="1691680" y="5517232"/>
            <a:ext cx="1152525"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1280</a:t>
            </a:r>
            <a:endParaRPr lang="zh-CN" altLang="en-US" sz="3200" b="1" dirty="0">
              <a:solidFill>
                <a:srgbClr val="FF0000"/>
              </a:solidFill>
              <a:latin typeface="宋体" pitchFamily="2" charset="-122"/>
            </a:endParaRPr>
          </a:p>
        </p:txBody>
      </p:sp>
      <p:graphicFrame>
        <p:nvGraphicFramePr>
          <p:cNvPr id="10251" name="Object 11"/>
          <p:cNvGraphicFramePr>
            <a:graphicFrameLocks noChangeAspect="1"/>
          </p:cNvGraphicFramePr>
          <p:nvPr/>
        </p:nvGraphicFramePr>
        <p:xfrm>
          <a:off x="611560" y="4941168"/>
          <a:ext cx="677863" cy="576262"/>
        </p:xfrm>
        <a:graphic>
          <a:graphicData uri="http://schemas.openxmlformats.org/presentationml/2006/ole">
            <p:oleObj spid="_x0000_s83978" name="Equation" r:id="rId12" imgW="126890" imgH="190335" progId="">
              <p:embed/>
            </p:oleObj>
          </a:graphicData>
        </a:graphic>
      </p:graphicFrame>
      <p:graphicFrame>
        <p:nvGraphicFramePr>
          <p:cNvPr id="10252" name="Object 12"/>
          <p:cNvGraphicFramePr>
            <a:graphicFrameLocks noChangeAspect="1"/>
          </p:cNvGraphicFramePr>
          <p:nvPr/>
        </p:nvGraphicFramePr>
        <p:xfrm>
          <a:off x="683568" y="5373216"/>
          <a:ext cx="539750" cy="647700"/>
        </p:xfrm>
        <a:graphic>
          <a:graphicData uri="http://schemas.openxmlformats.org/presentationml/2006/ole">
            <p:oleObj spid="_x0000_s83979" name="Equation" r:id="rId13" imgW="152334" imgH="190417" progId="">
              <p:embed/>
            </p:oleObj>
          </a:graphicData>
        </a:graphic>
      </p:graphicFrame>
      <p:sp>
        <p:nvSpPr>
          <p:cNvPr id="27" name="Text Box 2"/>
          <p:cNvSpPr txBox="1">
            <a:spLocks noChangeArrowheads="1"/>
          </p:cNvSpPr>
          <p:nvPr/>
        </p:nvSpPr>
        <p:spPr bwMode="auto">
          <a:xfrm>
            <a:off x="2843808" y="4941168"/>
            <a:ext cx="936625"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320</a:t>
            </a:r>
            <a:endParaRPr lang="zh-CN" altLang="en-US" sz="3200" b="1" dirty="0">
              <a:solidFill>
                <a:srgbClr val="FF0000"/>
              </a:solidFill>
              <a:latin typeface="宋体" pitchFamily="2" charset="-122"/>
            </a:endParaRPr>
          </a:p>
        </p:txBody>
      </p:sp>
      <p:sp>
        <p:nvSpPr>
          <p:cNvPr id="28" name="Text Box 2"/>
          <p:cNvSpPr txBox="1">
            <a:spLocks noChangeArrowheads="1"/>
          </p:cNvSpPr>
          <p:nvPr/>
        </p:nvSpPr>
        <p:spPr bwMode="auto">
          <a:xfrm>
            <a:off x="2843808" y="5517232"/>
            <a:ext cx="1008063"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960</a:t>
            </a:r>
            <a:endParaRPr lang="zh-CN" altLang="en-US" sz="3200" b="1" dirty="0">
              <a:solidFill>
                <a:srgbClr val="FF0000"/>
              </a:solidFill>
              <a:latin typeface="宋体" pitchFamily="2" charset="-122"/>
            </a:endParaRPr>
          </a:p>
        </p:txBody>
      </p:sp>
      <p:sp>
        <p:nvSpPr>
          <p:cNvPr id="29" name="Text Box 2"/>
          <p:cNvSpPr txBox="1">
            <a:spLocks noChangeArrowheads="1"/>
          </p:cNvSpPr>
          <p:nvPr/>
        </p:nvSpPr>
        <p:spPr bwMode="auto">
          <a:xfrm>
            <a:off x="3923928" y="4941168"/>
            <a:ext cx="1009650"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440</a:t>
            </a:r>
            <a:endParaRPr lang="zh-CN" altLang="en-US" sz="3200" b="1" dirty="0">
              <a:solidFill>
                <a:srgbClr val="FF0000"/>
              </a:solidFill>
              <a:latin typeface="宋体" pitchFamily="2" charset="-122"/>
            </a:endParaRPr>
          </a:p>
        </p:txBody>
      </p:sp>
      <p:sp>
        <p:nvSpPr>
          <p:cNvPr id="30" name="Text Box 2"/>
          <p:cNvSpPr txBox="1">
            <a:spLocks noChangeArrowheads="1"/>
          </p:cNvSpPr>
          <p:nvPr/>
        </p:nvSpPr>
        <p:spPr bwMode="auto">
          <a:xfrm>
            <a:off x="3923928" y="5517232"/>
            <a:ext cx="1009650"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840</a:t>
            </a:r>
            <a:endParaRPr lang="zh-CN" altLang="en-US" sz="3200" b="1" dirty="0">
              <a:solidFill>
                <a:srgbClr val="FF0000"/>
              </a:solidFill>
              <a:latin typeface="宋体" pitchFamily="2" charset="-122"/>
            </a:endParaRPr>
          </a:p>
        </p:txBody>
      </p:sp>
      <p:sp>
        <p:nvSpPr>
          <p:cNvPr id="31" name="Text Box 2"/>
          <p:cNvSpPr txBox="1">
            <a:spLocks noChangeArrowheads="1"/>
          </p:cNvSpPr>
          <p:nvPr/>
        </p:nvSpPr>
        <p:spPr bwMode="auto">
          <a:xfrm>
            <a:off x="5004048" y="4941168"/>
            <a:ext cx="1008063"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800</a:t>
            </a:r>
            <a:endParaRPr lang="zh-CN" altLang="en-US" sz="3200" b="1" dirty="0">
              <a:solidFill>
                <a:srgbClr val="FF0000"/>
              </a:solidFill>
              <a:latin typeface="宋体" pitchFamily="2" charset="-122"/>
            </a:endParaRPr>
          </a:p>
        </p:txBody>
      </p:sp>
      <p:sp>
        <p:nvSpPr>
          <p:cNvPr id="32" name="Text Box 2"/>
          <p:cNvSpPr txBox="1">
            <a:spLocks noChangeArrowheads="1"/>
          </p:cNvSpPr>
          <p:nvPr/>
        </p:nvSpPr>
        <p:spPr bwMode="auto">
          <a:xfrm>
            <a:off x="5004048" y="5517232"/>
            <a:ext cx="1008062"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480</a:t>
            </a:r>
            <a:endParaRPr lang="zh-CN" altLang="en-US" sz="3200" b="1" dirty="0">
              <a:solidFill>
                <a:srgbClr val="FF0000"/>
              </a:solidFill>
              <a:latin typeface="宋体" pitchFamily="2" charset="-122"/>
            </a:endParaRPr>
          </a:p>
        </p:txBody>
      </p:sp>
      <p:sp>
        <p:nvSpPr>
          <p:cNvPr id="33" name="Text Box 2"/>
          <p:cNvSpPr txBox="1">
            <a:spLocks noChangeArrowheads="1"/>
          </p:cNvSpPr>
          <p:nvPr/>
        </p:nvSpPr>
        <p:spPr bwMode="auto">
          <a:xfrm>
            <a:off x="6084168" y="4941168"/>
            <a:ext cx="1009650"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1000</a:t>
            </a:r>
            <a:endParaRPr lang="zh-CN" altLang="en-US" sz="3200" b="1" dirty="0">
              <a:solidFill>
                <a:srgbClr val="FF0000"/>
              </a:solidFill>
              <a:latin typeface="宋体" pitchFamily="2" charset="-122"/>
            </a:endParaRPr>
          </a:p>
        </p:txBody>
      </p:sp>
      <p:sp>
        <p:nvSpPr>
          <p:cNvPr id="34" name="Text Box 2"/>
          <p:cNvSpPr txBox="1">
            <a:spLocks noChangeArrowheads="1"/>
          </p:cNvSpPr>
          <p:nvPr/>
        </p:nvSpPr>
        <p:spPr bwMode="auto">
          <a:xfrm>
            <a:off x="6156176" y="5517232"/>
            <a:ext cx="1008062"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280</a:t>
            </a:r>
            <a:endParaRPr lang="zh-CN" altLang="en-US" sz="3200" b="1" dirty="0">
              <a:solidFill>
                <a:srgbClr val="FF0000"/>
              </a:solidFill>
              <a:latin typeface="宋体" pitchFamily="2" charset="-122"/>
            </a:endParaRPr>
          </a:p>
        </p:txBody>
      </p:sp>
      <p:sp>
        <p:nvSpPr>
          <p:cNvPr id="35" name="Text Box 2"/>
          <p:cNvSpPr txBox="1">
            <a:spLocks noChangeArrowheads="1"/>
          </p:cNvSpPr>
          <p:nvPr/>
        </p:nvSpPr>
        <p:spPr bwMode="auto">
          <a:xfrm>
            <a:off x="7236296" y="4941168"/>
            <a:ext cx="1008062" cy="584200"/>
          </a:xfrm>
          <a:prstGeom prst="rect">
            <a:avLst/>
          </a:prstGeom>
          <a:noFill/>
          <a:ln w="9525">
            <a:noFill/>
            <a:miter lim="800000"/>
            <a:headEnd/>
            <a:tailEnd/>
          </a:ln>
        </p:spPr>
        <p:txBody>
          <a:bodyPr>
            <a:spAutoFit/>
          </a:bodyPr>
          <a:lstStyle/>
          <a:p>
            <a:r>
              <a:rPr lang="en-US" altLang="zh-CN" sz="3200" b="1" dirty="0">
                <a:solidFill>
                  <a:srgbClr val="FF0000"/>
                </a:solidFill>
                <a:latin typeface="宋体" pitchFamily="2" charset="-122"/>
              </a:rPr>
              <a:t>1280</a:t>
            </a:r>
            <a:endParaRPr lang="zh-CN" altLang="en-US" sz="3200" b="1" dirty="0">
              <a:solidFill>
                <a:srgbClr val="FF0000"/>
              </a:solidFill>
              <a:latin typeface="宋体" pitchFamily="2" charset="-122"/>
            </a:endParaRPr>
          </a:p>
        </p:txBody>
      </p:sp>
      <p:sp>
        <p:nvSpPr>
          <p:cNvPr id="36" name="Text Box 2"/>
          <p:cNvSpPr txBox="1">
            <a:spLocks noChangeArrowheads="1"/>
          </p:cNvSpPr>
          <p:nvPr/>
        </p:nvSpPr>
        <p:spPr bwMode="auto">
          <a:xfrm>
            <a:off x="7452320" y="5445224"/>
            <a:ext cx="576262" cy="584200"/>
          </a:xfrm>
          <a:prstGeom prst="rect">
            <a:avLst/>
          </a:prstGeom>
          <a:noFill/>
          <a:ln w="9525">
            <a:noFill/>
            <a:miter lim="800000"/>
            <a:headEnd/>
            <a:tailEnd/>
          </a:ln>
        </p:spPr>
        <p:txBody>
          <a:bodyPr>
            <a:spAutoFit/>
          </a:bodyPr>
          <a:lstStyle/>
          <a:p>
            <a:r>
              <a:rPr lang="en-US" altLang="zh-CN" sz="3200" b="1">
                <a:solidFill>
                  <a:srgbClr val="FF0000"/>
                </a:solidFill>
                <a:latin typeface="宋体" pitchFamily="2" charset="-122"/>
              </a:rPr>
              <a:t>0</a:t>
            </a:r>
            <a:endParaRPr lang="zh-CN" altLang="en-US" sz="3200" b="1">
              <a:solidFill>
                <a:srgbClr val="FF0000"/>
              </a:solidFill>
              <a:latin typeface="宋体" pitchFamily="2" charset="-122"/>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Effect transition="in" filter="checkerboard(across)">
                                      <p:cBhvr>
                                        <p:cTn id="7" dur="500"/>
                                        <p:tgtEl>
                                          <p:spTgt spid="9222"/>
                                        </p:tgtEl>
                                      </p:cBhvr>
                                    </p:animEffect>
                                  </p:childTnLst>
                                </p:cTn>
                              </p:par>
                              <p:par>
                                <p:cTn id="8" presetID="5" presetClass="entr" presetSubtype="10" fill="hold" nodeType="withEffect">
                                  <p:stCondLst>
                                    <p:cond delay="0"/>
                                  </p:stCondLst>
                                  <p:childTnLst>
                                    <p:set>
                                      <p:cBhvr>
                                        <p:cTn id="9" dur="1" fill="hold">
                                          <p:stCondLst>
                                            <p:cond delay="0"/>
                                          </p:stCondLst>
                                        </p:cTn>
                                        <p:tgtEl>
                                          <p:spTgt spid="9223"/>
                                        </p:tgtEl>
                                        <p:attrNameLst>
                                          <p:attrName>style.visibility</p:attrName>
                                        </p:attrNameLst>
                                      </p:cBhvr>
                                      <p:to>
                                        <p:strVal val="visible"/>
                                      </p:to>
                                    </p:set>
                                    <p:animEffect transition="in" filter="checkerboard(across)">
                                      <p:cBhvr>
                                        <p:cTn id="10" dur="500"/>
                                        <p:tgtEl>
                                          <p:spTgt spid="9223"/>
                                        </p:tgtEl>
                                      </p:cBhvr>
                                    </p:animEffect>
                                  </p:childTnLst>
                                </p:cTn>
                              </p:par>
                              <p:par>
                                <p:cTn id="11" presetID="5" presetClass="entr" presetSubtype="10" fill="hold" nodeType="withEffect">
                                  <p:stCondLst>
                                    <p:cond delay="0"/>
                                  </p:stCondLst>
                                  <p:childTnLst>
                                    <p:set>
                                      <p:cBhvr>
                                        <p:cTn id="12" dur="1" fill="hold">
                                          <p:stCondLst>
                                            <p:cond delay="0"/>
                                          </p:stCondLst>
                                        </p:cTn>
                                        <p:tgtEl>
                                          <p:spTgt spid="9231"/>
                                        </p:tgtEl>
                                        <p:attrNameLst>
                                          <p:attrName>style.visibility</p:attrName>
                                        </p:attrNameLst>
                                      </p:cBhvr>
                                      <p:to>
                                        <p:strVal val="visible"/>
                                      </p:to>
                                    </p:set>
                                    <p:animEffect transition="in" filter="checkerboard(across)">
                                      <p:cBhvr>
                                        <p:cTn id="13" dur="500"/>
                                        <p:tgtEl>
                                          <p:spTgt spid="9231"/>
                                        </p:tgtEl>
                                      </p:cBhvr>
                                    </p:animEffect>
                                  </p:childTnLst>
                                </p:cTn>
                              </p:par>
                              <p:par>
                                <p:cTn id="14" presetID="5" presetClass="entr" presetSubtype="10" fill="hold" nodeType="withEffect">
                                  <p:stCondLst>
                                    <p:cond delay="0"/>
                                  </p:stCondLst>
                                  <p:childTnLst>
                                    <p:set>
                                      <p:cBhvr>
                                        <p:cTn id="15" dur="1" fill="hold">
                                          <p:stCondLst>
                                            <p:cond delay="0"/>
                                          </p:stCondLst>
                                        </p:cTn>
                                        <p:tgtEl>
                                          <p:spTgt spid="9227"/>
                                        </p:tgtEl>
                                        <p:attrNameLst>
                                          <p:attrName>style.visibility</p:attrName>
                                        </p:attrNameLst>
                                      </p:cBhvr>
                                      <p:to>
                                        <p:strVal val="visible"/>
                                      </p:to>
                                    </p:set>
                                    <p:animEffect transition="in" filter="checkerboard(across)">
                                      <p:cBhvr>
                                        <p:cTn id="16" dur="500"/>
                                        <p:tgtEl>
                                          <p:spTgt spid="9227"/>
                                        </p:tgtEl>
                                      </p:cBhvr>
                                    </p:animEffect>
                                  </p:childTnLst>
                                </p:cTn>
                              </p:par>
                              <p:par>
                                <p:cTn id="17" presetID="5" presetClass="entr" presetSubtype="10" fill="hold" nodeType="withEffect">
                                  <p:stCondLst>
                                    <p:cond delay="0"/>
                                  </p:stCondLst>
                                  <p:childTnLst>
                                    <p:set>
                                      <p:cBhvr>
                                        <p:cTn id="18" dur="1" fill="hold">
                                          <p:stCondLst>
                                            <p:cond delay="0"/>
                                          </p:stCondLst>
                                        </p:cTn>
                                        <p:tgtEl>
                                          <p:spTgt spid="9225"/>
                                        </p:tgtEl>
                                        <p:attrNameLst>
                                          <p:attrName>style.visibility</p:attrName>
                                        </p:attrNameLst>
                                      </p:cBhvr>
                                      <p:to>
                                        <p:strVal val="visible"/>
                                      </p:to>
                                    </p:set>
                                    <p:animEffect transition="in" filter="checkerboard(across)">
                                      <p:cBhvr>
                                        <p:cTn id="19" dur="500"/>
                                        <p:tgtEl>
                                          <p:spTgt spid="9225"/>
                                        </p:tgtEl>
                                      </p:cBhvr>
                                    </p:animEffect>
                                  </p:childTnLst>
                                </p:cTn>
                              </p:par>
                              <p:par>
                                <p:cTn id="20" presetID="5" presetClass="entr" presetSubtype="10" fill="hold" nodeType="withEffect">
                                  <p:stCondLst>
                                    <p:cond delay="0"/>
                                  </p:stCondLst>
                                  <p:childTnLst>
                                    <p:set>
                                      <p:cBhvr>
                                        <p:cTn id="21" dur="1" fill="hold">
                                          <p:stCondLst>
                                            <p:cond delay="0"/>
                                          </p:stCondLst>
                                        </p:cTn>
                                        <p:tgtEl>
                                          <p:spTgt spid="9226"/>
                                        </p:tgtEl>
                                        <p:attrNameLst>
                                          <p:attrName>style.visibility</p:attrName>
                                        </p:attrNameLst>
                                      </p:cBhvr>
                                      <p:to>
                                        <p:strVal val="visible"/>
                                      </p:to>
                                    </p:set>
                                    <p:animEffect transition="in" filter="checkerboard(across)">
                                      <p:cBhvr>
                                        <p:cTn id="22" dur="500"/>
                                        <p:tgtEl>
                                          <p:spTgt spid="9226"/>
                                        </p:tgtEl>
                                      </p:cBhvr>
                                    </p:animEffect>
                                  </p:childTnLst>
                                </p:cTn>
                              </p:par>
                              <p:par>
                                <p:cTn id="23" presetID="5" presetClass="entr" presetSubtype="10" fill="hold" nodeType="withEffect">
                                  <p:stCondLst>
                                    <p:cond delay="0"/>
                                  </p:stCondLst>
                                  <p:childTnLst>
                                    <p:set>
                                      <p:cBhvr>
                                        <p:cTn id="24" dur="1" fill="hold">
                                          <p:stCondLst>
                                            <p:cond delay="0"/>
                                          </p:stCondLst>
                                        </p:cTn>
                                        <p:tgtEl>
                                          <p:spTgt spid="9229"/>
                                        </p:tgtEl>
                                        <p:attrNameLst>
                                          <p:attrName>style.visibility</p:attrName>
                                        </p:attrNameLst>
                                      </p:cBhvr>
                                      <p:to>
                                        <p:strVal val="visible"/>
                                      </p:to>
                                    </p:set>
                                    <p:animEffect transition="in" filter="checkerboard(across)">
                                      <p:cBhvr>
                                        <p:cTn id="25" dur="500"/>
                                        <p:tgtEl>
                                          <p:spTgt spid="922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left)">
                                      <p:cBhvr>
                                        <p:cTn id="30" dur="20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wipe(left)">
                                      <p:cBhvr>
                                        <p:cTn id="35" dur="20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checkerboard(across)">
                                      <p:cBhvr>
                                        <p:cTn id="40" dur="500"/>
                                        <p:tgtEl>
                                          <p:spTgt spid="19"/>
                                        </p:tgtEl>
                                      </p:cBhvr>
                                    </p:animEffect>
                                  </p:childTnLst>
                                </p:cTn>
                              </p:par>
                              <p:par>
                                <p:cTn id="41" presetID="5" presetClass="entr" presetSubtype="10" fill="hold" nodeType="withEffect">
                                  <p:stCondLst>
                                    <p:cond delay="0"/>
                                  </p:stCondLst>
                                  <p:childTnLst>
                                    <p:set>
                                      <p:cBhvr>
                                        <p:cTn id="42" dur="1" fill="hold">
                                          <p:stCondLst>
                                            <p:cond delay="0"/>
                                          </p:stCondLst>
                                        </p:cTn>
                                        <p:tgtEl>
                                          <p:spTgt spid="83976"/>
                                        </p:tgtEl>
                                        <p:attrNameLst>
                                          <p:attrName>style.visibility</p:attrName>
                                        </p:attrNameLst>
                                      </p:cBhvr>
                                      <p:to>
                                        <p:strVal val="visible"/>
                                      </p:to>
                                    </p:set>
                                    <p:animEffect transition="in" filter="checkerboard(across)">
                                      <p:cBhvr>
                                        <p:cTn id="43" dur="500"/>
                                        <p:tgtEl>
                                          <p:spTgt spid="83976"/>
                                        </p:tgtEl>
                                      </p:cBhvr>
                                    </p:animEffect>
                                  </p:childTnLst>
                                </p:cTn>
                              </p:par>
                              <p:par>
                                <p:cTn id="44" presetID="5" presetClass="entr" presetSubtype="10" fill="hold" nodeType="withEffect">
                                  <p:stCondLst>
                                    <p:cond delay="0"/>
                                  </p:stCondLst>
                                  <p:childTnLst>
                                    <p:set>
                                      <p:cBhvr>
                                        <p:cTn id="45" dur="1" fill="hold">
                                          <p:stCondLst>
                                            <p:cond delay="0"/>
                                          </p:stCondLst>
                                        </p:cTn>
                                        <p:tgtEl>
                                          <p:spTgt spid="83977"/>
                                        </p:tgtEl>
                                        <p:attrNameLst>
                                          <p:attrName>style.visibility</p:attrName>
                                        </p:attrNameLst>
                                      </p:cBhvr>
                                      <p:to>
                                        <p:strVal val="visible"/>
                                      </p:to>
                                    </p:set>
                                    <p:animEffect transition="in" filter="checkerboard(across)">
                                      <p:cBhvr>
                                        <p:cTn id="46" dur="500"/>
                                        <p:tgtEl>
                                          <p:spTgt spid="83977"/>
                                        </p:tgtEl>
                                      </p:cBhvr>
                                    </p:animEffect>
                                  </p:childTnLst>
                                </p:cTn>
                              </p:par>
                              <p:par>
                                <p:cTn id="47" presetID="5" presetClass="entr" presetSubtype="1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checkerboard(across)">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wipe(left)">
                                      <p:cBhvr>
                                        <p:cTn id="54" dur="500"/>
                                        <p:tgtEl>
                                          <p:spTgt spid="23"/>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wipe(left)">
                                      <p:cBhvr>
                                        <p:cTn id="59" dur="500"/>
                                        <p:tgtEl>
                                          <p:spTgt spid="24"/>
                                        </p:tgtEl>
                                      </p:cBhvr>
                                    </p:animEffect>
                                  </p:childTnLst>
                                </p:cTn>
                              </p:par>
                              <p:par>
                                <p:cTn id="60" presetID="5" presetClass="entr" presetSubtype="10" fill="hold" nodeType="withEffect">
                                  <p:stCondLst>
                                    <p:cond delay="0"/>
                                  </p:stCondLst>
                                  <p:childTnLst>
                                    <p:set>
                                      <p:cBhvr>
                                        <p:cTn id="61" dur="1" fill="hold">
                                          <p:stCondLst>
                                            <p:cond delay="0"/>
                                          </p:stCondLst>
                                        </p:cTn>
                                        <p:tgtEl>
                                          <p:spTgt spid="10251"/>
                                        </p:tgtEl>
                                        <p:attrNameLst>
                                          <p:attrName>style.visibility</p:attrName>
                                        </p:attrNameLst>
                                      </p:cBhvr>
                                      <p:to>
                                        <p:strVal val="visible"/>
                                      </p:to>
                                    </p:set>
                                    <p:animEffect transition="in" filter="checkerboard(across)">
                                      <p:cBhvr>
                                        <p:cTn id="62" dur="500"/>
                                        <p:tgtEl>
                                          <p:spTgt spid="10251"/>
                                        </p:tgtEl>
                                      </p:cBhvr>
                                    </p:animEffect>
                                  </p:childTnLst>
                                </p:cTn>
                              </p:par>
                              <p:par>
                                <p:cTn id="63" presetID="5" presetClass="entr" presetSubtype="10" fill="hold" nodeType="withEffect">
                                  <p:stCondLst>
                                    <p:cond delay="0"/>
                                  </p:stCondLst>
                                  <p:childTnLst>
                                    <p:set>
                                      <p:cBhvr>
                                        <p:cTn id="64" dur="1" fill="hold">
                                          <p:stCondLst>
                                            <p:cond delay="0"/>
                                          </p:stCondLst>
                                        </p:cTn>
                                        <p:tgtEl>
                                          <p:spTgt spid="10252"/>
                                        </p:tgtEl>
                                        <p:attrNameLst>
                                          <p:attrName>style.visibility</p:attrName>
                                        </p:attrNameLst>
                                      </p:cBhvr>
                                      <p:to>
                                        <p:strVal val="visible"/>
                                      </p:to>
                                    </p:set>
                                    <p:animEffect transition="in" filter="checkerboard(across)">
                                      <p:cBhvr>
                                        <p:cTn id="65" dur="500"/>
                                        <p:tgtEl>
                                          <p:spTgt spid="10252"/>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wipe(left)">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animEffect transition="in" filter="wipe(left)">
                                      <p:cBhvr>
                                        <p:cTn id="75" dur="500"/>
                                        <p:tgtEl>
                                          <p:spTgt spid="28"/>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left)">
                                      <p:cBhvr>
                                        <p:cTn id="80" dur="500"/>
                                        <p:tgtEl>
                                          <p:spTgt spid="29"/>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grpId="0"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wipe(left)">
                                      <p:cBhvr>
                                        <p:cTn id="85" dur="500"/>
                                        <p:tgtEl>
                                          <p:spTgt spid="30"/>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grpId="0" nodeType="clickEffect">
                                  <p:stCondLst>
                                    <p:cond delay="0"/>
                                  </p:stCondLst>
                                  <p:childTnLst>
                                    <p:set>
                                      <p:cBhvr>
                                        <p:cTn id="89" dur="1" fill="hold">
                                          <p:stCondLst>
                                            <p:cond delay="0"/>
                                          </p:stCondLst>
                                        </p:cTn>
                                        <p:tgtEl>
                                          <p:spTgt spid="31"/>
                                        </p:tgtEl>
                                        <p:attrNameLst>
                                          <p:attrName>style.visibility</p:attrName>
                                        </p:attrNameLst>
                                      </p:cBhvr>
                                      <p:to>
                                        <p:strVal val="visible"/>
                                      </p:to>
                                    </p:set>
                                    <p:animEffect transition="in" filter="wipe(left)">
                                      <p:cBhvr>
                                        <p:cTn id="90" dur="500"/>
                                        <p:tgtEl>
                                          <p:spTgt spid="31"/>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grpId="0" nodeType="clickEffect">
                                  <p:stCondLst>
                                    <p:cond delay="0"/>
                                  </p:stCondLst>
                                  <p:childTnLst>
                                    <p:set>
                                      <p:cBhvr>
                                        <p:cTn id="94" dur="1" fill="hold">
                                          <p:stCondLst>
                                            <p:cond delay="0"/>
                                          </p:stCondLst>
                                        </p:cTn>
                                        <p:tgtEl>
                                          <p:spTgt spid="32"/>
                                        </p:tgtEl>
                                        <p:attrNameLst>
                                          <p:attrName>style.visibility</p:attrName>
                                        </p:attrNameLst>
                                      </p:cBhvr>
                                      <p:to>
                                        <p:strVal val="visible"/>
                                      </p:to>
                                    </p:set>
                                    <p:animEffect transition="in" filter="wipe(left)">
                                      <p:cBhvr>
                                        <p:cTn id="95" dur="500"/>
                                        <p:tgtEl>
                                          <p:spTgt spid="32"/>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33"/>
                                        </p:tgtEl>
                                        <p:attrNameLst>
                                          <p:attrName>style.visibility</p:attrName>
                                        </p:attrNameLst>
                                      </p:cBhvr>
                                      <p:to>
                                        <p:strVal val="visible"/>
                                      </p:to>
                                    </p:set>
                                    <p:animEffect transition="in" filter="wipe(left)">
                                      <p:cBhvr>
                                        <p:cTn id="100" dur="500"/>
                                        <p:tgtEl>
                                          <p:spTgt spid="33"/>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8" fill="hold" grpId="0" nodeType="clickEffect">
                                  <p:stCondLst>
                                    <p:cond delay="0"/>
                                  </p:stCondLst>
                                  <p:childTnLst>
                                    <p:set>
                                      <p:cBhvr>
                                        <p:cTn id="104" dur="1" fill="hold">
                                          <p:stCondLst>
                                            <p:cond delay="0"/>
                                          </p:stCondLst>
                                        </p:cTn>
                                        <p:tgtEl>
                                          <p:spTgt spid="34"/>
                                        </p:tgtEl>
                                        <p:attrNameLst>
                                          <p:attrName>style.visibility</p:attrName>
                                        </p:attrNameLst>
                                      </p:cBhvr>
                                      <p:to>
                                        <p:strVal val="visible"/>
                                      </p:to>
                                    </p:set>
                                    <p:animEffect transition="in" filter="wipe(left)">
                                      <p:cBhvr>
                                        <p:cTn id="105" dur="500"/>
                                        <p:tgtEl>
                                          <p:spTgt spid="34"/>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35"/>
                                        </p:tgtEl>
                                        <p:attrNameLst>
                                          <p:attrName>style.visibility</p:attrName>
                                        </p:attrNameLst>
                                      </p:cBhvr>
                                      <p:to>
                                        <p:strVal val="visible"/>
                                      </p:to>
                                    </p:set>
                                    <p:animEffect transition="in" filter="wipe(left)">
                                      <p:cBhvr>
                                        <p:cTn id="110" dur="500"/>
                                        <p:tgtEl>
                                          <p:spTgt spid="35"/>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8" fill="hold" grpId="0" nodeType="clickEffect">
                                  <p:stCondLst>
                                    <p:cond delay="0"/>
                                  </p:stCondLst>
                                  <p:childTnLst>
                                    <p:set>
                                      <p:cBhvr>
                                        <p:cTn id="114" dur="1" fill="hold">
                                          <p:stCondLst>
                                            <p:cond delay="0"/>
                                          </p:stCondLst>
                                        </p:cTn>
                                        <p:tgtEl>
                                          <p:spTgt spid="36"/>
                                        </p:tgtEl>
                                        <p:attrNameLst>
                                          <p:attrName>style.visibility</p:attrName>
                                        </p:attrNameLst>
                                      </p:cBhvr>
                                      <p:to>
                                        <p:strVal val="visible"/>
                                      </p:to>
                                    </p:set>
                                    <p:animEffect transition="in" filter="wipe(left)">
                                      <p:cBhvr>
                                        <p:cTn id="11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autoUpdateAnimBg="0"/>
      <p:bldP spid="16" grpId="0" bldLvl="0" autoUpdateAnimBg="0"/>
      <p:bldP spid="17" grpId="0" bldLvl="0" autoUpdateAnimBg="0"/>
      <p:bldP spid="19" grpId="0" autoUpdateAnimBg="0"/>
      <p:bldP spid="23" grpId="0" autoUpdateAnimBg="0"/>
      <p:bldP spid="24" grpId="0" autoUpdateAnimBg="0"/>
      <p:bldP spid="27" grpId="0" autoUpdateAnimBg="0"/>
      <p:bldP spid="28" grpId="0" autoUpdateAnimBg="0"/>
      <p:bldP spid="29" grpId="0" autoUpdateAnimBg="0"/>
      <p:bldP spid="30" grpId="0" autoUpdateAnimBg="0"/>
      <p:bldP spid="31" grpId="0" autoUpdateAnimBg="0"/>
      <p:bldP spid="32" grpId="0" autoUpdateAnimBg="0"/>
      <p:bldP spid="33" grpId="0" autoUpdateAnimBg="0"/>
      <p:bldP spid="34" grpId="0" autoUpdateAnimBg="0"/>
      <p:bldP spid="35" grpId="0" autoUpdateAnimBg="0"/>
      <p:bldP spid="36" grpId="0" autoUpdateAnimBg="0"/>
    </p:bldLst>
  </p:timing>
</p:sld>
</file>

<file path=ppt/theme/theme1.xml><?xml version="1.0" encoding="utf-8"?>
<a:theme xmlns:a="http://schemas.openxmlformats.org/drawingml/2006/main" name="主题1">
  <a:themeElements>
    <a:clrScheme name="2_吉林人民出版社PPT模板（定）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_吉林人民出版社PPT模板（定）">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extraClrScheme>
      <a:clrScheme name="2_吉林人民出版社PPT模板（定）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画廊">
  <a:themeElements>
    <a:clrScheme name="画廊">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画廊">
      <a:majorFont>
        <a:latin typeface="Rockwel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画廊">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 xmlns:thm15="http://schemas.microsoft.com/office/thememl/2012/main" name="Gallery" id="{BBFCD31E-59A1-489D-B089-A3EAD7CAE12E}" vid="{BB5F5D82-B5E9-469E-A815-C655ED4AF243}"/>
    </a:ext>
  </a:extLst>
</a:theme>
</file>

<file path=ppt/theme/theme3.xml><?xml version="1.0" encoding="utf-8"?>
<a:theme xmlns:a="http://schemas.openxmlformats.org/drawingml/2006/main" name="1_主题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主题1</Template>
  <TotalTime>15999</TotalTime>
  <Words>1429</Words>
  <Application>Microsoft Office PowerPoint</Application>
  <PresentationFormat>全屏显示(4:3)</PresentationFormat>
  <Paragraphs>121</Paragraphs>
  <Slides>14</Slides>
  <Notes>1</Notes>
  <HiddenSlides>0</HiddenSlides>
  <MMClips>0</MMClips>
  <ScaleCrop>false</ScaleCrop>
  <HeadingPairs>
    <vt:vector size="6" baseType="variant">
      <vt:variant>
        <vt:lpstr>主题</vt:lpstr>
      </vt:variant>
      <vt:variant>
        <vt:i4>3</vt:i4>
      </vt:variant>
      <vt:variant>
        <vt:lpstr>嵌入 OLE 服务器</vt:lpstr>
      </vt:variant>
      <vt:variant>
        <vt:i4>1</vt:i4>
      </vt:variant>
      <vt:variant>
        <vt:lpstr>幻灯片标题</vt:lpstr>
      </vt:variant>
      <vt:variant>
        <vt:i4>14</vt:i4>
      </vt:variant>
    </vt:vector>
  </HeadingPairs>
  <TitlesOfParts>
    <vt:vector size="18" baseType="lpstr">
      <vt:lpstr>主题1</vt:lpstr>
      <vt:lpstr>画廊</vt:lpstr>
      <vt:lpstr>1_主题1</vt:lpstr>
      <vt:lpstr>Equation</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精讲领学</vt:lpstr>
      <vt:lpstr>幻灯片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课本  学案  草稿纸  笔</dc:title>
  <dc:creator>Administrator</dc:creator>
  <cp:lastModifiedBy>Administrator</cp:lastModifiedBy>
  <cp:revision>1415</cp:revision>
  <dcterms:modified xsi:type="dcterms:W3CDTF">2018-10-22T08:30:41Z</dcterms:modified>
</cp:coreProperties>
</file>