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1" r:id="rId3"/>
    <p:sldId id="321" r:id="rId4"/>
    <p:sldId id="328" r:id="rId5"/>
    <p:sldId id="300" r:id="rId6"/>
    <p:sldId id="279" r:id="rId7"/>
    <p:sldId id="326" r:id="rId8"/>
    <p:sldId id="333" r:id="rId9"/>
    <p:sldId id="332" r:id="rId10"/>
    <p:sldId id="327" r:id="rId11"/>
    <p:sldId id="325" r:id="rId12"/>
    <p:sldId id="331" r:id="rId13"/>
    <p:sldId id="316" r:id="rId14"/>
    <p:sldId id="324" r:id="rId15"/>
    <p:sldId id="330" r:id="rId16"/>
    <p:sldId id="310" r:id="rId17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26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717F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20" y="-96"/>
      </p:cViewPr>
      <p:guideLst>
        <p:guide orient="horz" pos="2126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E5D9A-C0DC-4FD9-B94B-7DEFCD51C73D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67F65-5FE0-4579-BD1A-BB988283AF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5538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2019/3/11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109300" y="2232506"/>
            <a:ext cx="9773173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6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第</a:t>
            </a:r>
            <a:r>
              <a:rPr lang="en-US" altLang="zh-CN" sz="6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8</a:t>
            </a:r>
            <a:r>
              <a:rPr lang="zh-CN" altLang="en-US" sz="6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章  整式的乘法   </a:t>
            </a:r>
            <a:endParaRPr lang="zh-CN" alt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31103" y="3991229"/>
            <a:ext cx="8494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CN" sz="5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</a:t>
            </a:r>
            <a:r>
              <a:rPr lang="en-US" altLang="zh-CN" sz="5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zh-CN" altLang="zh-CN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幂的乘方与积的乘方</a:t>
            </a:r>
            <a:endParaRPr lang="en-US" altLang="zh-CN" sz="5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pic>
        <p:nvPicPr>
          <p:cNvPr id="5" name="lt0.jpg" descr="id:214752313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4350" y="1734822"/>
            <a:ext cx="737268" cy="361292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572984" y="1476023"/>
            <a:ext cx="11360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en-US" altLang="zh-CN" sz="32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计算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32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(1)(2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　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41618" y="2981690"/>
            <a:ext cx="5680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(2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=4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</a:t>
            </a:r>
            <a:endParaRPr lang="zh-CN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090989" y="2168147"/>
            <a:ext cx="54573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(2)(3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090989" y="2908292"/>
            <a:ext cx="67938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(3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=3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=27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18869" y="3966575"/>
            <a:ext cx="59028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(-2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</a:t>
            </a:r>
            <a:endParaRPr lang="zh-CN" altLang="zh-CN" sz="32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41618" y="4925336"/>
            <a:ext cx="67938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(-2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=(-2)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=-8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</a:t>
            </a:r>
            <a:endParaRPr lang="zh-CN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090989" y="3661125"/>
            <a:ext cx="61319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(4) (-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xy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 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090989" y="4870360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(-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xy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 (-1)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802892" y="2163450"/>
            <a:ext cx="946931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(2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+(-3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+(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= 2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· (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+ (-3)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· (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+  (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· 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zh-CN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pic>
        <p:nvPicPr>
          <p:cNvPr id="6" name="lt0.jpg" descr="id:214752313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4350" y="1734822"/>
            <a:ext cx="737268" cy="361292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514861" y="1734822"/>
            <a:ext cx="95630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(2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 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+(-3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+(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</a:t>
            </a:r>
            <a:endParaRPr lang="zh-CN" altLang="zh-CN" sz="32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318481" y="3978838"/>
            <a:ext cx="87594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=8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+9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318481" y="4654181"/>
            <a:ext cx="87594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=8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+9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endParaRPr lang="zh-CN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18481" y="5420092"/>
            <a:ext cx="87594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=18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pic>
        <p:nvPicPr>
          <p:cNvPr id="6" name="lt0.jpg" descr="id:214752313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4350" y="1734822"/>
            <a:ext cx="737268" cy="361292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122422" y="1534649"/>
            <a:ext cx="107132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球体表面积的计算公式是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4π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地球可以近似地看成一个球体,它的半径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约为6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37×10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地球的表面积大约是多少平方米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?(π取3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14)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236858" y="3081361"/>
            <a:ext cx="50860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:S=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4π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23732" y="3766298"/>
            <a:ext cx="48865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=4×3.14×(6.37×10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923733" y="4486378"/>
            <a:ext cx="60832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=4×3.14×6.37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×10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12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987190" y="5206458"/>
            <a:ext cx="52854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≈5.10×10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(m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).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923732" y="5894600"/>
            <a:ext cx="9429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答:地球的表面积大约是5.10×10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m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678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</a:p>
        </p:txBody>
      </p:sp>
      <p:sp>
        <p:nvSpPr>
          <p:cNvPr id="5" name="矩形 4"/>
          <p:cNvSpPr/>
          <p:nvPr/>
        </p:nvSpPr>
        <p:spPr>
          <a:xfrm>
            <a:off x="332510" y="1538429"/>
            <a:ext cx="10735758" cy="13849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积的乘方运算法则: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积的乘方,等于每一个因数乘方的积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0898" y="3013820"/>
            <a:ext cx="10589763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推广:(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abc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2509" y="3632323"/>
            <a:ext cx="10589765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积的乘方法则逆用: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abc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57676" y="4338218"/>
            <a:ext cx="10589763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4.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注意：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）当底数为多个因式时，不要漏掉某些因式的乘方；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）计算积的乘方时，不要忽略系数因数的“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”号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）注意运算顺序：先乘方、再乘除，最后加减。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119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</a:p>
        </p:txBody>
      </p:sp>
      <p:sp>
        <p:nvSpPr>
          <p:cNvPr id="9" name="矩形 8"/>
          <p:cNvSpPr/>
          <p:nvPr/>
        </p:nvSpPr>
        <p:spPr>
          <a:xfrm>
            <a:off x="457312" y="1614059"/>
            <a:ext cx="103488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泉州中考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计算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的结果是	(　　)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A.3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 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B.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 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D.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04875" y="3031128"/>
            <a:ext cx="107395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贺州中考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下列运算正确的是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(　　)</a:t>
            </a:r>
            <a:endParaRPr lang="zh-CN" altLang="zh-CN" sz="32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A.(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+(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B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.(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·(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12</a:t>
            </a:r>
            <a:endParaRPr lang="zh-CN" altLang="zh-CN" sz="32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C.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·(</a:t>
            </a:r>
            <a:r>
              <a:rPr lang="en-US" altLang="zh-CN" sz="32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r>
              <a:rPr lang="en-US" altLang="zh-CN" sz="3200" b="1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32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</a:t>
            </a:r>
            <a:r>
              <a:rPr lang="en-US" altLang="zh-CN" sz="32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D.(2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·(-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=-8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</a:p>
        </p:txBody>
      </p:sp>
      <p:sp>
        <p:nvSpPr>
          <p:cNvPr id="6" name="矩形 5"/>
          <p:cNvSpPr/>
          <p:nvPr/>
        </p:nvSpPr>
        <p:spPr>
          <a:xfrm>
            <a:off x="435952" y="1899285"/>
            <a:ext cx="80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3.若</a:t>
            </a:r>
            <a:r>
              <a:rPr lang="en-US" altLang="zh-CN" sz="3600" b="1" i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600" b="1" spc="3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3600" b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=-8</a:t>
            </a:r>
            <a:r>
              <a:rPr lang="en-US" altLang="zh-CN" sz="3600" b="1" i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600" b="1" spc="3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3600" b="1" i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3600" b="1" spc="3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CN" sz="3600" b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,则</a:t>
            </a:r>
            <a:r>
              <a:rPr lang="en-US" altLang="zh-CN" sz="3600" b="1" i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600" b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3600" b="1" u="sng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        　</a:t>
            </a:r>
            <a:r>
              <a:rPr lang="en-US" altLang="zh-CN" sz="3600" b="1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zh-CN" altLang="zh-CN" sz="3600" b="1" spc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086153" y="1828102"/>
            <a:ext cx="1714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6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36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CN" altLang="zh-C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布置作业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3779" y="2253787"/>
            <a:ext cx="10576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数学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书  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P88-89    </a:t>
            </a:r>
            <a:r>
              <a:rPr lang="zh-CN" altLang="zh-CN" sz="3600" dirty="0" smtClean="0"/>
              <a:t>练习</a:t>
            </a:r>
            <a:r>
              <a:rPr lang="zh-CN" altLang="zh-CN" sz="3600" dirty="0"/>
              <a:t>，习</a:t>
            </a:r>
            <a:r>
              <a:rPr lang="zh-CN" altLang="zh-CN" sz="3600" dirty="0" smtClean="0"/>
              <a:t>题</a:t>
            </a:r>
            <a:r>
              <a:rPr lang="en-US" altLang="zh-CN" sz="3600" dirty="0" smtClean="0"/>
              <a:t>A</a:t>
            </a:r>
            <a:r>
              <a:rPr lang="zh-CN" altLang="en-US" sz="3600" dirty="0" smtClean="0"/>
              <a:t>、</a:t>
            </a:r>
            <a:r>
              <a:rPr lang="en-US" altLang="zh-CN" sz="3600" dirty="0" smtClean="0"/>
              <a:t>B</a:t>
            </a:r>
            <a:r>
              <a:rPr lang="zh-CN" altLang="en-US" sz="3600" dirty="0" smtClean="0"/>
              <a:t>组</a:t>
            </a:r>
            <a:endParaRPr lang="en-US" altLang="zh-C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4"/>
          <p:cNvSpPr txBox="1"/>
          <p:nvPr/>
        </p:nvSpPr>
        <p:spPr>
          <a:xfrm>
            <a:off x="779008" y="3303809"/>
            <a:ext cx="55966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名校课堂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endParaRPr lang="en-US" altLang="zh-C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525610" y="2138913"/>
            <a:ext cx="228282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/>
              <a:t>课本</a:t>
            </a:r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dirty="0"/>
              <a:t>练习本</a:t>
            </a:r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dirty="0"/>
              <a:t>学案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引入新课</a:t>
            </a: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矩形 4"/>
          <p:cNvSpPr/>
          <p:nvPr/>
        </p:nvSpPr>
        <p:spPr>
          <a:xfrm>
            <a:off x="5235230" y="998529"/>
            <a:ext cx="25476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问题思考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0575" y="1790686"/>
            <a:ext cx="110689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 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(1) 问题:若已知一个正方体的棱长为1</a:t>
            </a:r>
            <a:r>
              <a:rPr lang="en-US" altLang="zh-CN" sz="32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1×10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cm,你能计算出它的体积是多少吗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82743" y="3339168"/>
            <a:ext cx="45047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=(1.1×10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cm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endParaRPr lang="zh-CN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6599" y="5109369"/>
            <a:ext cx="104706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(3) </a:t>
            </a:r>
            <a:r>
              <a:rPr lang="en-US" altLang="zh-CN" sz="32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问题:积的乘方如何运算呢?能不能找到一个运算法则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86599" y="4339300"/>
            <a:ext cx="106112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(2) </a:t>
            </a:r>
            <a:r>
              <a:rPr lang="en-US" altLang="zh-CN" sz="32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问题:这个结果是幂的乘方形式吗</a:t>
            </a:r>
            <a:r>
              <a:rPr lang="en-US" altLang="zh-CN" sz="32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zh-CN" altLang="zh-CN" sz="32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54949" y="2447708"/>
            <a:ext cx="11307084" cy="26276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4000" b="1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经历探索</a:t>
            </a:r>
            <a:r>
              <a:rPr lang="zh-CN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积的乘方的运算性质</a:t>
            </a:r>
            <a:r>
              <a:rPr lang="zh-CN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的过程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发展推理能力和有条理的表达能力</a:t>
            </a:r>
            <a:r>
              <a:rPr lang="en-US" altLang="zh-CN" sz="4000" b="1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40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4000" b="1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了解积的运算性质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并能解决一些实际问题</a:t>
            </a:r>
            <a:r>
              <a:rPr lang="en-US" altLang="zh-CN" sz="3600" i="1" dirty="0"/>
              <a:t>.</a:t>
            </a:r>
            <a:endParaRPr lang="zh-CN" altLang="zh-CN" sz="36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学习目标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矩形 4"/>
          <p:cNvSpPr/>
          <p:nvPr/>
        </p:nvSpPr>
        <p:spPr>
          <a:xfrm>
            <a:off x="3481987" y="1040891"/>
            <a:ext cx="82769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探究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探究积的乘方运算性质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74968" y="1712047"/>
            <a:ext cx="10869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计算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×0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小明认为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×0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=(4×0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25)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马上得出结果为你认为他这样计算有道理吗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46976" y="3272674"/>
            <a:ext cx="108697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观察下面的运算过程,指出每步运算的依据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(3×7)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=(3×7)·(3×7)   (                                         )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=(3×3)·(7×7)   (                                         )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=3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×7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          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                                          )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137546" y="4732776"/>
            <a:ext cx="408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乘方的定义</a:t>
            </a:r>
            <a:endParaRPr lang="zh-CN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675865" y="5343812"/>
            <a:ext cx="408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乘法交换律和结合律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874314" y="6042664"/>
            <a:ext cx="408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乘方的定义</a:t>
            </a:r>
            <a:endParaRPr lang="zh-CN" altLang="zh-CN" sz="2800" b="1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5" name="矩形 4"/>
          <p:cNvSpPr/>
          <p:nvPr/>
        </p:nvSpPr>
        <p:spPr>
          <a:xfrm>
            <a:off x="1294139" y="1473200"/>
            <a:ext cx="1123700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按照上面的方法</a:t>
            </a: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完成下面的填空</a:t>
            </a: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250000"/>
              </a:lnSpc>
            </a:pP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36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6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6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3600" b="1" i="1" u="sng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　                      　　　　　　　</a:t>
            </a:r>
            <a:r>
              <a:rPr lang="en-US" altLang="zh-CN" sz="36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250000"/>
              </a:lnSpc>
            </a:pP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36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6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600" b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6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3600" b="1" i="1" u="sng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en-US" altLang="zh-CN" sz="3600" b="1" i="1" u="sng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</a:t>
            </a:r>
            <a:r>
              <a:rPr lang="zh-CN" altLang="zh-CN" sz="3600" b="1" i="1" u="sng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　　　　　　　　</a:t>
            </a:r>
            <a:r>
              <a:rPr lang="en-US" altLang="zh-CN" sz="36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3600" b="1" i="1" u="sng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　　　　　　　　　</a:t>
            </a:r>
            <a:endParaRPr lang="zh-CN" altLang="zh-CN" sz="3600" b="1" i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223016" y="2877240"/>
            <a:ext cx="89689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)·(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)=(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a·a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)·(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b·b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881801" y="4200679"/>
            <a:ext cx="89689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)·(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)·(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)=(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a·a·a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)·(</a:t>
            </a:r>
            <a:r>
              <a:rPr lang="en-US" altLang="zh-CN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b·b·b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=a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endParaRPr lang="zh-CN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97479" y="2935002"/>
            <a:ext cx="64126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 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×··· 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</a:p>
          <a:p>
            <a:pPr>
              <a:lnSpc>
                <a:spcPct val="200000"/>
              </a:lnSpc>
            </a:pP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×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a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×··· ×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×··· ×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800" b="1" baseline="30000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=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 </a:t>
            </a:r>
            <a:r>
              <a:rPr lang="zh-CN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 </a:t>
            </a:r>
            <a:r>
              <a:rPr lang="zh-CN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endParaRPr lang="zh-CN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5" name="矩形 4"/>
          <p:cNvSpPr/>
          <p:nvPr/>
        </p:nvSpPr>
        <p:spPr>
          <a:xfrm>
            <a:off x="605725" y="1328734"/>
            <a:ext cx="63622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3.公式推导.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一般地，若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是正整数，则有：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968021" y="3619344"/>
            <a:ext cx="4959949" cy="18158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200000"/>
              </a:lnSpc>
            </a:pPr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积的乘方,等于各因式乘方的积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左大括号 7"/>
          <p:cNvSpPr/>
          <p:nvPr/>
        </p:nvSpPr>
        <p:spPr>
          <a:xfrm rot="5400000">
            <a:off x="2994556" y="1723587"/>
            <a:ext cx="360040" cy="281125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683375" y="2427313"/>
            <a:ext cx="13128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endParaRPr lang="en-US" altLang="zh-CN" sz="28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左大括号 9"/>
          <p:cNvSpPr/>
          <p:nvPr/>
        </p:nvSpPr>
        <p:spPr>
          <a:xfrm rot="5400000">
            <a:off x="2727890" y="3666934"/>
            <a:ext cx="273798" cy="2114409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386599" y="4035652"/>
            <a:ext cx="2322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 </a:t>
            </a:r>
            <a:endParaRPr lang="zh-CN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-437883" y="603028"/>
            <a:ext cx="2590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左大括号 12"/>
          <p:cNvSpPr/>
          <p:nvPr/>
        </p:nvSpPr>
        <p:spPr>
          <a:xfrm rot="5400000">
            <a:off x="5067071" y="3788632"/>
            <a:ext cx="288038" cy="1803409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723688" y="4004065"/>
            <a:ext cx="2322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 </a:t>
            </a:r>
            <a:endParaRPr lang="zh-CN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001571" y="1734815"/>
            <a:ext cx="46454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注意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</a:t>
            </a:r>
          </a:p>
          <a:p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运用这个性质可以直接进行积的乘方运算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6" grpId="0" animBg="1"/>
      <p:bldP spid="8" grpId="0" animBg="1"/>
      <p:bldP spid="9" grpId="0"/>
      <p:bldP spid="10" grpId="0" animBg="1"/>
      <p:bldP spid="11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8" name="矩形 7"/>
          <p:cNvSpPr/>
          <p:nvPr/>
        </p:nvSpPr>
        <p:spPr>
          <a:xfrm>
            <a:off x="876702" y="3729669"/>
            <a:ext cx="11315298" cy="12126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三个或三个以上因式的积的乘方也具有这一性质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3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即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4324" y="1798813"/>
            <a:ext cx="11688785" cy="1772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思考：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altLang="zh-CN" sz="2800" b="1" dirty="0" err="1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三个或三个以上因式的积的乘方也具有这一性质</a:t>
            </a:r>
            <a:r>
              <a:rPr lang="zh-CN" altLang="en-US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吗？</a:t>
            </a:r>
            <a:endParaRPr lang="en-US" altLang="zh-CN" sz="2800" b="1" dirty="0" smtClean="0">
              <a:solidFill>
                <a:srgbClr val="1717F9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即(</a:t>
            </a:r>
            <a:r>
              <a:rPr lang="en-US" altLang="zh-CN" sz="2800" b="1" i="1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abc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i="1" baseline="30000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成立吗？</a:t>
            </a:r>
            <a:endParaRPr lang="zh-CN" altLang="zh-CN" sz="2800" b="1" dirty="0">
              <a:solidFill>
                <a:srgbClr val="1717F9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7479" y="5240560"/>
            <a:ext cx="11053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en-US" altLang="zh-CN" sz="2800" b="1" dirty="0" err="1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积的乘方法可以进行逆运算</a:t>
            </a:r>
            <a:r>
              <a:rPr lang="zh-CN" altLang="en-US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吗？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即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en-US" altLang="zh-CN" sz="2800" b="1" i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</a:t>
            </a:r>
            <a:r>
              <a:rPr lang="en-US" altLang="zh-CN" sz="2800" b="1" i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),</a:t>
            </a:r>
            <a:r>
              <a:rPr lang="zh-CN" altLang="en-US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成立吗？</a:t>
            </a:r>
            <a:endParaRPr lang="zh-CN" altLang="en-US" sz="2800" dirty="0">
              <a:solidFill>
                <a:srgbClr val="1717F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055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637853" y="3455621"/>
            <a:ext cx="10998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 </a:t>
            </a:r>
            <a:r>
              <a:rPr lang="zh-CN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 </a:t>
            </a:r>
            <a:r>
              <a:rPr lang="zh-CN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a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×··· 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×··· 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9" name="矩形 8"/>
          <p:cNvSpPr/>
          <p:nvPr/>
        </p:nvSpPr>
        <p:spPr>
          <a:xfrm>
            <a:off x="225491" y="1945043"/>
            <a:ext cx="1099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积的乘方法则可以进行逆运算,即: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i="1" baseline="30000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baseline="30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是正整数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),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推导过程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581084" y="4665984"/>
            <a:ext cx="5113481" cy="818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en-US" altLang="zh-CN" sz="2800" b="1" dirty="0" err="1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乘法交换律、结合律</a:t>
            </a:r>
            <a:endParaRPr lang="zh-CN" altLang="zh-CN" sz="2800" b="1" dirty="0">
              <a:solidFill>
                <a:srgbClr val="1717F9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左大括号 11"/>
          <p:cNvSpPr/>
          <p:nvPr/>
        </p:nvSpPr>
        <p:spPr>
          <a:xfrm rot="5400000">
            <a:off x="2941766" y="2506132"/>
            <a:ext cx="360040" cy="2315539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81390" y="4215457"/>
            <a:ext cx="1254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endParaRPr lang="en-US" altLang="zh-CN" sz="28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左大括号 13"/>
          <p:cNvSpPr/>
          <p:nvPr/>
        </p:nvSpPr>
        <p:spPr>
          <a:xfrm rot="5400000">
            <a:off x="3317443" y="3424838"/>
            <a:ext cx="360043" cy="299090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04110" y="2839798"/>
            <a:ext cx="22190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 </a:t>
            </a:r>
            <a:endParaRPr lang="zh-CN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14325" y="785699"/>
            <a:ext cx="247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左大括号 16"/>
          <p:cNvSpPr/>
          <p:nvPr/>
        </p:nvSpPr>
        <p:spPr>
          <a:xfrm rot="5400000">
            <a:off x="5580877" y="2479596"/>
            <a:ext cx="288037" cy="212257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 i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216682" y="2807549"/>
            <a:ext cx="22190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 </a:t>
            </a:r>
            <a:endParaRPr lang="zh-CN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974555" y="3657359"/>
            <a:ext cx="3473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en-US" altLang="zh-CN" sz="2800" b="1" dirty="0" err="1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幂的意义</a:t>
            </a:r>
            <a:endParaRPr lang="zh-CN" altLang="zh-CN" sz="2800" b="1" dirty="0">
              <a:solidFill>
                <a:srgbClr val="1717F9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912075" y="6276940"/>
            <a:ext cx="4052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en-US" altLang="zh-CN" sz="2800" b="1" dirty="0" err="1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乘方的意义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solidFill>
                <a:srgbClr val="1717F9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429940" y="4788836"/>
            <a:ext cx="93586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×··· 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800" b="1" baseline="30000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573957" y="5903893"/>
            <a:ext cx="27979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2800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endParaRPr lang="zh-CN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4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10" grpId="0"/>
      <p:bldP spid="12" grpId="0" animBg="1"/>
      <p:bldP spid="13" grpId="0"/>
      <p:bldP spid="14" grpId="0" animBg="1"/>
      <p:bldP spid="15" grpId="0"/>
      <p:bldP spid="17" grpId="0" animBg="1"/>
      <p:bldP spid="18" grpId="0"/>
      <p:bldP spid="19" grpId="0"/>
      <p:bldP spid="20" grpId="0"/>
      <p:bldP spid="21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PLUGINVER]" val="1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2839</TotalTime>
  <Words>775</Words>
  <Application>Microsoft Office PowerPoint</Application>
  <PresentationFormat>自定义</PresentationFormat>
  <Paragraphs>111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波形</vt:lpstr>
      <vt:lpstr>幻灯片 1</vt:lpstr>
      <vt:lpstr>幻灯片 2</vt:lpstr>
      <vt:lpstr>幻灯片 3</vt:lpstr>
      <vt:lpstr>学习目标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Administrator</cp:lastModifiedBy>
  <cp:revision>479</cp:revision>
  <dcterms:created xsi:type="dcterms:W3CDTF">2015-05-05T08:02:00Z</dcterms:created>
  <dcterms:modified xsi:type="dcterms:W3CDTF">2019-03-10T23:52:47Z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