
<file path=[Content_Types].xml><?xml version="1.0" encoding="utf-8"?>
<Types xmlns="http://schemas.openxmlformats.org/package/2006/content-types">
  <Default Extension="jpeg" ContentType="image/jpe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3"/>
    <p:sldId id="292" r:id="rId4"/>
    <p:sldId id="257" r:id="rId5"/>
    <p:sldId id="278" r:id="rId6"/>
    <p:sldId id="279" r:id="rId7"/>
    <p:sldId id="284" r:id="rId8"/>
    <p:sldId id="306" r:id="rId9"/>
    <p:sldId id="307" r:id="rId10"/>
    <p:sldId id="308" r:id="rId11"/>
    <p:sldId id="309" r:id="rId12"/>
    <p:sldId id="285" r:id="rId13"/>
    <p:sldId id="286" r:id="rId14"/>
    <p:sldId id="310" r:id="rId15"/>
    <p:sldId id="287" r:id="rId16"/>
    <p:sldId id="291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-96" y="-240"/>
      </p:cViewPr>
      <p:guideLst>
        <p:guide orient="horz" pos="2130"/>
        <p:guide pos="38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1.wav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第十三章 全等三角形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13.3.1</a:t>
            </a:r>
            <a:r>
              <a:rPr lang="zh-CN" altLang="en-US" dirty="0" smtClean="0"/>
              <a:t>边边边</a:t>
            </a:r>
            <a:endParaRPr lang="zh-CN" altLang="en-US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8434" name="组合 18433"/>
          <p:cNvGrpSpPr/>
          <p:nvPr/>
        </p:nvGrpSpPr>
        <p:grpSpPr>
          <a:xfrm>
            <a:off x="1014095" y="3089275"/>
            <a:ext cx="3108325" cy="2728913"/>
            <a:chOff x="0" y="0"/>
            <a:chExt cx="1958" cy="1719"/>
          </a:xfrm>
        </p:grpSpPr>
        <p:sp>
          <p:nvSpPr>
            <p:cNvPr id="18435" name="直接连接符 18434"/>
            <p:cNvSpPr/>
            <p:nvPr/>
          </p:nvSpPr>
          <p:spPr>
            <a:xfrm flipH="1" flipV="1">
              <a:off x="1488" y="0"/>
              <a:ext cx="240" cy="1343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36" name="文本框 18435"/>
            <p:cNvSpPr txBox="1"/>
            <p:nvPr/>
          </p:nvSpPr>
          <p:spPr>
            <a:xfrm>
              <a:off x="336" y="1392"/>
              <a:ext cx="720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  <a:buClrTx/>
              </a:pPr>
              <a:r>
                <a:rPr lang="en-US" altLang="zh-CN" sz="2400">
                  <a:latin typeface="Times New Roman" panose="02020603050405020304" pitchFamily="2" charset="0"/>
                </a:rPr>
                <a:t>  </a:t>
              </a:r>
              <a:r>
                <a:rPr lang="en-US" altLang="zh-CN" sz="2800" b="1">
                  <a:latin typeface="Times New Roman" panose="02020603050405020304" pitchFamily="2" charset="0"/>
                </a:rPr>
                <a:t> </a:t>
              </a:r>
              <a:endParaRPr lang="en-US" altLang="zh-CN" sz="2800" b="1">
                <a:solidFill>
                  <a:srgbClr val="000000"/>
                </a:solidFill>
                <a:latin typeface="Times New Roman" panose="02020603050405020304" pitchFamily="2" charset="0"/>
              </a:endParaRPr>
            </a:p>
          </p:txBody>
        </p:sp>
        <p:sp>
          <p:nvSpPr>
            <p:cNvPr id="18437" name="文本框 18436"/>
            <p:cNvSpPr txBox="1"/>
            <p:nvPr/>
          </p:nvSpPr>
          <p:spPr>
            <a:xfrm rot="4707061">
              <a:off x="1430" y="572"/>
              <a:ext cx="76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  <a:buClrTx/>
              </a:pPr>
              <a:r>
                <a:rPr lang="en-US" altLang="zh-CN" sz="2400">
                  <a:latin typeface="Times New Roman" panose="02020603050405020304" pitchFamily="2" charset="0"/>
                </a:rPr>
                <a:t>  </a:t>
              </a:r>
              <a:endParaRPr lang="en-US" altLang="zh-CN" sz="2800" b="1">
                <a:solidFill>
                  <a:srgbClr val="000000"/>
                </a:solidFill>
                <a:latin typeface="Times New Roman" panose="02020603050405020304" pitchFamily="2" charset="0"/>
              </a:endParaRPr>
            </a:p>
          </p:txBody>
        </p:sp>
        <p:sp>
          <p:nvSpPr>
            <p:cNvPr id="18438" name="文本框 18437"/>
            <p:cNvSpPr txBox="1"/>
            <p:nvPr/>
          </p:nvSpPr>
          <p:spPr>
            <a:xfrm rot="19336736">
              <a:off x="0" y="384"/>
              <a:ext cx="76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  <a:buClrTx/>
              </a:pPr>
              <a:r>
                <a:rPr lang="en-US" altLang="zh-CN" sz="2400">
                  <a:latin typeface="Times New Roman" panose="02020603050405020304" pitchFamily="2" charset="0"/>
                </a:rPr>
                <a:t>  </a:t>
              </a:r>
              <a:r>
                <a:rPr lang="en-US" altLang="zh-CN" sz="2800" b="1">
                  <a:latin typeface="Times New Roman" panose="02020603050405020304" pitchFamily="2" charset="0"/>
                </a:rPr>
                <a:t> </a:t>
              </a:r>
              <a:endParaRPr lang="en-US" altLang="zh-CN" sz="2800" b="1">
                <a:solidFill>
                  <a:srgbClr val="000000"/>
                </a:solidFill>
                <a:latin typeface="Times New Roman" panose="02020603050405020304" pitchFamily="2" charset="0"/>
              </a:endParaRPr>
            </a:p>
          </p:txBody>
        </p:sp>
      </p:grpSp>
      <p:grpSp>
        <p:nvGrpSpPr>
          <p:cNvPr id="18439" name="组合 18438"/>
          <p:cNvGrpSpPr/>
          <p:nvPr/>
        </p:nvGrpSpPr>
        <p:grpSpPr>
          <a:xfrm>
            <a:off x="5586095" y="3616325"/>
            <a:ext cx="2574925" cy="2201863"/>
            <a:chOff x="0" y="0"/>
            <a:chExt cx="1622" cy="1387"/>
          </a:xfrm>
        </p:grpSpPr>
        <p:sp>
          <p:nvSpPr>
            <p:cNvPr id="18440" name="文本框 18439"/>
            <p:cNvSpPr txBox="1"/>
            <p:nvPr/>
          </p:nvSpPr>
          <p:spPr>
            <a:xfrm>
              <a:off x="0" y="1060"/>
              <a:ext cx="720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  <a:buClrTx/>
              </a:pPr>
              <a:r>
                <a:rPr lang="en-US" altLang="zh-CN" sz="2400">
                  <a:latin typeface="Times New Roman" panose="02020603050405020304" pitchFamily="2" charset="0"/>
                </a:rPr>
                <a:t>  </a:t>
              </a:r>
              <a:r>
                <a:rPr lang="en-US" altLang="zh-CN" sz="2800" b="1">
                  <a:latin typeface="Times New Roman" panose="02020603050405020304" pitchFamily="2" charset="0"/>
                </a:rPr>
                <a:t> </a:t>
              </a:r>
              <a:endParaRPr lang="en-US" altLang="zh-CN" sz="2800" b="1">
                <a:latin typeface="Times New Roman" panose="02020603050405020304" pitchFamily="2" charset="0"/>
              </a:endParaRPr>
            </a:p>
          </p:txBody>
        </p:sp>
        <p:sp>
          <p:nvSpPr>
            <p:cNvPr id="18441" name="文本框 18440"/>
            <p:cNvSpPr txBox="1"/>
            <p:nvPr/>
          </p:nvSpPr>
          <p:spPr>
            <a:xfrm rot="4707061">
              <a:off x="1094" y="240"/>
              <a:ext cx="76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  <a:buClrTx/>
              </a:pPr>
              <a:r>
                <a:rPr lang="en-US" altLang="zh-CN" sz="2400">
                  <a:latin typeface="Times New Roman" panose="02020603050405020304" pitchFamily="2" charset="0"/>
                </a:rPr>
                <a:t> </a:t>
              </a:r>
              <a:endParaRPr lang="en-US" altLang="zh-CN" sz="2800" b="1">
                <a:latin typeface="Times New Roman" panose="02020603050405020304" pitchFamily="2" charset="0"/>
              </a:endParaRPr>
            </a:p>
          </p:txBody>
        </p:sp>
      </p:grpSp>
      <p:grpSp>
        <p:nvGrpSpPr>
          <p:cNvPr id="18442" name="组合 18441"/>
          <p:cNvGrpSpPr/>
          <p:nvPr/>
        </p:nvGrpSpPr>
        <p:grpSpPr>
          <a:xfrm>
            <a:off x="404495" y="3089275"/>
            <a:ext cx="3352800" cy="2132013"/>
            <a:chOff x="0" y="0"/>
            <a:chExt cx="2112" cy="1343"/>
          </a:xfrm>
        </p:grpSpPr>
        <p:sp>
          <p:nvSpPr>
            <p:cNvPr id="18443" name="直接连接符 18442"/>
            <p:cNvSpPr/>
            <p:nvPr/>
          </p:nvSpPr>
          <p:spPr>
            <a:xfrm>
              <a:off x="0" y="1343"/>
              <a:ext cx="2112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4" name="直接连接符 18443"/>
            <p:cNvSpPr/>
            <p:nvPr/>
          </p:nvSpPr>
          <p:spPr>
            <a:xfrm flipV="1">
              <a:off x="0" y="0"/>
              <a:ext cx="1872" cy="1343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5" name="矩形 18444"/>
            <p:cNvSpPr/>
            <p:nvPr/>
          </p:nvSpPr>
          <p:spPr>
            <a:xfrm>
              <a:off x="1488" y="288"/>
              <a:ext cx="421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zh-CN" b="1">
                  <a:solidFill>
                    <a:srgbClr val="000000"/>
                  </a:solidFill>
                  <a:latin typeface="Tahoma" panose="020B0604030504040204" pitchFamily="2" charset="0"/>
                </a:rPr>
                <a:t>65</a:t>
              </a:r>
              <a:r>
                <a:rPr lang="zh-CN" altLang="en-US" b="1">
                  <a:solidFill>
                    <a:srgbClr val="000000"/>
                  </a:solidFill>
                  <a:latin typeface="Tahoma" panose="020B0604030504040204" pitchFamily="2" charset="0"/>
                </a:rPr>
                <a:t>度</a:t>
              </a:r>
              <a:endParaRPr lang="zh-CN" altLang="en-US" b="1">
                <a:solidFill>
                  <a:srgbClr val="000000"/>
                </a:solidFill>
                <a:latin typeface="Tahoma" panose="020B0604030504040204" pitchFamily="2" charset="0"/>
              </a:endParaRPr>
            </a:p>
            <a:p>
              <a:endParaRPr lang="zh-CN" altLang="en-US" b="1">
                <a:solidFill>
                  <a:srgbClr val="000000"/>
                </a:solidFill>
                <a:latin typeface="Tahoma" panose="020B0604030504040204" pitchFamily="2" charset="0"/>
              </a:endParaRPr>
            </a:p>
          </p:txBody>
        </p:sp>
        <p:sp>
          <p:nvSpPr>
            <p:cNvPr id="18446" name="矩形 18445"/>
            <p:cNvSpPr/>
            <p:nvPr/>
          </p:nvSpPr>
          <p:spPr>
            <a:xfrm>
              <a:off x="576" y="1056"/>
              <a:ext cx="421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zh-CN" b="1">
                  <a:solidFill>
                    <a:srgbClr val="000000"/>
                  </a:solidFill>
                  <a:latin typeface="Tahoma" panose="020B0604030504040204" pitchFamily="2" charset="0"/>
                </a:rPr>
                <a:t>35</a:t>
              </a:r>
              <a:r>
                <a:rPr lang="zh-CN" altLang="en-US" b="1">
                  <a:solidFill>
                    <a:srgbClr val="000000"/>
                  </a:solidFill>
                  <a:latin typeface="Tahoma" panose="020B0604030504040204" pitchFamily="2" charset="0"/>
                </a:rPr>
                <a:t>度</a:t>
              </a:r>
              <a:endParaRPr lang="zh-CN" altLang="en-US" b="1">
                <a:solidFill>
                  <a:srgbClr val="000000"/>
                </a:solidFill>
                <a:latin typeface="Tahoma" panose="020B0604030504040204" pitchFamily="2" charset="0"/>
              </a:endParaRPr>
            </a:p>
          </p:txBody>
        </p:sp>
        <p:sp>
          <p:nvSpPr>
            <p:cNvPr id="18447" name="矩形 18446"/>
            <p:cNvSpPr/>
            <p:nvPr/>
          </p:nvSpPr>
          <p:spPr>
            <a:xfrm>
              <a:off x="1632" y="1056"/>
              <a:ext cx="421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zh-CN" b="1">
                  <a:solidFill>
                    <a:srgbClr val="000000"/>
                  </a:solidFill>
                  <a:latin typeface="Tahoma" panose="020B0604030504040204" pitchFamily="2" charset="0"/>
                </a:rPr>
                <a:t>80</a:t>
              </a:r>
              <a:r>
                <a:rPr lang="zh-CN" altLang="en-US" b="1">
                  <a:solidFill>
                    <a:srgbClr val="000000"/>
                  </a:solidFill>
                  <a:latin typeface="Tahoma" panose="020B0604030504040204" pitchFamily="2" charset="0"/>
                </a:rPr>
                <a:t>度</a:t>
              </a:r>
              <a:endParaRPr lang="zh-CN" altLang="en-US" b="1">
                <a:solidFill>
                  <a:srgbClr val="000000"/>
                </a:solidFill>
                <a:latin typeface="Tahoma" panose="020B0604030504040204" pitchFamily="2" charset="0"/>
              </a:endParaRPr>
            </a:p>
          </p:txBody>
        </p:sp>
      </p:grpSp>
      <p:grpSp>
        <p:nvGrpSpPr>
          <p:cNvPr id="18448" name="组合 18447"/>
          <p:cNvGrpSpPr/>
          <p:nvPr/>
        </p:nvGrpSpPr>
        <p:grpSpPr>
          <a:xfrm>
            <a:off x="4824095" y="3698875"/>
            <a:ext cx="2497138" cy="1524000"/>
            <a:chOff x="0" y="0"/>
            <a:chExt cx="1573" cy="960"/>
          </a:xfrm>
        </p:grpSpPr>
        <p:sp>
          <p:nvSpPr>
            <p:cNvPr id="18449" name="直接连接符 18448"/>
            <p:cNvSpPr/>
            <p:nvPr/>
          </p:nvSpPr>
          <p:spPr>
            <a:xfrm>
              <a:off x="0" y="959"/>
              <a:ext cx="1536" cy="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18450" name="组合 18449"/>
            <p:cNvGrpSpPr/>
            <p:nvPr/>
          </p:nvGrpSpPr>
          <p:grpSpPr>
            <a:xfrm>
              <a:off x="0" y="0"/>
              <a:ext cx="1573" cy="959"/>
              <a:chOff x="0" y="0"/>
              <a:chExt cx="1573" cy="959"/>
            </a:xfrm>
          </p:grpSpPr>
          <p:grpSp>
            <p:nvGrpSpPr>
              <p:cNvPr id="18451" name="组合 18450"/>
              <p:cNvGrpSpPr/>
              <p:nvPr/>
            </p:nvGrpSpPr>
            <p:grpSpPr>
              <a:xfrm>
                <a:off x="0" y="0"/>
                <a:ext cx="1573" cy="959"/>
                <a:chOff x="0" y="0"/>
                <a:chExt cx="1573" cy="959"/>
              </a:xfrm>
            </p:grpSpPr>
            <p:sp>
              <p:nvSpPr>
                <p:cNvPr id="18452" name="直接连接符 18451"/>
                <p:cNvSpPr/>
                <p:nvPr/>
              </p:nvSpPr>
              <p:spPr>
                <a:xfrm flipV="1">
                  <a:off x="0" y="0"/>
                  <a:ext cx="1344" cy="959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53" name="矩形 18452"/>
                <p:cNvSpPr/>
                <p:nvPr/>
              </p:nvSpPr>
              <p:spPr>
                <a:xfrm>
                  <a:off x="960" y="192"/>
                  <a:ext cx="528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p>
                  <a:r>
                    <a:rPr lang="en-US" altLang="zh-CN" b="1">
                      <a:latin typeface="Tahoma" panose="020B0604030504040204" pitchFamily="2" charset="0"/>
                    </a:rPr>
                    <a:t>65</a:t>
                  </a:r>
                  <a:r>
                    <a:rPr lang="zh-CN" altLang="en-US" b="1">
                      <a:latin typeface="Tahoma" panose="020B0604030504040204" pitchFamily="2" charset="0"/>
                    </a:rPr>
                    <a:t>度</a:t>
                  </a:r>
                  <a:endParaRPr lang="zh-CN" altLang="en-US" b="1">
                    <a:latin typeface="Tahoma" panose="020B0604030504040204" pitchFamily="2" charset="0"/>
                  </a:endParaRPr>
                </a:p>
              </p:txBody>
            </p:sp>
            <p:sp>
              <p:nvSpPr>
                <p:cNvPr id="18454" name="矩形 18453"/>
                <p:cNvSpPr/>
                <p:nvPr/>
              </p:nvSpPr>
              <p:spPr>
                <a:xfrm>
                  <a:off x="240" y="720"/>
                  <a:ext cx="421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>
                  <a:spAutoFit/>
                </a:bodyPr>
                <a:p>
                  <a:r>
                    <a:rPr lang="en-US" altLang="zh-CN" b="1">
                      <a:latin typeface="Tahoma" panose="020B0604030504040204" pitchFamily="2" charset="0"/>
                    </a:rPr>
                    <a:t>35</a:t>
                  </a:r>
                  <a:r>
                    <a:rPr lang="zh-CN" altLang="en-US" b="1">
                      <a:latin typeface="Tahoma" panose="020B0604030504040204" pitchFamily="2" charset="0"/>
                    </a:rPr>
                    <a:t>度</a:t>
                  </a:r>
                  <a:endParaRPr lang="zh-CN" altLang="en-US" b="1">
                    <a:latin typeface="Tahoma" panose="020B0604030504040204" pitchFamily="2" charset="0"/>
                  </a:endParaRPr>
                </a:p>
              </p:txBody>
            </p:sp>
            <p:sp>
              <p:nvSpPr>
                <p:cNvPr id="18455" name="矩形 18454"/>
                <p:cNvSpPr/>
                <p:nvPr/>
              </p:nvSpPr>
              <p:spPr>
                <a:xfrm>
                  <a:off x="1152" y="720"/>
                  <a:ext cx="421" cy="23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none" anchor="t">
                  <a:spAutoFit/>
                </a:bodyPr>
                <a:p>
                  <a:r>
                    <a:rPr lang="en-US" altLang="zh-CN" b="1">
                      <a:latin typeface="Tahoma" panose="020B0604030504040204" pitchFamily="2" charset="0"/>
                    </a:rPr>
                    <a:t>80</a:t>
                  </a:r>
                  <a:r>
                    <a:rPr lang="zh-CN" altLang="en-US" b="1">
                      <a:latin typeface="Tahoma" panose="020B0604030504040204" pitchFamily="2" charset="0"/>
                    </a:rPr>
                    <a:t>度</a:t>
                  </a:r>
                  <a:endParaRPr lang="zh-CN" altLang="en-US" b="1">
                    <a:latin typeface="Tahoma" panose="020B0604030504040204" pitchFamily="2" charset="0"/>
                  </a:endParaRPr>
                </a:p>
              </p:txBody>
            </p:sp>
          </p:grpSp>
          <p:sp>
            <p:nvSpPr>
              <p:cNvPr id="18456" name="直接连接符 18455"/>
              <p:cNvSpPr/>
              <p:nvPr/>
            </p:nvSpPr>
            <p:spPr>
              <a:xfrm flipH="1" flipV="1">
                <a:off x="1344" y="0"/>
                <a:ext cx="192" cy="959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sp>
        <p:nvSpPr>
          <p:cNvPr id="18457" name="文本框 18456"/>
          <p:cNvSpPr txBox="1"/>
          <p:nvPr/>
        </p:nvSpPr>
        <p:spPr>
          <a:xfrm>
            <a:off x="810895" y="1836738"/>
            <a:ext cx="5461000" cy="762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4400" b="1" dirty="0">
                <a:solidFill>
                  <a:schemeClr val="hlink"/>
                </a:solidFill>
                <a:latin typeface="Tahoma" panose="020B0604030504040204" pitchFamily="2" charset="0"/>
              </a:rPr>
              <a:t>三个角分别相等</a:t>
            </a:r>
            <a:endParaRPr lang="zh-CN" altLang="en-US" sz="4400" b="1" dirty="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96532E-6 L -0.47813 -1.9653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9459" name="文本框 19458"/>
          <p:cNvSpPr txBox="1"/>
          <p:nvPr/>
        </p:nvSpPr>
        <p:spPr>
          <a:xfrm>
            <a:off x="354648" y="1438275"/>
            <a:ext cx="8208962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>
                <a:solidFill>
                  <a:srgbClr val="FF5050"/>
                </a:solidFill>
                <a:latin typeface="Tahoma" panose="020B0604030504040204" pitchFamily="2" charset="0"/>
              </a:rPr>
              <a:t>满足下列条件的两个三角形是否一定全等</a:t>
            </a:r>
            <a:r>
              <a:rPr lang="en-US" altLang="zh-CN" sz="3200">
                <a:solidFill>
                  <a:srgbClr val="FF5050"/>
                </a:solidFill>
                <a:latin typeface="Tahoma" panose="020B0604030504040204" pitchFamily="2" charset="0"/>
              </a:rPr>
              <a:t>:</a:t>
            </a:r>
            <a:endParaRPr lang="en-US" altLang="zh-CN" sz="3200">
              <a:solidFill>
                <a:srgbClr val="FF5050"/>
              </a:solidFill>
              <a:latin typeface="Tahoma" panose="020B0604030504040204" pitchFamily="2" charset="0"/>
            </a:endParaRPr>
          </a:p>
        </p:txBody>
      </p:sp>
      <p:sp>
        <p:nvSpPr>
          <p:cNvPr id="19460" name="文本框 19459"/>
          <p:cNvSpPr txBox="1"/>
          <p:nvPr/>
        </p:nvSpPr>
        <p:spPr>
          <a:xfrm>
            <a:off x="539750" y="2018030"/>
            <a:ext cx="16573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>
                <a:latin typeface="Tahoma" panose="020B0604030504040204" pitchFamily="2" charset="0"/>
              </a:rPr>
              <a:t>一个条件</a:t>
            </a:r>
            <a:endParaRPr lang="zh-CN" altLang="en-US" sz="2800">
              <a:latin typeface="Tahoma" panose="020B0604030504040204" pitchFamily="2" charset="0"/>
            </a:endParaRPr>
          </a:p>
        </p:txBody>
      </p:sp>
      <p:sp>
        <p:nvSpPr>
          <p:cNvPr id="19461" name="文本框 19460"/>
          <p:cNvSpPr txBox="1"/>
          <p:nvPr/>
        </p:nvSpPr>
        <p:spPr>
          <a:xfrm>
            <a:off x="539750" y="3730943"/>
            <a:ext cx="172878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>
                <a:latin typeface="Tahoma" panose="020B0604030504040204" pitchFamily="2" charset="0"/>
              </a:rPr>
              <a:t>两个条件</a:t>
            </a:r>
            <a:endParaRPr lang="zh-CN" altLang="en-US" sz="2800">
              <a:latin typeface="Tahoma" panose="020B0604030504040204" pitchFamily="2" charset="0"/>
            </a:endParaRPr>
          </a:p>
        </p:txBody>
      </p:sp>
      <p:sp>
        <p:nvSpPr>
          <p:cNvPr id="19462" name="文本框 19461"/>
          <p:cNvSpPr txBox="1"/>
          <p:nvPr/>
        </p:nvSpPr>
        <p:spPr>
          <a:xfrm>
            <a:off x="538163" y="5531168"/>
            <a:ext cx="18732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>
                <a:latin typeface="Tahoma" panose="020B0604030504040204" pitchFamily="2" charset="0"/>
              </a:rPr>
              <a:t>三个条件</a:t>
            </a:r>
            <a:endParaRPr lang="zh-CN" altLang="en-US" sz="2800">
              <a:latin typeface="Tahoma" panose="020B0604030504040204" pitchFamily="2" charset="0"/>
            </a:endParaRPr>
          </a:p>
        </p:txBody>
      </p:sp>
      <p:sp>
        <p:nvSpPr>
          <p:cNvPr id="19463" name="左大括号 19462"/>
          <p:cNvSpPr/>
          <p:nvPr/>
        </p:nvSpPr>
        <p:spPr>
          <a:xfrm>
            <a:off x="2268538" y="1873568"/>
            <a:ext cx="215900" cy="865187"/>
          </a:xfrm>
          <a:prstGeom prst="leftBrace">
            <a:avLst>
              <a:gd name="adj1" fmla="val 33394"/>
              <a:gd name="adj2" fmla="val 50000"/>
            </a:avLst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64" name="文本框 19463"/>
          <p:cNvSpPr txBox="1"/>
          <p:nvPr/>
        </p:nvSpPr>
        <p:spPr>
          <a:xfrm>
            <a:off x="2627313" y="1802130"/>
            <a:ext cx="10810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chemeClr val="hlink"/>
                </a:solidFill>
                <a:latin typeface="Tahoma" panose="020B0604030504040204" pitchFamily="2" charset="0"/>
              </a:rPr>
              <a:t>一边</a:t>
            </a:r>
            <a:endParaRPr lang="zh-CN" altLang="en-US" sz="280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sp>
        <p:nvSpPr>
          <p:cNvPr id="19465" name="文本框 19464"/>
          <p:cNvSpPr txBox="1"/>
          <p:nvPr/>
        </p:nvSpPr>
        <p:spPr>
          <a:xfrm>
            <a:off x="2627313" y="2449830"/>
            <a:ext cx="93662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chemeClr val="hlink"/>
                </a:solidFill>
                <a:latin typeface="Tahoma" panose="020B0604030504040204" pitchFamily="2" charset="0"/>
              </a:rPr>
              <a:t>一角</a:t>
            </a:r>
            <a:endParaRPr lang="zh-CN" altLang="en-US" sz="280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sp>
        <p:nvSpPr>
          <p:cNvPr id="19466" name="左大括号 19465"/>
          <p:cNvSpPr/>
          <p:nvPr/>
        </p:nvSpPr>
        <p:spPr>
          <a:xfrm>
            <a:off x="2268538" y="3386455"/>
            <a:ext cx="215900" cy="1223963"/>
          </a:xfrm>
          <a:prstGeom prst="leftBrace">
            <a:avLst>
              <a:gd name="adj1" fmla="val 47242"/>
              <a:gd name="adj2" fmla="val 50000"/>
            </a:avLst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67" name="文本框 19466"/>
          <p:cNvSpPr txBox="1"/>
          <p:nvPr/>
        </p:nvSpPr>
        <p:spPr>
          <a:xfrm>
            <a:off x="2627313" y="4250055"/>
            <a:ext cx="8953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>
                <a:solidFill>
                  <a:schemeClr val="hlink"/>
                </a:solidFill>
                <a:latin typeface="Tahoma" panose="020B0604030504040204" pitchFamily="2" charset="0"/>
              </a:rPr>
              <a:t>两边</a:t>
            </a:r>
            <a:endParaRPr lang="zh-CN" altLang="en-US" sz="280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sp>
        <p:nvSpPr>
          <p:cNvPr id="19468" name="文本框 19467"/>
          <p:cNvSpPr txBox="1"/>
          <p:nvPr/>
        </p:nvSpPr>
        <p:spPr>
          <a:xfrm>
            <a:off x="2627313" y="3241993"/>
            <a:ext cx="16065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>
                <a:solidFill>
                  <a:schemeClr val="hlink"/>
                </a:solidFill>
                <a:latin typeface="Tahoma" panose="020B0604030504040204" pitchFamily="2" charset="0"/>
              </a:rPr>
              <a:t>一边一角</a:t>
            </a:r>
            <a:endParaRPr lang="zh-CN" altLang="en-US" sz="280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sp>
        <p:nvSpPr>
          <p:cNvPr id="19469" name="文本框 19468"/>
          <p:cNvSpPr txBox="1"/>
          <p:nvPr/>
        </p:nvSpPr>
        <p:spPr>
          <a:xfrm>
            <a:off x="2627313" y="3746818"/>
            <a:ext cx="8953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>
                <a:solidFill>
                  <a:schemeClr val="hlink"/>
                </a:solidFill>
                <a:latin typeface="Tahoma" panose="020B0604030504040204" pitchFamily="2" charset="0"/>
              </a:rPr>
              <a:t>两角</a:t>
            </a:r>
            <a:endParaRPr lang="zh-CN" altLang="en-US" sz="280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sp>
        <p:nvSpPr>
          <p:cNvPr id="19470" name="左大括号 19469"/>
          <p:cNvSpPr/>
          <p:nvPr/>
        </p:nvSpPr>
        <p:spPr>
          <a:xfrm>
            <a:off x="2268538" y="4926330"/>
            <a:ext cx="215900" cy="1844675"/>
          </a:xfrm>
          <a:prstGeom prst="leftBrace">
            <a:avLst>
              <a:gd name="adj1" fmla="val 71200"/>
              <a:gd name="adj2" fmla="val 50000"/>
            </a:avLst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9471" name="文本框 19470"/>
          <p:cNvSpPr txBox="1"/>
          <p:nvPr/>
        </p:nvSpPr>
        <p:spPr>
          <a:xfrm>
            <a:off x="2627313" y="4778693"/>
            <a:ext cx="8953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>
                <a:solidFill>
                  <a:schemeClr val="hlink"/>
                </a:solidFill>
                <a:latin typeface="Tahoma" panose="020B0604030504040204" pitchFamily="2" charset="0"/>
              </a:rPr>
              <a:t>三角</a:t>
            </a:r>
            <a:endParaRPr lang="zh-CN" altLang="en-US" sz="280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sp>
        <p:nvSpPr>
          <p:cNvPr id="19472" name="文本框 19471"/>
          <p:cNvSpPr txBox="1"/>
          <p:nvPr/>
        </p:nvSpPr>
        <p:spPr>
          <a:xfrm>
            <a:off x="2627313" y="5353368"/>
            <a:ext cx="8953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>
                <a:solidFill>
                  <a:schemeClr val="hlink"/>
                </a:solidFill>
                <a:latin typeface="Tahoma" panose="020B0604030504040204" pitchFamily="2" charset="0"/>
              </a:rPr>
              <a:t>三边</a:t>
            </a:r>
            <a:endParaRPr lang="zh-CN" altLang="en-US" sz="280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sp>
        <p:nvSpPr>
          <p:cNvPr id="19473" name="文本框 19472"/>
          <p:cNvSpPr txBox="1"/>
          <p:nvPr/>
        </p:nvSpPr>
        <p:spPr>
          <a:xfrm>
            <a:off x="2627313" y="5908993"/>
            <a:ext cx="16065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>
                <a:solidFill>
                  <a:schemeClr val="hlink"/>
                </a:solidFill>
                <a:latin typeface="Tahoma" panose="020B0604030504040204" pitchFamily="2" charset="0"/>
              </a:rPr>
              <a:t>两边一角</a:t>
            </a:r>
            <a:endParaRPr lang="zh-CN" altLang="en-US" sz="280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sp>
        <p:nvSpPr>
          <p:cNvPr id="19474" name="文本框 19473"/>
          <p:cNvSpPr txBox="1"/>
          <p:nvPr/>
        </p:nvSpPr>
        <p:spPr>
          <a:xfrm>
            <a:off x="2627313" y="6470968"/>
            <a:ext cx="16065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>
                <a:solidFill>
                  <a:schemeClr val="hlink"/>
                </a:solidFill>
                <a:latin typeface="Tahoma" panose="020B0604030504040204" pitchFamily="2" charset="0"/>
              </a:rPr>
              <a:t>两角一边</a:t>
            </a:r>
            <a:endParaRPr lang="zh-CN" altLang="en-US" sz="280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sp>
        <p:nvSpPr>
          <p:cNvPr id="19475" name="文本框 19474"/>
          <p:cNvSpPr txBox="1"/>
          <p:nvPr/>
        </p:nvSpPr>
        <p:spPr>
          <a:xfrm>
            <a:off x="3708400" y="1730693"/>
            <a:ext cx="7429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4400">
                <a:solidFill>
                  <a:srgbClr val="000000"/>
                </a:solidFill>
                <a:latin typeface="Tahoma" panose="020B0604030504040204" pitchFamily="2" charset="0"/>
              </a:rPr>
              <a:t>×</a:t>
            </a:r>
            <a:endParaRPr lang="en-US" altLang="zh-CN" sz="4400">
              <a:solidFill>
                <a:srgbClr val="000000"/>
              </a:solidFill>
              <a:latin typeface="Tahoma" panose="020B0604030504040204" pitchFamily="2" charset="0"/>
            </a:endParaRPr>
          </a:p>
        </p:txBody>
      </p:sp>
      <p:sp>
        <p:nvSpPr>
          <p:cNvPr id="19476" name="文本框 19475"/>
          <p:cNvSpPr txBox="1"/>
          <p:nvPr/>
        </p:nvSpPr>
        <p:spPr>
          <a:xfrm>
            <a:off x="3708400" y="2233930"/>
            <a:ext cx="7429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4400">
                <a:solidFill>
                  <a:srgbClr val="000000"/>
                </a:solidFill>
                <a:latin typeface="Tahoma" panose="020B0604030504040204" pitchFamily="2" charset="0"/>
              </a:rPr>
              <a:t>×</a:t>
            </a:r>
            <a:endParaRPr lang="en-US" altLang="zh-CN" sz="4400">
              <a:solidFill>
                <a:srgbClr val="000000"/>
              </a:solidFill>
              <a:latin typeface="Tahoma" panose="020B0604030504040204" pitchFamily="2" charset="0"/>
            </a:endParaRPr>
          </a:p>
        </p:txBody>
      </p:sp>
      <p:sp>
        <p:nvSpPr>
          <p:cNvPr id="19477" name="文本框 19476"/>
          <p:cNvSpPr txBox="1"/>
          <p:nvPr/>
        </p:nvSpPr>
        <p:spPr>
          <a:xfrm>
            <a:off x="4572000" y="1873568"/>
            <a:ext cx="4248150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>
                <a:latin typeface="Times New Roman" panose="02020603050405020304" pitchFamily="2" charset="0"/>
              </a:rPr>
              <a:t>只有一个条件对应相等的两个三角形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</a:rPr>
              <a:t>不一定</a:t>
            </a:r>
            <a:r>
              <a:rPr lang="zh-CN" altLang="en-US" sz="2800" b="1">
                <a:latin typeface="Times New Roman" panose="02020603050405020304" pitchFamily="2" charset="0"/>
              </a:rPr>
              <a:t>全等。</a:t>
            </a:r>
            <a:endParaRPr lang="zh-CN" altLang="en-US" sz="2800" b="1">
              <a:latin typeface="Times New Roman" panose="02020603050405020304" pitchFamily="2" charset="0"/>
            </a:endParaRPr>
          </a:p>
        </p:txBody>
      </p:sp>
      <p:sp>
        <p:nvSpPr>
          <p:cNvPr id="19478" name="文本框 19477"/>
          <p:cNvSpPr txBox="1"/>
          <p:nvPr/>
        </p:nvSpPr>
        <p:spPr>
          <a:xfrm>
            <a:off x="4140200" y="3097530"/>
            <a:ext cx="7429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4400">
                <a:solidFill>
                  <a:srgbClr val="000000"/>
                </a:solidFill>
                <a:latin typeface="Tahoma" panose="020B0604030504040204" pitchFamily="2" charset="0"/>
              </a:rPr>
              <a:t>×</a:t>
            </a:r>
            <a:endParaRPr lang="en-US" altLang="zh-CN" sz="4400">
              <a:solidFill>
                <a:srgbClr val="000000"/>
              </a:solidFill>
              <a:latin typeface="Tahoma" panose="020B0604030504040204" pitchFamily="2" charset="0"/>
            </a:endParaRPr>
          </a:p>
        </p:txBody>
      </p:sp>
      <p:sp>
        <p:nvSpPr>
          <p:cNvPr id="19479" name="文本框 19478"/>
          <p:cNvSpPr txBox="1"/>
          <p:nvPr/>
        </p:nvSpPr>
        <p:spPr>
          <a:xfrm>
            <a:off x="4140200" y="3673793"/>
            <a:ext cx="7429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4400">
                <a:solidFill>
                  <a:srgbClr val="000000"/>
                </a:solidFill>
                <a:latin typeface="Tahoma" panose="020B0604030504040204" pitchFamily="2" charset="0"/>
              </a:rPr>
              <a:t>×</a:t>
            </a:r>
            <a:endParaRPr lang="en-US" altLang="zh-CN" sz="4400">
              <a:solidFill>
                <a:srgbClr val="000000"/>
              </a:solidFill>
              <a:latin typeface="Tahoma" panose="020B0604030504040204" pitchFamily="2" charset="0"/>
            </a:endParaRPr>
          </a:p>
        </p:txBody>
      </p:sp>
      <p:sp>
        <p:nvSpPr>
          <p:cNvPr id="19480" name="文本框 19479"/>
          <p:cNvSpPr txBox="1"/>
          <p:nvPr/>
        </p:nvSpPr>
        <p:spPr>
          <a:xfrm>
            <a:off x="4116388" y="4178618"/>
            <a:ext cx="7429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4400">
                <a:solidFill>
                  <a:srgbClr val="000000"/>
                </a:solidFill>
                <a:latin typeface="Tahoma" panose="020B0604030504040204" pitchFamily="2" charset="0"/>
              </a:rPr>
              <a:t>×</a:t>
            </a:r>
            <a:endParaRPr lang="en-US" altLang="zh-CN" sz="4400">
              <a:solidFill>
                <a:srgbClr val="000000"/>
              </a:solidFill>
              <a:latin typeface="Tahoma" panose="020B0604030504040204" pitchFamily="2" charset="0"/>
            </a:endParaRPr>
          </a:p>
        </p:txBody>
      </p:sp>
      <p:sp>
        <p:nvSpPr>
          <p:cNvPr id="19481" name="文本框 19480"/>
          <p:cNvSpPr txBox="1"/>
          <p:nvPr/>
        </p:nvSpPr>
        <p:spPr>
          <a:xfrm>
            <a:off x="5148263" y="3308668"/>
            <a:ext cx="3455987" cy="1373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>
                <a:latin typeface="Times New Roman" panose="02020603050405020304" pitchFamily="2" charset="0"/>
              </a:rPr>
              <a:t>只有两个条件对应相等的两个三角形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</a:rPr>
              <a:t>不一定</a:t>
            </a:r>
            <a:r>
              <a:rPr lang="zh-CN" altLang="en-US" sz="2800" b="1">
                <a:latin typeface="Times New Roman" panose="02020603050405020304" pitchFamily="2" charset="0"/>
              </a:rPr>
              <a:t>全等。</a:t>
            </a:r>
            <a:endParaRPr lang="zh-CN" altLang="en-US" sz="2800" b="1">
              <a:latin typeface="Times New Roman" panose="02020603050405020304" pitchFamily="2" charset="0"/>
            </a:endParaRPr>
          </a:p>
        </p:txBody>
      </p:sp>
      <p:sp>
        <p:nvSpPr>
          <p:cNvPr id="19482" name="文本框 19481"/>
          <p:cNvSpPr txBox="1"/>
          <p:nvPr/>
        </p:nvSpPr>
        <p:spPr>
          <a:xfrm>
            <a:off x="4087813" y="4640580"/>
            <a:ext cx="742950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4400">
                <a:solidFill>
                  <a:srgbClr val="000000"/>
                </a:solidFill>
                <a:latin typeface="Tahoma" panose="020B0604030504040204" pitchFamily="2" charset="0"/>
              </a:rPr>
              <a:t>×</a:t>
            </a:r>
            <a:endParaRPr lang="en-US" altLang="zh-CN" sz="4400">
              <a:solidFill>
                <a:srgbClr val="000000"/>
              </a:solidFill>
              <a:latin typeface="Tahoma" panose="020B06040305040402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5" grpId="0" bldLvl="0"/>
      <p:bldP spid="19476" grpId="0" bldLvl="0"/>
      <p:bldP spid="19478" grpId="0" bldLvl="0"/>
      <p:bldP spid="19479" grpId="0" bldLvl="0"/>
      <p:bldP spid="19480" grpId="0" bldLvl="0"/>
      <p:bldP spid="19482" grpId="0" bldLvl="0"/>
      <p:bldP spid="19477" grpId="0" bldLvl="0"/>
      <p:bldP spid="19481" grpId="0" bldLvl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一起探究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483" name="文本框 20482"/>
          <p:cNvSpPr txBox="1"/>
          <p:nvPr/>
        </p:nvSpPr>
        <p:spPr>
          <a:xfrm>
            <a:off x="152400" y="1987550"/>
            <a:ext cx="9067800" cy="1371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dirty="0">
                <a:latin typeface="Tahoma" panose="020B0604030504040204" pitchFamily="2" charset="0"/>
              </a:rPr>
              <a:t>    </a:t>
            </a:r>
            <a:r>
              <a:rPr lang="zh-CN" altLang="en-US" sz="2800" b="1" dirty="0">
                <a:latin typeface="楷体_GB2312" pitchFamily="1" charset="-122"/>
                <a:ea typeface="楷体_GB2312" pitchFamily="1" charset="-122"/>
              </a:rPr>
              <a:t>用你手中的13厘米的细铁丝，按如下要求操作，折成边长分别是3㎝，4㎝，6㎝的三角形，与小组同学做的三角形比较，它们能重合吗？</a:t>
            </a:r>
            <a:endParaRPr lang="zh-CN" altLang="en-US" sz="2800" b="1" dirty="0"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0484" name="文本框 20483"/>
          <p:cNvSpPr txBox="1"/>
          <p:nvPr/>
        </p:nvSpPr>
        <p:spPr>
          <a:xfrm>
            <a:off x="174625" y="3271838"/>
            <a:ext cx="8742363" cy="13716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2800" b="1" dirty="0"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   用你手中的13厘米的细铁丝，余下1㎝。按如下要求操作，折成边长分别是3㎝，4㎝，5㎝的三角形，与小组同学做的三角形比较，它们能重合吗？</a:t>
            </a:r>
            <a:endParaRPr lang="zh-CN" altLang="en-US" sz="2800" b="1" dirty="0"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  <p:sp>
        <p:nvSpPr>
          <p:cNvPr id="20485" name="文本框 20484"/>
          <p:cNvSpPr txBox="1"/>
          <p:nvPr/>
        </p:nvSpPr>
        <p:spPr>
          <a:xfrm>
            <a:off x="233363" y="4800600"/>
            <a:ext cx="8834437" cy="13716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2800" b="1" dirty="0">
                <a:latin typeface="楷体_GB2312" pitchFamily="1" charset="-122"/>
                <a:ea typeface="楷体_GB2312" pitchFamily="1" charset="-122"/>
                <a:sym typeface="Arial" panose="020B0604020202020204" pitchFamily="34" charset="0"/>
              </a:rPr>
              <a:t>   用你手中的13厘米的细铁丝，任取一组能够成三角形三边长的数据，与小组同学做的三角形比较，它们能重合吗？</a:t>
            </a:r>
            <a:endParaRPr lang="zh-CN" altLang="en-US" sz="2800" b="1" dirty="0">
              <a:latin typeface="楷体_GB2312" pitchFamily="1" charset="-122"/>
              <a:ea typeface="楷体_GB2312" pitchFamily="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1510" name="文本框 21509"/>
          <p:cNvSpPr txBox="1"/>
          <p:nvPr/>
        </p:nvSpPr>
        <p:spPr>
          <a:xfrm>
            <a:off x="314325" y="1723390"/>
            <a:ext cx="10708640" cy="101473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2" charset="0"/>
              </a:rPr>
              <a:t>基本事实一   如果三角形的三边对应相等，那么这两个三角形全等</a:t>
            </a:r>
            <a:endParaRPr lang="zh-CN" altLang="en-US" sz="2400" b="1" dirty="0">
              <a:solidFill>
                <a:srgbClr val="000000"/>
              </a:solidFill>
              <a:latin typeface="Times New Roman" panose="02020603050405020304" pitchFamily="2" charset="0"/>
            </a:endParaRPr>
          </a:p>
          <a:p>
            <a:pPr>
              <a:spcBef>
                <a:spcPct val="50000"/>
              </a:spcBef>
              <a:buClrTx/>
            </a:pP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2" charset="0"/>
              </a:rPr>
              <a:t>                     （ 可以简写为“边边边”或“SSS”）</a:t>
            </a:r>
            <a:endParaRPr lang="zh-CN" altLang="en-US" sz="2400" b="1" dirty="0">
              <a:solidFill>
                <a:srgbClr val="000000"/>
              </a:solidFill>
              <a:latin typeface="Times New Roman" panose="02020603050405020304" pitchFamily="2" charset="0"/>
            </a:endParaRPr>
          </a:p>
        </p:txBody>
      </p:sp>
      <p:sp>
        <p:nvSpPr>
          <p:cNvPr id="22532" name="Text Box 20"/>
          <p:cNvSpPr txBox="1"/>
          <p:nvPr/>
        </p:nvSpPr>
        <p:spPr>
          <a:xfrm>
            <a:off x="914400" y="4360545"/>
            <a:ext cx="36449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lvl="0" indent="-3429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 u="none" kern="1200" baseline="0">
                <a:solidFill>
                  <a:schemeClr val="tx1"/>
                </a:solidFill>
                <a:latin typeface="Tahoma" panose="020B0604030504040204" pitchFamily="2" charset="0"/>
                <a:ea typeface="宋体" panose="0201060003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 b="0" i="0" u="none" kern="1200" baseline="0">
                <a:solidFill>
                  <a:schemeClr val="tx1"/>
                </a:solidFill>
                <a:latin typeface="Tahoma" panose="020B0604030504040204" pitchFamily="2" charset="0"/>
                <a:ea typeface="宋体" panose="02010600030101010101" pitchFamily="2" charset="-122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 b="0" i="0" u="none" kern="1200" baseline="0">
                <a:solidFill>
                  <a:schemeClr val="tx1"/>
                </a:solidFill>
                <a:latin typeface="Tahoma" panose="020B0604030504040204" pitchFamily="2" charset="0"/>
                <a:ea typeface="宋体" panose="02010600030101010101" pitchFamily="2" charset="-122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Tahoma" panose="020B0604030504040204" pitchFamily="2" charset="0"/>
                <a:ea typeface="宋体" panose="02010600030101010101" pitchFamily="2" charset="-122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 b="0" i="0" u="none" kern="1200" baseline="0">
                <a:solidFill>
                  <a:schemeClr val="tx1"/>
                </a:solidFill>
                <a:latin typeface="Tahoma" panose="020B0604030504040204" pitchFamily="2" charset="0"/>
                <a:ea typeface="宋体" panose="02010600030101010101" pitchFamily="2" charset="-122"/>
              </a:defRPr>
            </a:lvl5pPr>
          </a:lstStyle>
          <a:p>
            <a:pPr marL="0" lvl="0" indent="0">
              <a:spcBef>
                <a:spcPct val="0"/>
              </a:spcBef>
              <a:buClrTx/>
              <a:buSzPct val="100000"/>
              <a:buNone/>
            </a:pPr>
            <a:endParaRPr lang="en-US" altLang="x-none" sz="2800" b="1" dirty="0">
              <a:solidFill>
                <a:schemeClr val="hlink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22534" name="文本框 22533"/>
          <p:cNvSpPr txBox="1"/>
          <p:nvPr/>
        </p:nvSpPr>
        <p:spPr>
          <a:xfrm>
            <a:off x="76200" y="6287453"/>
            <a:ext cx="9067800" cy="52197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</a:rPr>
              <a:t>判断两个三角形全等的推理过程，叫做证明三角形全等。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</a:endParaRPr>
          </a:p>
        </p:txBody>
      </p:sp>
      <p:sp>
        <p:nvSpPr>
          <p:cNvPr id="22550" name="文本框 22549"/>
          <p:cNvSpPr txBox="1"/>
          <p:nvPr/>
        </p:nvSpPr>
        <p:spPr>
          <a:xfrm>
            <a:off x="469900" y="2849563"/>
            <a:ext cx="3581400" cy="521970"/>
          </a:xfrm>
          <a:prstGeom prst="rect">
            <a:avLst/>
          </a:prstGeom>
          <a:noFill/>
          <a:ln w="9525">
            <a:solidFill>
              <a:srgbClr val="FF0000"/>
            </a:solidFill>
          </a:ln>
        </p:spPr>
        <p:txBody>
          <a:bodyPr vert="horz" wrap="square" anchor="t">
            <a:spAutoFit/>
          </a:bodyPr>
          <a:p>
            <a:pPr>
              <a:spcBef>
                <a:spcPct val="50000"/>
              </a:spcBef>
              <a:buClrTx/>
            </a:pPr>
            <a:r>
              <a:rPr lang="zh-CN" altLang="en-US" sz="2800" b="1">
                <a:solidFill>
                  <a:srgbClr val="000000"/>
                </a:solidFill>
                <a:latin typeface="Times New Roman" panose="02020603050405020304" pitchFamily="2" charset="0"/>
              </a:rPr>
              <a:t>用符号语言表述：</a:t>
            </a:r>
            <a:endParaRPr lang="zh-CN" altLang="en-US" sz="2400">
              <a:solidFill>
                <a:srgbClr val="000000"/>
              </a:solidFill>
              <a:latin typeface="Times New Roman" panose="02020603050405020304" pitchFamily="2" charset="0"/>
            </a:endParaRPr>
          </a:p>
        </p:txBody>
      </p:sp>
      <p:sp>
        <p:nvSpPr>
          <p:cNvPr id="22551" name="文本框 22550"/>
          <p:cNvSpPr txBox="1"/>
          <p:nvPr/>
        </p:nvSpPr>
        <p:spPr>
          <a:xfrm>
            <a:off x="685800" y="3386138"/>
            <a:ext cx="35814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>
              <a:spcBef>
                <a:spcPct val="50000"/>
              </a:spcBef>
              <a:buClrTx/>
            </a:pP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2" charset="0"/>
              </a:rPr>
              <a:t>在</a:t>
            </a:r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2" charset="0"/>
              </a:rPr>
              <a:t>△ABC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2" charset="0"/>
              </a:rPr>
              <a:t>和</a:t>
            </a:r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2" charset="0"/>
              </a:rPr>
              <a:t>△ DEF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2" charset="0"/>
              </a:rPr>
              <a:t>中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2" charset="0"/>
            </a:endParaRPr>
          </a:p>
        </p:txBody>
      </p:sp>
      <p:grpSp>
        <p:nvGrpSpPr>
          <p:cNvPr id="22552" name="组合 22551"/>
          <p:cNvGrpSpPr/>
          <p:nvPr/>
        </p:nvGrpSpPr>
        <p:grpSpPr>
          <a:xfrm>
            <a:off x="457200" y="3844925"/>
            <a:ext cx="3505200" cy="1801813"/>
            <a:chOff x="0" y="0"/>
            <a:chExt cx="2208" cy="1135"/>
          </a:xfrm>
        </p:grpSpPr>
        <p:sp>
          <p:nvSpPr>
            <p:cNvPr id="22553" name="文本框 22552"/>
            <p:cNvSpPr txBox="1"/>
            <p:nvPr/>
          </p:nvSpPr>
          <p:spPr>
            <a:xfrm>
              <a:off x="0" y="0"/>
              <a:ext cx="2208" cy="1135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  <a:buClrTx/>
              </a:pPr>
              <a:r>
                <a:rPr lang="en-US" altLang="zh-CN" sz="2800" b="1">
                  <a:solidFill>
                    <a:schemeClr val="accent2"/>
                  </a:solidFill>
                  <a:latin typeface="Times New Roman" panose="02020603050405020304" pitchFamily="2" charset="0"/>
                </a:rPr>
                <a:t>               </a:t>
              </a:r>
              <a:r>
                <a:rPr lang="en-US" altLang="zh-CN" sz="2800" b="1">
                  <a:solidFill>
                    <a:schemeClr val="tx2"/>
                  </a:solidFill>
                  <a:latin typeface="Times New Roman" panose="02020603050405020304" pitchFamily="2" charset="0"/>
                </a:rPr>
                <a:t>AB=DE</a:t>
              </a:r>
              <a:endParaRPr lang="en-US" altLang="zh-CN" sz="2800" b="1">
                <a:solidFill>
                  <a:schemeClr val="tx2"/>
                </a:solidFill>
                <a:latin typeface="Times New Roman" panose="02020603050405020304" pitchFamily="2" charset="0"/>
              </a:endParaRPr>
            </a:p>
            <a:p>
              <a:pPr>
                <a:spcBef>
                  <a:spcPct val="50000"/>
                </a:spcBef>
                <a:buClrTx/>
              </a:pPr>
              <a:r>
                <a:rPr lang="en-US" altLang="zh-CN" sz="2800" b="1">
                  <a:solidFill>
                    <a:schemeClr val="tx2"/>
                  </a:solidFill>
                  <a:latin typeface="Times New Roman" panose="02020603050405020304" pitchFamily="2" charset="0"/>
                </a:rPr>
                <a:t>               BC=EF</a:t>
              </a:r>
              <a:endParaRPr lang="en-US" altLang="zh-CN" sz="2800" b="1">
                <a:solidFill>
                  <a:schemeClr val="tx2"/>
                </a:solidFill>
                <a:latin typeface="Times New Roman" panose="02020603050405020304" pitchFamily="2" charset="0"/>
              </a:endParaRPr>
            </a:p>
            <a:p>
              <a:pPr>
                <a:spcBef>
                  <a:spcPct val="50000"/>
                </a:spcBef>
                <a:buClrTx/>
              </a:pPr>
              <a:r>
                <a:rPr lang="en-US" altLang="zh-CN" sz="2800" b="1">
                  <a:solidFill>
                    <a:schemeClr val="tx2"/>
                  </a:solidFill>
                  <a:latin typeface="Times New Roman" panose="02020603050405020304" pitchFamily="2" charset="0"/>
                </a:rPr>
                <a:t>               CA=FD</a:t>
              </a:r>
              <a:endParaRPr lang="en-US" altLang="zh-CN" sz="2800" b="1">
                <a:solidFill>
                  <a:schemeClr val="tx2"/>
                </a:solidFill>
                <a:latin typeface="Times New Roman" panose="02020603050405020304" pitchFamily="2" charset="0"/>
              </a:endParaRPr>
            </a:p>
          </p:txBody>
        </p:sp>
        <p:sp>
          <p:nvSpPr>
            <p:cNvPr id="22554" name="左大括号 22553"/>
            <p:cNvSpPr/>
            <p:nvPr/>
          </p:nvSpPr>
          <p:spPr>
            <a:xfrm>
              <a:off x="576" y="144"/>
              <a:ext cx="288" cy="864"/>
            </a:xfrm>
            <a:prstGeom prst="leftBrace">
              <a:avLst>
                <a:gd name="adj1" fmla="val 25000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bevel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2555" name="文本框 22554"/>
          <p:cNvSpPr txBox="1"/>
          <p:nvPr/>
        </p:nvSpPr>
        <p:spPr>
          <a:xfrm>
            <a:off x="76200" y="5605463"/>
            <a:ext cx="5029200" cy="51911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 algn="ctr">
              <a:spcBef>
                <a:spcPct val="50000"/>
              </a:spcBef>
              <a:buClrTx/>
            </a:pPr>
            <a:r>
              <a:rPr lang="en-US" altLang="zh-CN" sz="2800" b="1">
                <a:solidFill>
                  <a:schemeClr val="accent2"/>
                </a:solidFill>
                <a:latin typeface="Times New Roman" panose="02020603050405020304" pitchFamily="2" charset="0"/>
              </a:rPr>
              <a:t>  </a:t>
            </a:r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2" charset="0"/>
              </a:rPr>
              <a:t>  ∴ △ABC ≌△ DEF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2" charset="0"/>
              </a:rPr>
              <a:t>（</a:t>
            </a:r>
            <a:r>
              <a:rPr lang="en-US" altLang="zh-CN" sz="2800" b="1">
                <a:solidFill>
                  <a:schemeClr val="tx2"/>
                </a:solidFill>
                <a:latin typeface="Times New Roman" panose="02020603050405020304" pitchFamily="2" charset="0"/>
              </a:rPr>
              <a:t>SSS</a:t>
            </a:r>
            <a:r>
              <a:rPr lang="zh-CN" altLang="en-US" sz="2800" b="1">
                <a:solidFill>
                  <a:schemeClr val="tx2"/>
                </a:solidFill>
                <a:latin typeface="Times New Roman" panose="02020603050405020304" pitchFamily="2" charset="0"/>
              </a:rPr>
              <a:t>）</a:t>
            </a:r>
            <a:endParaRPr lang="zh-CN" altLang="en-US" sz="2800" b="1">
              <a:solidFill>
                <a:schemeClr val="tx2"/>
              </a:solidFill>
              <a:latin typeface="Times New Roman" panose="02020603050405020304" pitchFamily="2" charset="0"/>
            </a:endParaRPr>
          </a:p>
        </p:txBody>
      </p:sp>
      <p:grpSp>
        <p:nvGrpSpPr>
          <p:cNvPr id="22535" name="组合 22534"/>
          <p:cNvGrpSpPr/>
          <p:nvPr/>
        </p:nvGrpSpPr>
        <p:grpSpPr>
          <a:xfrm>
            <a:off x="8053070" y="2738120"/>
            <a:ext cx="3352800" cy="3581400"/>
            <a:chOff x="0" y="0"/>
            <a:chExt cx="2112" cy="2256"/>
          </a:xfrm>
        </p:grpSpPr>
        <p:grpSp>
          <p:nvGrpSpPr>
            <p:cNvPr id="22536" name="组合 22535"/>
            <p:cNvGrpSpPr/>
            <p:nvPr/>
          </p:nvGrpSpPr>
          <p:grpSpPr>
            <a:xfrm>
              <a:off x="0" y="0"/>
              <a:ext cx="2112" cy="1248"/>
              <a:chOff x="0" y="0"/>
              <a:chExt cx="2112" cy="1248"/>
            </a:xfrm>
          </p:grpSpPr>
          <p:sp>
            <p:nvSpPr>
              <p:cNvPr id="22537" name="直接连接符 22536"/>
              <p:cNvSpPr/>
              <p:nvPr/>
            </p:nvSpPr>
            <p:spPr>
              <a:xfrm flipH="1">
                <a:off x="336" y="240"/>
                <a:ext cx="432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bevel/>
                <a:headEnd type="none" w="med" len="med"/>
                <a:tailEnd type="none" w="med" len="med"/>
              </a:ln>
            </p:spPr>
          </p:sp>
          <p:sp>
            <p:nvSpPr>
              <p:cNvPr id="22538" name="直接连接符 22537"/>
              <p:cNvSpPr/>
              <p:nvPr/>
            </p:nvSpPr>
            <p:spPr>
              <a:xfrm>
                <a:off x="336" y="1008"/>
                <a:ext cx="1488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bevel/>
                <a:headEnd type="none" w="med" len="med"/>
                <a:tailEnd type="none" w="med" len="med"/>
              </a:ln>
            </p:spPr>
          </p:sp>
          <p:sp>
            <p:nvSpPr>
              <p:cNvPr id="22539" name="直接连接符 22538"/>
              <p:cNvSpPr/>
              <p:nvPr/>
            </p:nvSpPr>
            <p:spPr>
              <a:xfrm>
                <a:off x="768" y="240"/>
                <a:ext cx="1056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bevel/>
                <a:headEnd type="none" w="med" len="med"/>
                <a:tailEnd type="none" w="med" len="med"/>
              </a:ln>
            </p:spPr>
          </p:sp>
          <p:sp>
            <p:nvSpPr>
              <p:cNvPr id="22540" name="文本框 22539"/>
              <p:cNvSpPr txBox="1"/>
              <p:nvPr/>
            </p:nvSpPr>
            <p:spPr>
              <a:xfrm>
                <a:off x="528" y="0"/>
                <a:ext cx="384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A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  <p:sp>
            <p:nvSpPr>
              <p:cNvPr id="22541" name="文本框 22540"/>
              <p:cNvSpPr txBox="1"/>
              <p:nvPr/>
            </p:nvSpPr>
            <p:spPr>
              <a:xfrm>
                <a:off x="0" y="960"/>
                <a:ext cx="576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B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  <p:sp>
            <p:nvSpPr>
              <p:cNvPr id="22542" name="文本框 22541"/>
              <p:cNvSpPr txBox="1"/>
              <p:nvPr/>
            </p:nvSpPr>
            <p:spPr>
              <a:xfrm>
                <a:off x="1632" y="960"/>
                <a:ext cx="480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C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</p:grpSp>
        <p:grpSp>
          <p:nvGrpSpPr>
            <p:cNvPr id="22543" name="组合 22542"/>
            <p:cNvGrpSpPr/>
            <p:nvPr/>
          </p:nvGrpSpPr>
          <p:grpSpPr>
            <a:xfrm>
              <a:off x="0" y="1008"/>
              <a:ext cx="2112" cy="1248"/>
              <a:chOff x="0" y="0"/>
              <a:chExt cx="2112" cy="1248"/>
            </a:xfrm>
          </p:grpSpPr>
          <p:sp>
            <p:nvSpPr>
              <p:cNvPr id="22544" name="直接连接符 22543"/>
              <p:cNvSpPr/>
              <p:nvPr/>
            </p:nvSpPr>
            <p:spPr>
              <a:xfrm flipH="1">
                <a:off x="336" y="240"/>
                <a:ext cx="432" cy="768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bevel/>
                <a:headEnd type="none" w="med" len="med"/>
                <a:tailEnd type="none" w="med" len="med"/>
              </a:ln>
            </p:spPr>
          </p:sp>
          <p:sp>
            <p:nvSpPr>
              <p:cNvPr id="22545" name="直接连接符 22544"/>
              <p:cNvSpPr/>
              <p:nvPr/>
            </p:nvSpPr>
            <p:spPr>
              <a:xfrm>
                <a:off x="336" y="1008"/>
                <a:ext cx="1488" cy="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bevel/>
                <a:headEnd type="none" w="med" len="med"/>
                <a:tailEnd type="none" w="med" len="med"/>
              </a:ln>
            </p:spPr>
          </p:sp>
          <p:sp>
            <p:nvSpPr>
              <p:cNvPr id="22546" name="直接连接符 22545"/>
              <p:cNvSpPr/>
              <p:nvPr/>
            </p:nvSpPr>
            <p:spPr>
              <a:xfrm>
                <a:off x="768" y="240"/>
                <a:ext cx="1056" cy="768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bevel/>
                <a:headEnd type="none" w="med" len="med"/>
                <a:tailEnd type="none" w="med" len="med"/>
              </a:ln>
            </p:spPr>
          </p:sp>
          <p:sp>
            <p:nvSpPr>
              <p:cNvPr id="22547" name="文本框 22546"/>
              <p:cNvSpPr txBox="1"/>
              <p:nvPr/>
            </p:nvSpPr>
            <p:spPr>
              <a:xfrm>
                <a:off x="528" y="0"/>
                <a:ext cx="384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solidFill>
                      <a:srgbClr val="000000"/>
                    </a:solidFill>
                    <a:latin typeface="Times New Roman" panose="02020603050405020304" pitchFamily="2" charset="0"/>
                  </a:rPr>
                  <a:t>D</a:t>
                </a:r>
                <a:endParaRPr lang="en-US" altLang="zh-CN" sz="2400">
                  <a:solidFill>
                    <a:srgbClr val="000000"/>
                  </a:solidFill>
                  <a:latin typeface="Times New Roman" panose="02020603050405020304" pitchFamily="2" charset="0"/>
                </a:endParaRPr>
              </a:p>
            </p:txBody>
          </p:sp>
          <p:sp>
            <p:nvSpPr>
              <p:cNvPr id="22548" name="文本框 22547"/>
              <p:cNvSpPr txBox="1"/>
              <p:nvPr/>
            </p:nvSpPr>
            <p:spPr>
              <a:xfrm>
                <a:off x="0" y="960"/>
                <a:ext cx="576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solidFill>
                      <a:srgbClr val="000000"/>
                    </a:solidFill>
                    <a:latin typeface="Times New Roman" panose="02020603050405020304" pitchFamily="2" charset="0"/>
                  </a:rPr>
                  <a:t>E</a:t>
                </a:r>
                <a:endParaRPr lang="en-US" altLang="zh-CN" sz="2400">
                  <a:solidFill>
                    <a:srgbClr val="000000"/>
                  </a:solidFill>
                  <a:latin typeface="Times New Roman" panose="02020603050405020304" pitchFamily="2" charset="0"/>
                </a:endParaRPr>
              </a:p>
            </p:txBody>
          </p:sp>
          <p:sp>
            <p:nvSpPr>
              <p:cNvPr id="22549" name="文本框 22548"/>
              <p:cNvSpPr txBox="1"/>
              <p:nvPr/>
            </p:nvSpPr>
            <p:spPr>
              <a:xfrm>
                <a:off x="1632" y="960"/>
                <a:ext cx="480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solidFill>
                      <a:srgbClr val="000000"/>
                    </a:solidFill>
                    <a:latin typeface="Times New Roman" panose="02020603050405020304" pitchFamily="2" charset="0"/>
                  </a:rPr>
                  <a:t>F</a:t>
                </a:r>
                <a:endParaRPr lang="en-US" altLang="zh-CN" sz="2400">
                  <a:solidFill>
                    <a:srgbClr val="000000"/>
                  </a:solidFill>
                  <a:latin typeface="Times New Roman" panose="02020603050405020304" pitchFamily="2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4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4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bldLvl="0" animBg="1"/>
      <p:bldP spid="22534" grpId="0" build="p"/>
      <p:bldP spid="22550" grpId="0" bldLvl="0" animBg="1"/>
      <p:bldP spid="22551" grpId="0"/>
      <p:bldP spid="225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endParaRPr lang="en-US" altLang="zh-CN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79170" y="1814195"/>
            <a:ext cx="59213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回顾</a:t>
            </a:r>
            <a:r>
              <a:rPr lang="en-US" altLang="zh-CN"/>
              <a:t>“</a:t>
            </a:r>
            <a:r>
              <a:rPr lang="zh-CN" altLang="en-US"/>
              <a:t>作一个角等于已知角</a:t>
            </a:r>
            <a:r>
              <a:rPr lang="en-US" altLang="zh-CN"/>
              <a:t>”</a:t>
            </a:r>
            <a:r>
              <a:rPr lang="zh-CN" altLang="en-US"/>
              <a:t>的方法，并说说作法的依据。</a:t>
            </a:r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作业布置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84325" y="2476500"/>
            <a:ext cx="501459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/>
              <a:t>1</a:t>
            </a:r>
            <a:r>
              <a:rPr lang="zh-CN" altLang="en-US" sz="3600"/>
              <a:t>、练习、习题</a:t>
            </a:r>
            <a:endParaRPr lang="zh-CN" altLang="en-US" sz="3600"/>
          </a:p>
          <a:p>
            <a:r>
              <a:rPr lang="en-US" altLang="zh-CN" sz="3600"/>
              <a:t>2</a:t>
            </a:r>
            <a:r>
              <a:rPr lang="zh-CN" altLang="en-US" sz="3600"/>
              <a:t>、练习册本课作业</a:t>
            </a:r>
            <a:endParaRPr lang="zh-CN" altLang="en-US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81915" y="101600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课前准备</a:t>
            </a:r>
            <a:endParaRPr lang="zh-CN" altLang="en-US" sz="24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文本框 1"/>
          <p:cNvSpPr txBox="1"/>
          <p:nvPr/>
        </p:nvSpPr>
        <p:spPr>
          <a:xfrm>
            <a:off x="2299970" y="2061210"/>
            <a:ext cx="4174490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1.</a:t>
            </a:r>
            <a:r>
              <a:rPr lang="zh-CN" altLang="en-US" sz="3200"/>
              <a:t>数学书</a:t>
            </a:r>
            <a:endParaRPr lang="zh-CN" altLang="en-US" sz="3200"/>
          </a:p>
          <a:p>
            <a:r>
              <a:rPr lang="en-US" altLang="zh-CN" sz="3200"/>
              <a:t>2.</a:t>
            </a:r>
            <a:r>
              <a:rPr lang="zh-CN" altLang="en-US" sz="3200"/>
              <a:t>学案</a:t>
            </a:r>
            <a:endParaRPr lang="zh-CN" altLang="en-US" sz="3200"/>
          </a:p>
          <a:p>
            <a:r>
              <a:rPr lang="en-US" altLang="zh-CN" sz="3200"/>
              <a:t>3.</a:t>
            </a:r>
            <a:r>
              <a:rPr lang="zh-CN" altLang="en-US" sz="3200"/>
              <a:t>四清导航</a:t>
            </a:r>
            <a:endParaRPr lang="zh-CN" altLang="en-US" sz="3200"/>
          </a:p>
          <a:p>
            <a:r>
              <a:rPr lang="en-US" altLang="zh-CN" sz="3200"/>
              <a:t>4.</a:t>
            </a:r>
            <a:r>
              <a:rPr lang="zh-CN" altLang="en-US" sz="3200"/>
              <a:t>练习本</a:t>
            </a:r>
            <a:endParaRPr lang="zh-CN" altLang="en-US" sz="3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81915" y="101600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复习导入</a:t>
            </a:r>
            <a:endParaRPr lang="zh-CN" altLang="en-US" sz="24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123" name="文本框 2"/>
          <p:cNvSpPr txBox="1"/>
          <p:nvPr/>
        </p:nvSpPr>
        <p:spPr>
          <a:xfrm>
            <a:off x="533400" y="2514600"/>
            <a:ext cx="7772400" cy="731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endParaRPr lang="zh-CN" altLang="en-US" sz="2800" b="1" dirty="0">
              <a:effectLst>
                <a:outerShdw blurRad="38100" dist="38100" dir="2700000">
                  <a:srgbClr val="FFFFFF"/>
                </a:outerShdw>
              </a:effectLst>
              <a:latin typeface="Book Antiqua" panose="02040602050305030304" pitchFamily="2" charset="0"/>
              <a:ea typeface="黑体" panose="02010609060101010101" pitchFamily="1" charset="-122"/>
              <a:sym typeface="Wingdings" panose="05000000000000000000" pitchFamily="2" charset="2"/>
            </a:endParaRPr>
          </a:p>
        </p:txBody>
      </p:sp>
      <p:sp>
        <p:nvSpPr>
          <p:cNvPr id="5124" name="文本框 5123"/>
          <p:cNvSpPr txBox="1"/>
          <p:nvPr/>
        </p:nvSpPr>
        <p:spPr>
          <a:xfrm>
            <a:off x="687388" y="1755775"/>
            <a:ext cx="5257800" cy="641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>
              <a:spcBef>
                <a:spcPct val="50000"/>
              </a:spcBef>
              <a:buClrTx/>
            </a:pPr>
            <a:r>
              <a:rPr lang="en-US" altLang="zh-CN" sz="3600" b="1">
                <a:latin typeface="Times New Roman" panose="02020603050405020304" pitchFamily="2" charset="0"/>
              </a:rPr>
              <a:t>1</a:t>
            </a:r>
            <a:r>
              <a:rPr lang="zh-CN" altLang="en-US" sz="3600" b="1">
                <a:latin typeface="Times New Roman" panose="02020603050405020304" pitchFamily="2" charset="0"/>
              </a:rPr>
              <a:t>、 </a:t>
            </a:r>
            <a:r>
              <a:rPr lang="zh-CN" altLang="en-US" sz="3200" b="1">
                <a:latin typeface="Times New Roman" panose="02020603050405020304" pitchFamily="2" charset="0"/>
              </a:rPr>
              <a:t>全等三角形的定义</a:t>
            </a:r>
            <a:endParaRPr lang="zh-CN" altLang="en-US" sz="3200" b="1">
              <a:latin typeface="Times New Roman" panose="02020603050405020304" pitchFamily="2" charset="0"/>
            </a:endParaRPr>
          </a:p>
        </p:txBody>
      </p:sp>
      <p:sp>
        <p:nvSpPr>
          <p:cNvPr id="5125" name="文本框 5124"/>
          <p:cNvSpPr txBox="1"/>
          <p:nvPr/>
        </p:nvSpPr>
        <p:spPr>
          <a:xfrm>
            <a:off x="682625" y="2355850"/>
            <a:ext cx="7086600" cy="6397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>
              <a:spcBef>
                <a:spcPct val="50000"/>
              </a:spcBef>
              <a:buClrTx/>
            </a:pPr>
            <a:r>
              <a:rPr lang="en-US" altLang="zh-CN" sz="3600" b="1">
                <a:latin typeface="Times New Roman" panose="02020603050405020304" pitchFamily="2" charset="0"/>
              </a:rPr>
              <a:t>2</a:t>
            </a:r>
            <a:r>
              <a:rPr lang="zh-CN" altLang="en-US" sz="3600" b="1">
                <a:latin typeface="Times New Roman" panose="02020603050405020304" pitchFamily="2" charset="0"/>
              </a:rPr>
              <a:t>、</a:t>
            </a:r>
            <a:r>
              <a:rPr lang="zh-CN" altLang="en-US" sz="3200" b="1">
                <a:latin typeface="Times New Roman" panose="02020603050405020304" pitchFamily="2" charset="0"/>
              </a:rPr>
              <a:t>全等三角形有什么性质？</a:t>
            </a:r>
            <a:endParaRPr lang="zh-CN" altLang="en-US" sz="3200" b="1">
              <a:latin typeface="Times New Roman" panose="02020603050405020304" pitchFamily="2" charset="0"/>
            </a:endParaRPr>
          </a:p>
        </p:txBody>
      </p:sp>
      <p:sp>
        <p:nvSpPr>
          <p:cNvPr id="5126" name="矩形 5125"/>
          <p:cNvSpPr/>
          <p:nvPr/>
        </p:nvSpPr>
        <p:spPr>
          <a:xfrm>
            <a:off x="79375" y="5176838"/>
            <a:ext cx="4114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2400" b="1">
                <a:latin typeface="Tahoma" panose="020B0604030504040204" pitchFamily="2" charset="0"/>
              </a:rPr>
              <a:t>其中相等的边有：</a:t>
            </a:r>
            <a:endParaRPr lang="zh-CN" altLang="en-US" sz="2400" b="1">
              <a:solidFill>
                <a:srgbClr val="0000FF"/>
              </a:solidFill>
              <a:latin typeface="Tahoma" panose="020B0604030504040204" pitchFamily="2" charset="0"/>
            </a:endParaRPr>
          </a:p>
        </p:txBody>
      </p:sp>
      <p:sp>
        <p:nvSpPr>
          <p:cNvPr id="5127" name="矩形 5126"/>
          <p:cNvSpPr/>
          <p:nvPr/>
        </p:nvSpPr>
        <p:spPr>
          <a:xfrm>
            <a:off x="79375" y="6091238"/>
            <a:ext cx="45720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2400" b="1">
                <a:latin typeface="Tahoma" panose="020B0604030504040204" pitchFamily="2" charset="0"/>
              </a:rPr>
              <a:t>其中相等的角有：</a:t>
            </a:r>
            <a:endParaRPr lang="zh-CN" altLang="en-US" sz="2400" b="1">
              <a:latin typeface="Tahoma" panose="020B0604030504040204" pitchFamily="2" charset="0"/>
            </a:endParaRPr>
          </a:p>
        </p:txBody>
      </p:sp>
      <p:sp>
        <p:nvSpPr>
          <p:cNvPr id="5128" name="矩形 5127"/>
          <p:cNvSpPr/>
          <p:nvPr/>
        </p:nvSpPr>
        <p:spPr>
          <a:xfrm>
            <a:off x="384175" y="5634038"/>
            <a:ext cx="40386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en-US" altLang="zh-CN" sz="2400" b="1">
                <a:solidFill>
                  <a:srgbClr val="CC3300"/>
                </a:solidFill>
                <a:latin typeface="Tahoma" panose="020B0604030504040204" pitchFamily="2" charset="0"/>
              </a:rPr>
              <a:t>AB=DE,  BC=EF,  AC=DF</a:t>
            </a:r>
            <a:endParaRPr lang="en-US" altLang="zh-CN" sz="2400" b="1">
              <a:solidFill>
                <a:srgbClr val="CC3300"/>
              </a:solidFill>
              <a:latin typeface="Tahoma" panose="020B0604030504040204" pitchFamily="2" charset="0"/>
            </a:endParaRPr>
          </a:p>
        </p:txBody>
      </p:sp>
      <p:sp>
        <p:nvSpPr>
          <p:cNvPr id="5129" name="矩形 5128"/>
          <p:cNvSpPr/>
          <p:nvPr/>
        </p:nvSpPr>
        <p:spPr>
          <a:xfrm>
            <a:off x="231775" y="6397625"/>
            <a:ext cx="45720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en-US" altLang="zh-CN" sz="2400" b="1">
                <a:solidFill>
                  <a:srgbClr val="CC3300"/>
                </a:solidFill>
                <a:latin typeface="Tahoma" panose="020B0604030504040204" pitchFamily="2" charset="0"/>
              </a:rPr>
              <a:t>∠A=∠D,  ∠B=∠E,  ∠C=∠F</a:t>
            </a:r>
            <a:endParaRPr lang="en-US" altLang="zh-CN" sz="2400" b="1">
              <a:solidFill>
                <a:srgbClr val="CC3300"/>
              </a:solidFill>
              <a:latin typeface="Tahoma" panose="020B0604030504040204" pitchFamily="2" charset="0"/>
            </a:endParaRPr>
          </a:p>
        </p:txBody>
      </p:sp>
      <p:grpSp>
        <p:nvGrpSpPr>
          <p:cNvPr id="5130" name="组合 5129"/>
          <p:cNvGrpSpPr/>
          <p:nvPr/>
        </p:nvGrpSpPr>
        <p:grpSpPr>
          <a:xfrm>
            <a:off x="609600" y="2736850"/>
            <a:ext cx="7543800" cy="2451100"/>
            <a:chOff x="0" y="0"/>
            <a:chExt cx="4752" cy="1543"/>
          </a:xfrm>
        </p:grpSpPr>
        <p:sp>
          <p:nvSpPr>
            <p:cNvPr id="5131" name="矩形 5130"/>
            <p:cNvSpPr/>
            <p:nvPr/>
          </p:nvSpPr>
          <p:spPr>
            <a:xfrm>
              <a:off x="0" y="1216"/>
              <a:ext cx="268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anchor="t">
              <a:spAutoFit/>
            </a:bodyPr>
            <a:p>
              <a:r>
                <a:rPr lang="zh-CN" altLang="en-US" sz="2800" b="1">
                  <a:solidFill>
                    <a:srgbClr val="000000"/>
                  </a:solidFill>
                  <a:latin typeface="Tahoma" panose="020B0604030504040204" pitchFamily="2" charset="0"/>
                </a:rPr>
                <a:t>如图</a:t>
              </a:r>
              <a:r>
                <a:rPr lang="en-US" altLang="zh-CN" sz="2800" b="1">
                  <a:solidFill>
                    <a:srgbClr val="000000"/>
                  </a:solidFill>
                  <a:latin typeface="Tahoma" panose="020B0604030504040204" pitchFamily="2" charset="0"/>
                </a:rPr>
                <a:t>,</a:t>
              </a:r>
              <a:r>
                <a:rPr lang="zh-CN" altLang="en-US" sz="2800" b="1">
                  <a:solidFill>
                    <a:srgbClr val="000000"/>
                  </a:solidFill>
                  <a:latin typeface="Tahoma" panose="020B0604030504040204" pitchFamily="2" charset="0"/>
                </a:rPr>
                <a:t>已知</a:t>
              </a:r>
              <a:r>
                <a:rPr lang="en-US" altLang="zh-CN" sz="2800" b="1">
                  <a:solidFill>
                    <a:srgbClr val="000000"/>
                  </a:solidFill>
                  <a:latin typeface="Tahoma" panose="020B0604030504040204" pitchFamily="2" charset="0"/>
                </a:rPr>
                <a:t>△ABC≌△DEF</a:t>
              </a:r>
              <a:endParaRPr lang="en-US" altLang="zh-CN" sz="2800" b="1">
                <a:solidFill>
                  <a:srgbClr val="000000"/>
                </a:solidFill>
                <a:latin typeface="Tahoma" panose="020B0604030504040204" pitchFamily="2" charset="0"/>
              </a:endParaRPr>
            </a:p>
          </p:txBody>
        </p:sp>
        <p:grpSp>
          <p:nvGrpSpPr>
            <p:cNvPr id="5132" name="组合 5131"/>
            <p:cNvGrpSpPr/>
            <p:nvPr/>
          </p:nvGrpSpPr>
          <p:grpSpPr>
            <a:xfrm>
              <a:off x="96" y="0"/>
              <a:ext cx="2112" cy="1248"/>
              <a:chOff x="0" y="0"/>
              <a:chExt cx="2112" cy="1248"/>
            </a:xfrm>
          </p:grpSpPr>
          <p:sp>
            <p:nvSpPr>
              <p:cNvPr id="5133" name="直接连接符 5132"/>
              <p:cNvSpPr/>
              <p:nvPr/>
            </p:nvSpPr>
            <p:spPr>
              <a:xfrm flipH="1">
                <a:off x="336" y="240"/>
                <a:ext cx="432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34" name="直接连接符 5133"/>
              <p:cNvSpPr/>
              <p:nvPr/>
            </p:nvSpPr>
            <p:spPr>
              <a:xfrm>
                <a:off x="336" y="1008"/>
                <a:ext cx="1488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35" name="直接连接符 5134"/>
              <p:cNvSpPr/>
              <p:nvPr/>
            </p:nvSpPr>
            <p:spPr>
              <a:xfrm>
                <a:off x="768" y="240"/>
                <a:ext cx="1056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36" name="文本框 5135"/>
              <p:cNvSpPr txBox="1"/>
              <p:nvPr/>
            </p:nvSpPr>
            <p:spPr>
              <a:xfrm>
                <a:off x="528" y="0"/>
                <a:ext cx="384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A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  <p:sp>
            <p:nvSpPr>
              <p:cNvPr id="5137" name="文本框 5136"/>
              <p:cNvSpPr txBox="1"/>
              <p:nvPr/>
            </p:nvSpPr>
            <p:spPr>
              <a:xfrm>
                <a:off x="0" y="960"/>
                <a:ext cx="576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B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  <p:sp>
            <p:nvSpPr>
              <p:cNvPr id="5138" name="文本框 5137"/>
              <p:cNvSpPr txBox="1"/>
              <p:nvPr/>
            </p:nvSpPr>
            <p:spPr>
              <a:xfrm>
                <a:off x="1632" y="960"/>
                <a:ext cx="480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C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</p:grpSp>
        <p:grpSp>
          <p:nvGrpSpPr>
            <p:cNvPr id="5139" name="组合 5138"/>
            <p:cNvGrpSpPr/>
            <p:nvPr/>
          </p:nvGrpSpPr>
          <p:grpSpPr>
            <a:xfrm>
              <a:off x="2640" y="0"/>
              <a:ext cx="2112" cy="1248"/>
              <a:chOff x="0" y="0"/>
              <a:chExt cx="2112" cy="1248"/>
            </a:xfrm>
          </p:grpSpPr>
          <p:sp>
            <p:nvSpPr>
              <p:cNvPr id="5140" name="直接连接符 5139"/>
              <p:cNvSpPr/>
              <p:nvPr/>
            </p:nvSpPr>
            <p:spPr>
              <a:xfrm flipH="1">
                <a:off x="336" y="240"/>
                <a:ext cx="432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41" name="直接连接符 5140"/>
              <p:cNvSpPr/>
              <p:nvPr/>
            </p:nvSpPr>
            <p:spPr>
              <a:xfrm>
                <a:off x="336" y="1008"/>
                <a:ext cx="1488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42" name="直接连接符 5141"/>
              <p:cNvSpPr/>
              <p:nvPr/>
            </p:nvSpPr>
            <p:spPr>
              <a:xfrm>
                <a:off x="768" y="240"/>
                <a:ext cx="1056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143" name="文本框 5142"/>
              <p:cNvSpPr txBox="1"/>
              <p:nvPr/>
            </p:nvSpPr>
            <p:spPr>
              <a:xfrm>
                <a:off x="528" y="0"/>
                <a:ext cx="384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D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  <p:sp>
            <p:nvSpPr>
              <p:cNvPr id="5144" name="文本框 5143"/>
              <p:cNvSpPr txBox="1"/>
              <p:nvPr/>
            </p:nvSpPr>
            <p:spPr>
              <a:xfrm>
                <a:off x="0" y="960"/>
                <a:ext cx="576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E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  <p:sp>
            <p:nvSpPr>
              <p:cNvPr id="5145" name="文本框 5144"/>
              <p:cNvSpPr txBox="1"/>
              <p:nvPr/>
            </p:nvSpPr>
            <p:spPr>
              <a:xfrm>
                <a:off x="1632" y="960"/>
                <a:ext cx="480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F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</p:grpSp>
      </p:grpSp>
      <p:sp>
        <p:nvSpPr>
          <p:cNvPr id="5146" name="矩形 5145"/>
          <p:cNvSpPr/>
          <p:nvPr/>
        </p:nvSpPr>
        <p:spPr>
          <a:xfrm>
            <a:off x="4195763" y="5634038"/>
            <a:ext cx="4114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en-US" altLang="zh-CN" sz="2400" b="1">
                <a:latin typeface="Tahoma" panose="020B0604030504040204" pitchFamily="2" charset="0"/>
              </a:rPr>
              <a:t>(</a:t>
            </a:r>
            <a:r>
              <a:rPr lang="zh-CN" altLang="en-US" sz="2400" b="1">
                <a:solidFill>
                  <a:srgbClr val="0000FF"/>
                </a:solidFill>
                <a:latin typeface="Tahoma" panose="020B0604030504040204" pitchFamily="2" charset="0"/>
              </a:rPr>
              <a:t>全等三角形的对应边相等）</a:t>
            </a:r>
            <a:endParaRPr lang="zh-CN" altLang="en-US" sz="2400" b="1">
              <a:solidFill>
                <a:srgbClr val="0000FF"/>
              </a:solidFill>
              <a:latin typeface="Tahoma" panose="020B0604030504040204" pitchFamily="2" charset="0"/>
            </a:endParaRPr>
          </a:p>
        </p:txBody>
      </p:sp>
      <p:sp>
        <p:nvSpPr>
          <p:cNvPr id="5147" name="矩形 5146"/>
          <p:cNvSpPr/>
          <p:nvPr/>
        </p:nvSpPr>
        <p:spPr>
          <a:xfrm>
            <a:off x="4573588" y="6397625"/>
            <a:ext cx="4100512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2400" b="1">
                <a:solidFill>
                  <a:srgbClr val="0000FF"/>
                </a:solidFill>
                <a:latin typeface="Tahoma" panose="020B0604030504040204" pitchFamily="2" charset="0"/>
              </a:rPr>
              <a:t>（全等三角形的对应角相等</a:t>
            </a:r>
            <a:r>
              <a:rPr lang="en-US" altLang="zh-CN" sz="2400" b="1">
                <a:solidFill>
                  <a:srgbClr val="0000FF"/>
                </a:solidFill>
                <a:latin typeface="Tahoma" panose="020B0604030504040204" pitchFamily="2" charset="0"/>
              </a:rPr>
              <a:t>)</a:t>
            </a:r>
            <a:endParaRPr lang="en-US" altLang="zh-CN" sz="2400" b="1">
              <a:solidFill>
                <a:srgbClr val="0000FF"/>
              </a:solidFill>
              <a:latin typeface="Tahoma" panose="020B0604030504040204" pitchFamily="2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33400" y="2506345"/>
            <a:ext cx="7772400" cy="731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</a:pPr>
            <a:endParaRPr lang="zh-CN" altLang="en-US" sz="2800" b="1" dirty="0">
              <a:effectLst>
                <a:outerShdw blurRad="38100" dist="38100" dir="2700000">
                  <a:srgbClr val="FFFFFF"/>
                </a:outerShdw>
              </a:effectLst>
              <a:latin typeface="Book Antiqua" panose="02040602050305030304" pitchFamily="2" charset="0"/>
              <a:ea typeface="黑体" panose="02010609060101010101" pitchFamily="1" charset="-122"/>
              <a:sym typeface="Wingdings" panose="05000000000000000000" pitchFamily="2" charset="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87388" y="1747520"/>
            <a:ext cx="5257800" cy="641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>
              <a:spcBef>
                <a:spcPct val="50000"/>
              </a:spcBef>
              <a:buClrTx/>
            </a:pPr>
            <a:r>
              <a:rPr lang="en-US" altLang="zh-CN" sz="3600" b="1">
                <a:latin typeface="Times New Roman" panose="02020603050405020304" pitchFamily="2" charset="0"/>
              </a:rPr>
              <a:t>1</a:t>
            </a:r>
            <a:r>
              <a:rPr lang="zh-CN" altLang="en-US" sz="3600" b="1">
                <a:latin typeface="Times New Roman" panose="02020603050405020304" pitchFamily="2" charset="0"/>
              </a:rPr>
              <a:t>、 </a:t>
            </a:r>
            <a:r>
              <a:rPr lang="zh-CN" altLang="en-US" sz="3200" b="1">
                <a:latin typeface="Times New Roman" panose="02020603050405020304" pitchFamily="2" charset="0"/>
              </a:rPr>
              <a:t>全等三角形的定义</a:t>
            </a:r>
            <a:endParaRPr lang="zh-CN" altLang="en-US" sz="3200" b="1">
              <a:latin typeface="Times New Roman" panose="02020603050405020304" pitchFamily="2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82625" y="2347595"/>
            <a:ext cx="7086600" cy="6397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>
              <a:spcBef>
                <a:spcPct val="50000"/>
              </a:spcBef>
              <a:buClrTx/>
            </a:pPr>
            <a:r>
              <a:rPr lang="en-US" altLang="zh-CN" sz="3600" b="1">
                <a:latin typeface="Times New Roman" panose="02020603050405020304" pitchFamily="2" charset="0"/>
              </a:rPr>
              <a:t>2</a:t>
            </a:r>
            <a:r>
              <a:rPr lang="zh-CN" altLang="en-US" sz="3600" b="1">
                <a:latin typeface="Times New Roman" panose="02020603050405020304" pitchFamily="2" charset="0"/>
              </a:rPr>
              <a:t>、</a:t>
            </a:r>
            <a:r>
              <a:rPr lang="zh-CN" altLang="en-US" sz="3200" b="1">
                <a:latin typeface="Times New Roman" panose="02020603050405020304" pitchFamily="2" charset="0"/>
              </a:rPr>
              <a:t>全等三角形有什么性质？</a:t>
            </a:r>
            <a:endParaRPr lang="zh-CN" altLang="en-US" sz="3200" b="1">
              <a:latin typeface="Times New Roman" panose="02020603050405020304" pitchFamily="2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9375" y="5168583"/>
            <a:ext cx="4114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2400" b="1">
                <a:latin typeface="Tahoma" panose="020B0604030504040204" pitchFamily="2" charset="0"/>
              </a:rPr>
              <a:t>其中相等的边有：</a:t>
            </a:r>
            <a:endParaRPr lang="zh-CN" altLang="en-US" sz="2400" b="1">
              <a:solidFill>
                <a:srgbClr val="0000FF"/>
              </a:solidFill>
              <a:latin typeface="Tahoma" panose="020B0604030504040204" pitchFamily="2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9375" y="6082983"/>
            <a:ext cx="45720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2400" b="1">
                <a:latin typeface="Tahoma" panose="020B0604030504040204" pitchFamily="2" charset="0"/>
              </a:rPr>
              <a:t>其中相等的角有：</a:t>
            </a:r>
            <a:endParaRPr lang="zh-CN" altLang="en-US" sz="2400" b="1">
              <a:latin typeface="Tahoma" panose="020B0604030504040204" pitchFamily="2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84175" y="5625783"/>
            <a:ext cx="40386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en-US" altLang="zh-CN" sz="2400" b="1">
                <a:solidFill>
                  <a:srgbClr val="CC3300"/>
                </a:solidFill>
                <a:latin typeface="Tahoma" panose="020B0604030504040204" pitchFamily="2" charset="0"/>
              </a:rPr>
              <a:t>AB=DE,  BC=EF,  AC=DF</a:t>
            </a:r>
            <a:endParaRPr lang="en-US" altLang="zh-CN" sz="2400" b="1">
              <a:solidFill>
                <a:srgbClr val="CC3300"/>
              </a:solidFill>
              <a:latin typeface="Tahoma" panose="020B0604030504040204" pitchFamily="2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31775" y="6389370"/>
            <a:ext cx="45720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en-US" altLang="zh-CN" sz="2400" b="1">
                <a:solidFill>
                  <a:srgbClr val="CC3300"/>
                </a:solidFill>
                <a:latin typeface="Tahoma" panose="020B0604030504040204" pitchFamily="2" charset="0"/>
              </a:rPr>
              <a:t>∠A=∠D,  ∠B=∠E,  ∠C=∠F</a:t>
            </a:r>
            <a:endParaRPr lang="en-US" altLang="zh-CN" sz="2400" b="1">
              <a:solidFill>
                <a:srgbClr val="CC3300"/>
              </a:solidFill>
              <a:latin typeface="Tahoma" panose="020B0604030504040204" pitchFamily="2" charset="0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609600" y="2728595"/>
            <a:ext cx="7543800" cy="2451100"/>
            <a:chOff x="0" y="0"/>
            <a:chExt cx="4752" cy="1543"/>
          </a:xfrm>
        </p:grpSpPr>
        <p:sp>
          <p:nvSpPr>
            <p:cNvPr id="12" name="矩形 11"/>
            <p:cNvSpPr/>
            <p:nvPr/>
          </p:nvSpPr>
          <p:spPr>
            <a:xfrm>
              <a:off x="0" y="1216"/>
              <a:ext cx="2687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anchor="t">
              <a:spAutoFit/>
            </a:bodyPr>
            <a:p>
              <a:r>
                <a:rPr lang="zh-CN" altLang="en-US" sz="2800" b="1">
                  <a:solidFill>
                    <a:srgbClr val="000000"/>
                  </a:solidFill>
                  <a:latin typeface="Tahoma" panose="020B0604030504040204" pitchFamily="2" charset="0"/>
                </a:rPr>
                <a:t>如图</a:t>
              </a:r>
              <a:r>
                <a:rPr lang="en-US" altLang="zh-CN" sz="2800" b="1">
                  <a:solidFill>
                    <a:srgbClr val="000000"/>
                  </a:solidFill>
                  <a:latin typeface="Tahoma" panose="020B0604030504040204" pitchFamily="2" charset="0"/>
                </a:rPr>
                <a:t>,</a:t>
              </a:r>
              <a:r>
                <a:rPr lang="zh-CN" altLang="en-US" sz="2800" b="1">
                  <a:solidFill>
                    <a:srgbClr val="000000"/>
                  </a:solidFill>
                  <a:latin typeface="Tahoma" panose="020B0604030504040204" pitchFamily="2" charset="0"/>
                </a:rPr>
                <a:t>已知</a:t>
              </a:r>
              <a:r>
                <a:rPr lang="en-US" altLang="zh-CN" sz="2800" b="1">
                  <a:solidFill>
                    <a:srgbClr val="000000"/>
                  </a:solidFill>
                  <a:latin typeface="Tahoma" panose="020B0604030504040204" pitchFamily="2" charset="0"/>
                </a:rPr>
                <a:t>△ABC≌△DEF</a:t>
              </a:r>
              <a:endParaRPr lang="en-US" altLang="zh-CN" sz="2800" b="1">
                <a:solidFill>
                  <a:srgbClr val="000000"/>
                </a:solidFill>
                <a:latin typeface="Tahoma" panose="020B0604030504040204" pitchFamily="2" charset="0"/>
              </a:endParaRPr>
            </a:p>
          </p:txBody>
        </p:sp>
        <p:grpSp>
          <p:nvGrpSpPr>
            <p:cNvPr id="13" name="组合 12"/>
            <p:cNvGrpSpPr/>
            <p:nvPr/>
          </p:nvGrpSpPr>
          <p:grpSpPr>
            <a:xfrm>
              <a:off x="96" y="0"/>
              <a:ext cx="2112" cy="1248"/>
              <a:chOff x="0" y="0"/>
              <a:chExt cx="2112" cy="1248"/>
            </a:xfrm>
          </p:grpSpPr>
          <p:sp>
            <p:nvSpPr>
              <p:cNvPr id="14" name="直接连接符 13"/>
              <p:cNvSpPr/>
              <p:nvPr/>
            </p:nvSpPr>
            <p:spPr>
              <a:xfrm flipH="1">
                <a:off x="336" y="240"/>
                <a:ext cx="432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5" name="直接连接符 14"/>
              <p:cNvSpPr/>
              <p:nvPr/>
            </p:nvSpPr>
            <p:spPr>
              <a:xfrm>
                <a:off x="336" y="1008"/>
                <a:ext cx="1488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" name="直接连接符 15"/>
              <p:cNvSpPr/>
              <p:nvPr/>
            </p:nvSpPr>
            <p:spPr>
              <a:xfrm>
                <a:off x="768" y="240"/>
                <a:ext cx="1056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" name="文本框 16"/>
              <p:cNvSpPr txBox="1"/>
              <p:nvPr/>
            </p:nvSpPr>
            <p:spPr>
              <a:xfrm>
                <a:off x="528" y="0"/>
                <a:ext cx="384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A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  <p:sp>
            <p:nvSpPr>
              <p:cNvPr id="18" name="文本框 17"/>
              <p:cNvSpPr txBox="1"/>
              <p:nvPr/>
            </p:nvSpPr>
            <p:spPr>
              <a:xfrm>
                <a:off x="0" y="960"/>
                <a:ext cx="576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B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  <p:sp>
            <p:nvSpPr>
              <p:cNvPr id="19" name="文本框 18"/>
              <p:cNvSpPr txBox="1"/>
              <p:nvPr/>
            </p:nvSpPr>
            <p:spPr>
              <a:xfrm>
                <a:off x="1632" y="960"/>
                <a:ext cx="480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C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</p:grpSp>
        <p:grpSp>
          <p:nvGrpSpPr>
            <p:cNvPr id="20" name="组合 19"/>
            <p:cNvGrpSpPr/>
            <p:nvPr/>
          </p:nvGrpSpPr>
          <p:grpSpPr>
            <a:xfrm>
              <a:off x="2640" y="0"/>
              <a:ext cx="2112" cy="1248"/>
              <a:chOff x="0" y="0"/>
              <a:chExt cx="2112" cy="1248"/>
            </a:xfrm>
          </p:grpSpPr>
          <p:sp>
            <p:nvSpPr>
              <p:cNvPr id="21" name="直接连接符 20"/>
              <p:cNvSpPr/>
              <p:nvPr/>
            </p:nvSpPr>
            <p:spPr>
              <a:xfrm flipH="1">
                <a:off x="336" y="240"/>
                <a:ext cx="432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2" name="直接连接符 21"/>
              <p:cNvSpPr/>
              <p:nvPr/>
            </p:nvSpPr>
            <p:spPr>
              <a:xfrm>
                <a:off x="336" y="1008"/>
                <a:ext cx="1488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" name="直接连接符 22"/>
              <p:cNvSpPr/>
              <p:nvPr/>
            </p:nvSpPr>
            <p:spPr>
              <a:xfrm>
                <a:off x="768" y="240"/>
                <a:ext cx="1056" cy="7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4" name="文本框 23"/>
              <p:cNvSpPr txBox="1"/>
              <p:nvPr/>
            </p:nvSpPr>
            <p:spPr>
              <a:xfrm>
                <a:off x="528" y="0"/>
                <a:ext cx="384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D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  <p:sp>
            <p:nvSpPr>
              <p:cNvPr id="25" name="文本框 24"/>
              <p:cNvSpPr txBox="1"/>
              <p:nvPr/>
            </p:nvSpPr>
            <p:spPr>
              <a:xfrm>
                <a:off x="0" y="960"/>
                <a:ext cx="576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E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  <p:sp>
            <p:nvSpPr>
              <p:cNvPr id="26" name="文本框 25"/>
              <p:cNvSpPr txBox="1"/>
              <p:nvPr/>
            </p:nvSpPr>
            <p:spPr>
              <a:xfrm>
                <a:off x="1632" y="960"/>
                <a:ext cx="480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square" anchor="t">
                <a:spAutoFit/>
              </a:bodyPr>
              <a:p>
                <a:pPr algn="ctr">
                  <a:spcBef>
                    <a:spcPct val="50000"/>
                  </a:spcBef>
                  <a:buClrTx/>
                </a:pPr>
                <a:r>
                  <a:rPr lang="en-US" altLang="zh-CN" sz="2400">
                    <a:latin typeface="Times New Roman" panose="02020603050405020304" pitchFamily="2" charset="0"/>
                  </a:rPr>
                  <a:t>F</a:t>
                </a:r>
                <a:endParaRPr lang="en-US" altLang="zh-CN" sz="2400">
                  <a:latin typeface="Times New Roman" panose="02020603050405020304" pitchFamily="2" charset="0"/>
                </a:endParaRPr>
              </a:p>
            </p:txBody>
          </p:sp>
        </p:grpSp>
      </p:grpSp>
      <p:sp>
        <p:nvSpPr>
          <p:cNvPr id="27" name="矩形 26"/>
          <p:cNvSpPr/>
          <p:nvPr/>
        </p:nvSpPr>
        <p:spPr>
          <a:xfrm>
            <a:off x="4195763" y="5625783"/>
            <a:ext cx="4114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en-US" altLang="zh-CN" sz="2400" b="1">
                <a:latin typeface="Tahoma" panose="020B0604030504040204" pitchFamily="2" charset="0"/>
              </a:rPr>
              <a:t>(</a:t>
            </a:r>
            <a:r>
              <a:rPr lang="zh-CN" altLang="en-US" sz="2400" b="1">
                <a:solidFill>
                  <a:srgbClr val="0000FF"/>
                </a:solidFill>
                <a:latin typeface="Tahoma" panose="020B0604030504040204" pitchFamily="2" charset="0"/>
              </a:rPr>
              <a:t>全等三角形的对应边相等）</a:t>
            </a:r>
            <a:endParaRPr lang="zh-CN" altLang="en-US" sz="2400" b="1">
              <a:solidFill>
                <a:srgbClr val="0000FF"/>
              </a:solidFill>
              <a:latin typeface="Tahoma" panose="020B0604030504040204" pitchFamily="2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573588" y="6389370"/>
            <a:ext cx="4100512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2400" b="1">
                <a:solidFill>
                  <a:srgbClr val="0000FF"/>
                </a:solidFill>
                <a:latin typeface="Tahoma" panose="020B0604030504040204" pitchFamily="2" charset="0"/>
              </a:rPr>
              <a:t>（全等三角形的对应角相等</a:t>
            </a:r>
            <a:r>
              <a:rPr lang="en-US" altLang="zh-CN" sz="2400" b="1">
                <a:solidFill>
                  <a:srgbClr val="0000FF"/>
                </a:solidFill>
                <a:latin typeface="Tahoma" panose="020B0604030504040204" pitchFamily="2" charset="0"/>
              </a:rPr>
              <a:t>)</a:t>
            </a:r>
            <a:endParaRPr lang="en-US" altLang="zh-CN" sz="2400" b="1">
              <a:solidFill>
                <a:srgbClr val="0000FF"/>
              </a:solidFill>
              <a:latin typeface="Tahoma" panose="020B06040305040402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/>
      <p:bldP spid="5125" grpId="0" build="p"/>
      <p:bldP spid="5126" grpId="0"/>
      <p:bldP spid="5127" grpId="0"/>
      <p:bldP spid="5128" grpId="0"/>
      <p:bldP spid="5129" grpId="0"/>
      <p:bldP spid="5146" grpId="0"/>
      <p:bldP spid="5147" grpId="0"/>
      <p:bldP spid="5" grpId="0" build="p"/>
      <p:bldP spid="6" grpId="0" build="p"/>
      <p:bldP spid="7" grpId="0"/>
      <p:bldP spid="8" grpId="0"/>
      <p:bldP spid="9" grpId="0"/>
      <p:bldP spid="10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定向自学</a:t>
            </a:r>
            <a:endParaRPr lang="zh-CN" altLang="en-US" sz="2000">
              <a:solidFill>
                <a:srgbClr val="FFFFFF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172" name="文本框 7171"/>
          <p:cNvSpPr txBox="1"/>
          <p:nvPr/>
        </p:nvSpPr>
        <p:spPr>
          <a:xfrm>
            <a:off x="152400" y="1676400"/>
            <a:ext cx="10949305" cy="181483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2800" b="1" dirty="0">
                <a:solidFill>
                  <a:srgbClr val="000000"/>
                </a:solidFill>
                <a:latin typeface="Tahoma" panose="020B0604030504040204" pitchFamily="2" charset="0"/>
              </a:rPr>
              <a:t>        </a:t>
            </a:r>
            <a:r>
              <a:rPr lang="zh-CN" altLang="en-US" sz="2800" b="1" dirty="0">
                <a:solidFill>
                  <a:srgbClr val="000000"/>
                </a:solidFill>
                <a:latin typeface="楷体_GB2312" pitchFamily="1" charset="-122"/>
                <a:ea typeface="楷体_GB2312" pitchFamily="1" charset="-122"/>
              </a:rPr>
              <a:t>在△ABC 与△A'B'C'中,</a:t>
            </a:r>
            <a:endParaRPr lang="zh-CN" altLang="en-US" sz="2800" b="1" dirty="0">
              <a:solidFill>
                <a:srgbClr val="000000"/>
              </a:solidFill>
              <a:latin typeface="楷体_GB2312" pitchFamily="1" charset="-122"/>
              <a:ea typeface="楷体_GB2312" pitchFamily="1" charset="-122"/>
            </a:endParaRPr>
          </a:p>
          <a:p>
            <a:r>
              <a:rPr lang="zh-CN" altLang="en-US" sz="2800" b="1" dirty="0">
                <a:solidFill>
                  <a:srgbClr val="000000"/>
                </a:solidFill>
                <a:latin typeface="楷体_GB2312" pitchFamily="1" charset="-122"/>
                <a:ea typeface="楷体_GB2312" pitchFamily="1" charset="-122"/>
              </a:rPr>
              <a:t>AB=A'B',BC=B'C',AC=A'C‘,∠A=∠A', ∠B=∠B', ∠C=∠C',那么△ABC 与△A'B'C'全等吗?</a:t>
            </a:r>
            <a:endParaRPr lang="zh-CN" altLang="en-US" sz="2800" b="1" dirty="0">
              <a:solidFill>
                <a:srgbClr val="000000"/>
              </a:solidFill>
              <a:latin typeface="楷体_GB2312" pitchFamily="1" charset="-122"/>
              <a:ea typeface="楷体_GB2312" pitchFamily="1" charset="-122"/>
            </a:endParaRPr>
          </a:p>
          <a:p>
            <a:endParaRPr lang="zh-CN" altLang="en-US" sz="2800" b="1" dirty="0">
              <a:solidFill>
                <a:srgbClr val="000000"/>
              </a:solidFill>
              <a:effectLst>
                <a:outerShdw blurRad="38100" dist="38100" dir="2700000">
                  <a:srgbClr val="FFFFFF"/>
                </a:outerShdw>
              </a:effectLst>
              <a:latin typeface="楷体_GB2312" pitchFamily="1" charset="-122"/>
              <a:ea typeface="楷体_GB2312" pitchFamily="1" charset="-122"/>
            </a:endParaRPr>
          </a:p>
        </p:txBody>
      </p:sp>
      <p:grpSp>
        <p:nvGrpSpPr>
          <p:cNvPr id="7173" name="组合 7172"/>
          <p:cNvGrpSpPr/>
          <p:nvPr/>
        </p:nvGrpSpPr>
        <p:grpSpPr>
          <a:xfrm>
            <a:off x="1138238" y="2970213"/>
            <a:ext cx="3025775" cy="2689225"/>
            <a:chOff x="0" y="0"/>
            <a:chExt cx="1905" cy="1694"/>
          </a:xfrm>
        </p:grpSpPr>
        <p:grpSp>
          <p:nvGrpSpPr>
            <p:cNvPr id="7174" name="组合 7173"/>
            <p:cNvGrpSpPr/>
            <p:nvPr/>
          </p:nvGrpSpPr>
          <p:grpSpPr>
            <a:xfrm>
              <a:off x="91" y="317"/>
              <a:ext cx="1769" cy="998"/>
              <a:chOff x="0" y="0"/>
              <a:chExt cx="2042" cy="1134"/>
            </a:xfrm>
          </p:grpSpPr>
          <p:sp>
            <p:nvSpPr>
              <p:cNvPr id="7175" name="直接连接符 7174"/>
              <p:cNvSpPr/>
              <p:nvPr/>
            </p:nvSpPr>
            <p:spPr>
              <a:xfrm>
                <a:off x="726" y="0"/>
                <a:ext cx="1316" cy="1134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176" name="直接连接符 7175"/>
              <p:cNvSpPr/>
              <p:nvPr/>
            </p:nvSpPr>
            <p:spPr>
              <a:xfrm flipH="1">
                <a:off x="0" y="0"/>
                <a:ext cx="726" cy="1134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177" name="直接连接符 7176"/>
              <p:cNvSpPr/>
              <p:nvPr/>
            </p:nvSpPr>
            <p:spPr>
              <a:xfrm>
                <a:off x="0" y="1134"/>
                <a:ext cx="2042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7178" name="文本框 7177"/>
            <p:cNvSpPr txBox="1"/>
            <p:nvPr/>
          </p:nvSpPr>
          <p:spPr>
            <a:xfrm>
              <a:off x="635" y="0"/>
              <a:ext cx="18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400" b="1">
                  <a:solidFill>
                    <a:srgbClr val="FF66CC"/>
                  </a:solidFill>
                  <a:latin typeface="Tahoma" panose="020B0604030504040204" pitchFamily="2" charset="0"/>
                </a:rPr>
                <a:t>A</a:t>
              </a:r>
              <a:endParaRPr lang="en-US" altLang="zh-CN" sz="2400" b="1">
                <a:solidFill>
                  <a:srgbClr val="FF66CC"/>
                </a:solidFill>
                <a:latin typeface="Tahoma" panose="020B0604030504040204" pitchFamily="2" charset="0"/>
              </a:endParaRPr>
            </a:p>
          </p:txBody>
        </p:sp>
        <p:sp>
          <p:nvSpPr>
            <p:cNvPr id="7179" name="文本框 7178"/>
            <p:cNvSpPr txBox="1"/>
            <p:nvPr/>
          </p:nvSpPr>
          <p:spPr>
            <a:xfrm>
              <a:off x="0" y="1406"/>
              <a:ext cx="18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400" b="1">
                  <a:solidFill>
                    <a:srgbClr val="FF66CC"/>
                  </a:solidFill>
                  <a:latin typeface="Tahoma" panose="020B0604030504040204" pitchFamily="2" charset="0"/>
                </a:rPr>
                <a:t>B</a:t>
              </a:r>
              <a:endParaRPr lang="en-US" altLang="zh-CN" sz="2400" b="1">
                <a:solidFill>
                  <a:srgbClr val="FF66CC"/>
                </a:solidFill>
                <a:latin typeface="Tahoma" panose="020B0604030504040204" pitchFamily="2" charset="0"/>
              </a:endParaRPr>
            </a:p>
          </p:txBody>
        </p:sp>
        <p:sp>
          <p:nvSpPr>
            <p:cNvPr id="7180" name="文本框 7179"/>
            <p:cNvSpPr txBox="1"/>
            <p:nvPr/>
          </p:nvSpPr>
          <p:spPr>
            <a:xfrm>
              <a:off x="1724" y="1361"/>
              <a:ext cx="18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400" b="1">
                  <a:solidFill>
                    <a:srgbClr val="FF66CC"/>
                  </a:solidFill>
                  <a:latin typeface="Tahoma" panose="020B0604030504040204" pitchFamily="2" charset="0"/>
                </a:rPr>
                <a:t>C</a:t>
              </a:r>
              <a:endParaRPr lang="en-US" altLang="zh-CN" sz="2400" b="1">
                <a:solidFill>
                  <a:srgbClr val="FF66CC"/>
                </a:solidFill>
                <a:latin typeface="Tahoma" panose="020B0604030504040204" pitchFamily="2" charset="0"/>
              </a:endParaRPr>
            </a:p>
          </p:txBody>
        </p:sp>
      </p:grpSp>
      <p:grpSp>
        <p:nvGrpSpPr>
          <p:cNvPr id="7181" name="组合 7180"/>
          <p:cNvGrpSpPr/>
          <p:nvPr/>
        </p:nvGrpSpPr>
        <p:grpSpPr>
          <a:xfrm>
            <a:off x="4419600" y="2970213"/>
            <a:ext cx="3311525" cy="2689225"/>
            <a:chOff x="0" y="0"/>
            <a:chExt cx="2086" cy="1694"/>
          </a:xfrm>
        </p:grpSpPr>
        <p:grpSp>
          <p:nvGrpSpPr>
            <p:cNvPr id="7182" name="组合 7181"/>
            <p:cNvGrpSpPr/>
            <p:nvPr/>
          </p:nvGrpSpPr>
          <p:grpSpPr>
            <a:xfrm>
              <a:off x="91" y="317"/>
              <a:ext cx="1769" cy="998"/>
              <a:chOff x="0" y="0"/>
              <a:chExt cx="2042" cy="1134"/>
            </a:xfrm>
          </p:grpSpPr>
          <p:sp>
            <p:nvSpPr>
              <p:cNvPr id="7183" name="直接连接符 7182"/>
              <p:cNvSpPr/>
              <p:nvPr/>
            </p:nvSpPr>
            <p:spPr>
              <a:xfrm>
                <a:off x="726" y="0"/>
                <a:ext cx="1316" cy="1134"/>
              </a:xfrm>
              <a:prstGeom prst="line">
                <a:avLst/>
              </a:prstGeom>
              <a:ln w="38100" cap="flat" cmpd="sng">
                <a:solidFill>
                  <a:srgbClr val="00CC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184" name="直接连接符 7183"/>
              <p:cNvSpPr/>
              <p:nvPr/>
            </p:nvSpPr>
            <p:spPr>
              <a:xfrm flipH="1">
                <a:off x="0" y="0"/>
                <a:ext cx="726" cy="1134"/>
              </a:xfrm>
              <a:prstGeom prst="line">
                <a:avLst/>
              </a:prstGeom>
              <a:ln w="38100" cap="flat" cmpd="sng">
                <a:solidFill>
                  <a:srgbClr val="00CC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185" name="直接连接符 7184"/>
              <p:cNvSpPr/>
              <p:nvPr/>
            </p:nvSpPr>
            <p:spPr>
              <a:xfrm>
                <a:off x="0" y="1134"/>
                <a:ext cx="2042" cy="0"/>
              </a:xfrm>
              <a:prstGeom prst="line">
                <a:avLst/>
              </a:prstGeom>
              <a:ln w="38100" cap="flat" cmpd="sng">
                <a:solidFill>
                  <a:srgbClr val="00CC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7186" name="文本框 7185"/>
            <p:cNvSpPr txBox="1"/>
            <p:nvPr/>
          </p:nvSpPr>
          <p:spPr>
            <a:xfrm>
              <a:off x="635" y="0"/>
              <a:ext cx="36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400" b="1">
                  <a:latin typeface="Tahoma" panose="020B0604030504040204" pitchFamily="2" charset="0"/>
                </a:rPr>
                <a:t>A</a:t>
              </a:r>
              <a:r>
                <a:rPr lang="en-US" altLang="zh-CN" sz="2400" b="1">
                  <a:solidFill>
                    <a:schemeClr val="tx2"/>
                  </a:solidFill>
                  <a:latin typeface="Tahoma" panose="020B0604030504040204" pitchFamily="2" charset="0"/>
                </a:rPr>
                <a:t>'</a:t>
              </a:r>
              <a:endParaRPr lang="en-US" altLang="zh-CN" sz="2400" b="1">
                <a:solidFill>
                  <a:schemeClr val="tx2"/>
                </a:solidFill>
                <a:latin typeface="Tahoma" panose="020B0604030504040204" pitchFamily="2" charset="0"/>
              </a:endParaRPr>
            </a:p>
          </p:txBody>
        </p:sp>
        <p:sp>
          <p:nvSpPr>
            <p:cNvPr id="7187" name="文本框 7186"/>
            <p:cNvSpPr txBox="1"/>
            <p:nvPr/>
          </p:nvSpPr>
          <p:spPr>
            <a:xfrm>
              <a:off x="0" y="1406"/>
              <a:ext cx="3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400" b="1">
                  <a:latin typeface="Tahoma" panose="020B0604030504040204" pitchFamily="2" charset="0"/>
                </a:rPr>
                <a:t>B</a:t>
              </a:r>
              <a:r>
                <a:rPr lang="en-US" altLang="zh-CN" sz="2400" b="1">
                  <a:solidFill>
                    <a:schemeClr val="tx2"/>
                  </a:solidFill>
                  <a:latin typeface="Tahoma" panose="020B0604030504040204" pitchFamily="2" charset="0"/>
                </a:rPr>
                <a:t>'</a:t>
              </a:r>
              <a:endParaRPr lang="en-US" altLang="zh-CN" sz="2400" b="1">
                <a:solidFill>
                  <a:schemeClr val="tx2"/>
                </a:solidFill>
                <a:latin typeface="Tahoma" panose="020B0604030504040204" pitchFamily="2" charset="0"/>
              </a:endParaRPr>
            </a:p>
          </p:txBody>
        </p:sp>
        <p:sp>
          <p:nvSpPr>
            <p:cNvPr id="7188" name="文本框 7187"/>
            <p:cNvSpPr txBox="1"/>
            <p:nvPr/>
          </p:nvSpPr>
          <p:spPr>
            <a:xfrm>
              <a:off x="1724" y="1361"/>
              <a:ext cx="36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400" b="1">
                  <a:latin typeface="Tahoma" panose="020B0604030504040204" pitchFamily="2" charset="0"/>
                </a:rPr>
                <a:t>C</a:t>
              </a:r>
              <a:r>
                <a:rPr lang="en-US" altLang="zh-CN" sz="2400" b="1">
                  <a:solidFill>
                    <a:schemeClr val="tx2"/>
                  </a:solidFill>
                  <a:latin typeface="Tahoma" panose="020B0604030504040204" pitchFamily="2" charset="0"/>
                </a:rPr>
                <a:t>'</a:t>
              </a:r>
              <a:endParaRPr lang="en-US" altLang="zh-CN" sz="2400" b="1">
                <a:solidFill>
                  <a:schemeClr val="tx2"/>
                </a:solidFill>
                <a:latin typeface="Tahoma" panose="020B0604030504040204" pitchFamily="2" charset="0"/>
              </a:endParaRPr>
            </a:p>
          </p:txBody>
        </p:sp>
      </p:grpSp>
      <p:grpSp>
        <p:nvGrpSpPr>
          <p:cNvPr id="7189" name="组合 7188"/>
          <p:cNvGrpSpPr/>
          <p:nvPr/>
        </p:nvGrpSpPr>
        <p:grpSpPr>
          <a:xfrm>
            <a:off x="457200" y="5407025"/>
            <a:ext cx="8056563" cy="976313"/>
            <a:chOff x="0" y="0"/>
            <a:chExt cx="5075" cy="615"/>
          </a:xfrm>
        </p:grpSpPr>
        <p:sp>
          <p:nvSpPr>
            <p:cNvPr id="7190" name="矩形 7189"/>
            <p:cNvSpPr/>
            <p:nvPr/>
          </p:nvSpPr>
          <p:spPr>
            <a:xfrm>
              <a:off x="0" y="0"/>
              <a:ext cx="76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r>
                <a:rPr lang="zh-CN" altLang="en-US" sz="2800" b="1">
                  <a:latin typeface="Tahoma" panose="020B0604030504040204" pitchFamily="2" charset="0"/>
                </a:rPr>
                <a:t>思考</a:t>
              </a:r>
              <a:r>
                <a:rPr lang="en-US" altLang="zh-CN" sz="2800" b="1">
                  <a:latin typeface="Tahoma" panose="020B0604030504040204" pitchFamily="2" charset="0"/>
                </a:rPr>
                <a:t>:</a:t>
              </a:r>
              <a:endParaRPr lang="en-US" altLang="zh-CN" sz="2800" b="1">
                <a:latin typeface="Tahoma" panose="020B0604030504040204" pitchFamily="2" charset="0"/>
              </a:endParaRPr>
            </a:p>
          </p:txBody>
        </p:sp>
        <p:sp>
          <p:nvSpPr>
            <p:cNvPr id="7191" name="矩形 7190"/>
            <p:cNvSpPr/>
            <p:nvPr/>
          </p:nvSpPr>
          <p:spPr>
            <a:xfrm>
              <a:off x="0" y="288"/>
              <a:ext cx="5075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r>
                <a:rPr lang="zh-CN" altLang="en-US" sz="2800" b="1">
                  <a:solidFill>
                    <a:srgbClr val="FF3399"/>
                  </a:solidFill>
                  <a:latin typeface="Tahoma" panose="020B0604030504040204" pitchFamily="2" charset="0"/>
                </a:rPr>
                <a:t>　　要使两个三角形全等</a:t>
              </a:r>
              <a:r>
                <a:rPr lang="en-US" altLang="zh-CN" sz="2800" b="1">
                  <a:solidFill>
                    <a:srgbClr val="FF3399"/>
                  </a:solidFill>
                  <a:latin typeface="Tahoma" panose="020B0604030504040204" pitchFamily="2" charset="0"/>
                </a:rPr>
                <a:t>,</a:t>
              </a:r>
              <a:r>
                <a:rPr lang="zh-CN" altLang="en-US" sz="2800" b="1">
                  <a:solidFill>
                    <a:srgbClr val="FF3399"/>
                  </a:solidFill>
                  <a:latin typeface="Tahoma" panose="020B0604030504040204" pitchFamily="2" charset="0"/>
                </a:rPr>
                <a:t>是否一定要六个条件呢</a:t>
              </a:r>
              <a:r>
                <a:rPr lang="en-US" altLang="zh-CN" sz="2800" b="1">
                  <a:solidFill>
                    <a:srgbClr val="FF3399"/>
                  </a:solidFill>
                  <a:latin typeface="Tahoma" panose="020B0604030504040204" pitchFamily="2" charset="0"/>
                </a:rPr>
                <a:t>?</a:t>
              </a:r>
              <a:endParaRPr lang="en-US" altLang="zh-CN" sz="2800" b="1">
                <a:solidFill>
                  <a:srgbClr val="FF3399"/>
                </a:solidFill>
                <a:latin typeface="Tahoma" panose="020B0604030504040204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7708 0.004167 L -0.364375 -0.006852 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00" y="-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326834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定向自学</a:t>
            </a:r>
            <a:r>
              <a:rPr lang="en-US" altLang="zh-CN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195" name="文本框 8194"/>
          <p:cNvSpPr txBox="1"/>
          <p:nvPr/>
        </p:nvSpPr>
        <p:spPr>
          <a:xfrm>
            <a:off x="990600" y="1981200"/>
            <a:ext cx="8208963" cy="13112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Tahoma" panose="020B0604030504040204" pitchFamily="2" charset="0"/>
              </a:rPr>
              <a:t>满足下列条件的两个三角形是否一定全等:</a:t>
            </a:r>
            <a:endParaRPr lang="zh-CN" altLang="en-US" sz="3200" b="1" dirty="0">
              <a:solidFill>
                <a:srgbClr val="FF0000"/>
              </a:solidFill>
              <a:latin typeface="Tahoma" panose="020B0604030504040204" pitchFamily="2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Tahoma" panose="020B0604030504040204" pitchFamily="2" charset="0"/>
              </a:rPr>
              <a:t>若不全等请你举出反例。</a:t>
            </a:r>
            <a:endParaRPr lang="zh-CN" altLang="en-US" sz="3200" b="1" dirty="0">
              <a:solidFill>
                <a:srgbClr val="FF0000"/>
              </a:solidFill>
              <a:latin typeface="Tahoma" panose="020B0604030504040204" pitchFamily="2" charset="0"/>
            </a:endParaRPr>
          </a:p>
        </p:txBody>
      </p:sp>
      <p:grpSp>
        <p:nvGrpSpPr>
          <p:cNvPr id="8196" name="组合 8195"/>
          <p:cNvGrpSpPr/>
          <p:nvPr/>
        </p:nvGrpSpPr>
        <p:grpSpPr>
          <a:xfrm>
            <a:off x="1447800" y="3276600"/>
            <a:ext cx="4956175" cy="1039813"/>
            <a:chOff x="0" y="0"/>
            <a:chExt cx="7803" cy="1637"/>
          </a:xfrm>
        </p:grpSpPr>
        <p:sp>
          <p:nvSpPr>
            <p:cNvPr id="8197" name="文本框 8196"/>
            <p:cNvSpPr txBox="1"/>
            <p:nvPr/>
          </p:nvSpPr>
          <p:spPr>
            <a:xfrm>
              <a:off x="0" y="219"/>
              <a:ext cx="3360" cy="81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800">
                  <a:latin typeface="Tahoma" panose="020B0604030504040204" pitchFamily="2" charset="0"/>
                </a:rPr>
                <a:t>(1)</a:t>
              </a:r>
              <a:r>
                <a:rPr lang="zh-CN" altLang="en-US" sz="2800">
                  <a:latin typeface="Tahoma" panose="020B0604030504040204" pitchFamily="2" charset="0"/>
                </a:rPr>
                <a:t>一个条件</a:t>
              </a:r>
              <a:endParaRPr lang="zh-CN" altLang="en-US" sz="2800">
                <a:latin typeface="Tahoma" panose="020B0604030504040204" pitchFamily="2" charset="0"/>
              </a:endParaRPr>
            </a:p>
          </p:txBody>
        </p:sp>
        <p:sp>
          <p:nvSpPr>
            <p:cNvPr id="8198" name="左大括号 8197"/>
            <p:cNvSpPr/>
            <p:nvPr/>
          </p:nvSpPr>
          <p:spPr>
            <a:xfrm>
              <a:off x="3240" y="99"/>
              <a:ext cx="340" cy="1363"/>
            </a:xfrm>
            <a:prstGeom prst="leftBrace">
              <a:avLst>
                <a:gd name="adj1" fmla="val 33406"/>
                <a:gd name="adj2" fmla="val 50000"/>
              </a:avLst>
            </a:prstGeom>
            <a:noFill/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199" name="文本框 8198"/>
            <p:cNvSpPr txBox="1"/>
            <p:nvPr/>
          </p:nvSpPr>
          <p:spPr>
            <a:xfrm>
              <a:off x="3721" y="0"/>
              <a:ext cx="4083" cy="81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800">
                  <a:solidFill>
                    <a:schemeClr val="hlink"/>
                  </a:solidFill>
                  <a:latin typeface="Tahoma" panose="020B0604030504040204" pitchFamily="2" charset="0"/>
                </a:rPr>
                <a:t>一边</a:t>
              </a:r>
              <a:endParaRPr lang="zh-CN" altLang="en-US" sz="2800">
                <a:solidFill>
                  <a:schemeClr val="hlink"/>
                </a:solidFill>
                <a:latin typeface="Tahoma" panose="020B0604030504040204" pitchFamily="2" charset="0"/>
              </a:endParaRPr>
            </a:p>
          </p:txBody>
        </p:sp>
        <p:sp>
          <p:nvSpPr>
            <p:cNvPr id="8200" name="文本框 8199"/>
            <p:cNvSpPr txBox="1"/>
            <p:nvPr/>
          </p:nvSpPr>
          <p:spPr>
            <a:xfrm>
              <a:off x="3720" y="819"/>
              <a:ext cx="1475" cy="81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800">
                  <a:solidFill>
                    <a:schemeClr val="hlink"/>
                  </a:solidFill>
                  <a:latin typeface="Tahoma" panose="020B0604030504040204" pitchFamily="2" charset="0"/>
                </a:rPr>
                <a:t>一角</a:t>
              </a:r>
              <a:endParaRPr lang="zh-CN" altLang="en-US" sz="2800">
                <a:solidFill>
                  <a:schemeClr val="hlink"/>
                </a:solidFill>
                <a:latin typeface="Tahoma" panose="020B0604030504040204" pitchFamily="2" charset="0"/>
              </a:endParaRPr>
            </a:p>
          </p:txBody>
        </p:sp>
      </p:grpSp>
      <p:grpSp>
        <p:nvGrpSpPr>
          <p:cNvPr id="8201" name="组合 8200"/>
          <p:cNvGrpSpPr/>
          <p:nvPr/>
        </p:nvGrpSpPr>
        <p:grpSpPr>
          <a:xfrm>
            <a:off x="1447800" y="4724400"/>
            <a:ext cx="3968750" cy="1585913"/>
            <a:chOff x="0" y="0"/>
            <a:chExt cx="6250" cy="2498"/>
          </a:xfrm>
        </p:grpSpPr>
        <p:sp>
          <p:nvSpPr>
            <p:cNvPr id="8202" name="文本框 8201"/>
            <p:cNvSpPr txBox="1"/>
            <p:nvPr/>
          </p:nvSpPr>
          <p:spPr>
            <a:xfrm>
              <a:off x="0" y="720"/>
              <a:ext cx="3600" cy="81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2800">
                  <a:latin typeface="Tahoma" panose="020B0604030504040204" pitchFamily="2" charset="0"/>
                </a:rPr>
                <a:t>(2)</a:t>
              </a:r>
              <a:r>
                <a:rPr lang="zh-CN" altLang="en-US" sz="2800">
                  <a:latin typeface="Tahoma" panose="020B0604030504040204" pitchFamily="2" charset="0"/>
                </a:rPr>
                <a:t>两个条件</a:t>
              </a:r>
              <a:endParaRPr lang="zh-CN" altLang="en-US" sz="2800">
                <a:latin typeface="Tahoma" panose="020B0604030504040204" pitchFamily="2" charset="0"/>
              </a:endParaRPr>
            </a:p>
          </p:txBody>
        </p:sp>
        <p:sp>
          <p:nvSpPr>
            <p:cNvPr id="8203" name="左大括号 8202"/>
            <p:cNvSpPr/>
            <p:nvPr/>
          </p:nvSpPr>
          <p:spPr>
            <a:xfrm>
              <a:off x="3360" y="240"/>
              <a:ext cx="340" cy="1928"/>
            </a:xfrm>
            <a:prstGeom prst="leftBrace">
              <a:avLst>
                <a:gd name="adj1" fmla="val 47254"/>
                <a:gd name="adj2" fmla="val 50000"/>
              </a:avLst>
            </a:prstGeom>
            <a:noFill/>
            <a:ln w="38100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4" name="文本框 8203"/>
            <p:cNvSpPr txBox="1"/>
            <p:nvPr/>
          </p:nvSpPr>
          <p:spPr>
            <a:xfrm>
              <a:off x="3840" y="1680"/>
              <a:ext cx="1410" cy="81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anchor="t">
              <a:spAutoFit/>
            </a:bodyPr>
            <a:p>
              <a:r>
                <a:rPr lang="zh-CN" altLang="en-US" sz="2800">
                  <a:solidFill>
                    <a:schemeClr val="hlink"/>
                  </a:solidFill>
                  <a:latin typeface="Tahoma" panose="020B0604030504040204" pitchFamily="2" charset="0"/>
                </a:rPr>
                <a:t>两边</a:t>
              </a:r>
              <a:endParaRPr lang="zh-CN" altLang="en-US" sz="2800">
                <a:solidFill>
                  <a:schemeClr val="hlink"/>
                </a:solidFill>
                <a:latin typeface="Tahoma" panose="020B0604030504040204" pitchFamily="2" charset="0"/>
              </a:endParaRPr>
            </a:p>
          </p:txBody>
        </p:sp>
        <p:sp>
          <p:nvSpPr>
            <p:cNvPr id="8205" name="文本框 8204"/>
            <p:cNvSpPr txBox="1"/>
            <p:nvPr/>
          </p:nvSpPr>
          <p:spPr>
            <a:xfrm>
              <a:off x="3720" y="0"/>
              <a:ext cx="2530" cy="81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anchor="t">
              <a:spAutoFit/>
            </a:bodyPr>
            <a:p>
              <a:r>
                <a:rPr lang="zh-CN" altLang="en-US" sz="2800">
                  <a:solidFill>
                    <a:schemeClr val="hlink"/>
                  </a:solidFill>
                  <a:latin typeface="Tahoma" panose="020B0604030504040204" pitchFamily="2" charset="0"/>
                </a:rPr>
                <a:t>一边一角</a:t>
              </a:r>
              <a:endParaRPr lang="zh-CN" altLang="en-US" sz="2800">
                <a:solidFill>
                  <a:schemeClr val="hlink"/>
                </a:solidFill>
                <a:latin typeface="Tahoma" panose="020B0604030504040204" pitchFamily="2" charset="0"/>
              </a:endParaRPr>
            </a:p>
          </p:txBody>
        </p:sp>
        <p:sp>
          <p:nvSpPr>
            <p:cNvPr id="8206" name="文本框 8205"/>
            <p:cNvSpPr txBox="1"/>
            <p:nvPr/>
          </p:nvSpPr>
          <p:spPr>
            <a:xfrm>
              <a:off x="3840" y="840"/>
              <a:ext cx="1410" cy="818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anchor="t">
              <a:spAutoFit/>
            </a:bodyPr>
            <a:p>
              <a:r>
                <a:rPr lang="zh-CN" altLang="en-US" sz="2800">
                  <a:solidFill>
                    <a:schemeClr val="hlink"/>
                  </a:solidFill>
                  <a:latin typeface="Tahoma" panose="020B0604030504040204" pitchFamily="2" charset="0"/>
                </a:rPr>
                <a:t>两角</a:t>
              </a:r>
              <a:endParaRPr lang="zh-CN" altLang="en-US" sz="2800">
                <a:solidFill>
                  <a:schemeClr val="hlink"/>
                </a:solidFill>
                <a:latin typeface="Tahoma" panose="020B0604030504040204" pitchFamily="2" charset="0"/>
              </a:endParaRPr>
            </a:p>
          </p:txBody>
        </p:sp>
      </p:grpSp>
      <p:grpSp>
        <p:nvGrpSpPr>
          <p:cNvPr id="8208" name="组合 8207"/>
          <p:cNvGrpSpPr/>
          <p:nvPr/>
        </p:nvGrpSpPr>
        <p:grpSpPr>
          <a:xfrm>
            <a:off x="4419600" y="3509963"/>
            <a:ext cx="3670300" cy="1843087"/>
            <a:chOff x="0" y="0"/>
            <a:chExt cx="5781" cy="2904"/>
          </a:xfrm>
        </p:grpSpPr>
        <p:sp>
          <p:nvSpPr>
            <p:cNvPr id="8209" name="文本框 8208"/>
            <p:cNvSpPr txBox="1"/>
            <p:nvPr/>
          </p:nvSpPr>
          <p:spPr>
            <a:xfrm>
              <a:off x="0" y="953"/>
              <a:ext cx="4270" cy="816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square" anchor="t"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800" dirty="0">
                  <a:latin typeface="Tahoma" panose="020B0604030504040204" pitchFamily="2" charset="0"/>
                </a:rPr>
                <a:t>（3）三个条件</a:t>
              </a:r>
              <a:endParaRPr lang="zh-CN" altLang="en-US" sz="2800" dirty="0">
                <a:latin typeface="Tahoma" panose="020B0604030504040204" pitchFamily="2" charset="0"/>
              </a:endParaRPr>
            </a:p>
          </p:txBody>
        </p:sp>
        <p:grpSp>
          <p:nvGrpSpPr>
            <p:cNvPr id="8210" name="组合 8209"/>
            <p:cNvGrpSpPr/>
            <p:nvPr/>
          </p:nvGrpSpPr>
          <p:grpSpPr>
            <a:xfrm>
              <a:off x="4045" y="0"/>
              <a:ext cx="1737" cy="2904"/>
              <a:chOff x="0" y="0"/>
              <a:chExt cx="1737" cy="2904"/>
            </a:xfrm>
          </p:grpSpPr>
          <p:sp>
            <p:nvSpPr>
              <p:cNvPr id="8211" name="左大括号 8210"/>
              <p:cNvSpPr/>
              <p:nvPr/>
            </p:nvSpPr>
            <p:spPr>
              <a:xfrm>
                <a:off x="0" y="0"/>
                <a:ext cx="340" cy="2905"/>
              </a:xfrm>
              <a:prstGeom prst="leftBrace">
                <a:avLst>
                  <a:gd name="adj1" fmla="val 71200"/>
                  <a:gd name="adj2" fmla="val 50000"/>
                </a:avLst>
              </a:prstGeom>
              <a:noFill/>
              <a:ln w="38100" cap="flat" cmpd="sng">
                <a:solidFill>
                  <a:srgbClr val="000000"/>
                </a:solidFill>
                <a:prstDash val="solid"/>
                <a:bevel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8212" name="文本框 8211"/>
              <p:cNvSpPr txBox="1"/>
              <p:nvPr/>
            </p:nvSpPr>
            <p:spPr>
              <a:xfrm>
                <a:off x="327" y="244"/>
                <a:ext cx="1410" cy="81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anchor="t">
                <a:spAutoFit/>
              </a:bodyPr>
              <a:p>
                <a:r>
                  <a:rPr lang="zh-CN" altLang="en-US" sz="2800">
                    <a:solidFill>
                      <a:schemeClr val="hlink"/>
                    </a:solidFill>
                    <a:latin typeface="Tahoma" panose="020B0604030504040204" pitchFamily="2" charset="0"/>
                  </a:rPr>
                  <a:t>三角</a:t>
                </a:r>
                <a:endParaRPr lang="zh-CN" altLang="en-US" sz="2800">
                  <a:solidFill>
                    <a:schemeClr val="hlink"/>
                  </a:solidFill>
                  <a:latin typeface="Tahoma" panose="020B0604030504040204" pitchFamily="2" charset="0"/>
                </a:endParaRPr>
              </a:p>
            </p:txBody>
          </p:sp>
          <p:sp>
            <p:nvSpPr>
              <p:cNvPr id="8213" name="文本框 8212"/>
              <p:cNvSpPr txBox="1"/>
              <p:nvPr/>
            </p:nvSpPr>
            <p:spPr>
              <a:xfrm>
                <a:off x="327" y="1744"/>
                <a:ext cx="1410" cy="81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vert="horz" wrap="none" anchor="t">
                <a:spAutoFit/>
              </a:bodyPr>
              <a:p>
                <a:r>
                  <a:rPr lang="zh-CN" altLang="en-US" sz="2800">
                    <a:solidFill>
                      <a:schemeClr val="hlink"/>
                    </a:solidFill>
                    <a:latin typeface="Tahoma" panose="020B0604030504040204" pitchFamily="2" charset="0"/>
                  </a:rPr>
                  <a:t>三边</a:t>
                </a:r>
                <a:endParaRPr lang="zh-CN" altLang="en-US" sz="2800">
                  <a:solidFill>
                    <a:schemeClr val="hlink"/>
                  </a:solidFill>
                  <a:latin typeface="Tahoma" panose="020B0604030504040204" pitchFamily="2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324" name="文本框 13323"/>
          <p:cNvSpPr txBox="1"/>
          <p:nvPr/>
        </p:nvSpPr>
        <p:spPr>
          <a:xfrm>
            <a:off x="314325" y="1639888"/>
            <a:ext cx="5461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400" b="1" dirty="0">
                <a:solidFill>
                  <a:schemeClr val="hlink"/>
                </a:solidFill>
                <a:latin typeface="Tahoma" panose="020B0604030504040204" pitchFamily="2" charset="0"/>
              </a:rPr>
              <a:t>一条边相等</a:t>
            </a:r>
            <a:endParaRPr lang="zh-CN" altLang="en-US" sz="4400" b="1" dirty="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648200" y="2901950"/>
            <a:ext cx="4114800" cy="2349500"/>
            <a:chOff x="0" y="0"/>
            <a:chExt cx="1296" cy="816"/>
          </a:xfrm>
        </p:grpSpPr>
        <p:sp>
          <p:nvSpPr>
            <p:cNvPr id="5" name="直接连接符 4"/>
            <p:cNvSpPr/>
            <p:nvPr/>
          </p:nvSpPr>
          <p:spPr>
            <a:xfrm flipH="1">
              <a:off x="9" y="0"/>
              <a:ext cx="471" cy="816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" name="直接连接符 5"/>
            <p:cNvSpPr/>
            <p:nvPr/>
          </p:nvSpPr>
          <p:spPr>
            <a:xfrm>
              <a:off x="0" y="816"/>
              <a:ext cx="1296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" name="直接连接符 6"/>
            <p:cNvSpPr/>
            <p:nvPr/>
          </p:nvSpPr>
          <p:spPr>
            <a:xfrm>
              <a:off x="480" y="0"/>
              <a:ext cx="816" cy="816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3318" name="组合 13317"/>
          <p:cNvGrpSpPr/>
          <p:nvPr/>
        </p:nvGrpSpPr>
        <p:grpSpPr>
          <a:xfrm>
            <a:off x="4648200" y="3600450"/>
            <a:ext cx="4114800" cy="1658938"/>
            <a:chOff x="0" y="0"/>
            <a:chExt cx="1296" cy="576"/>
          </a:xfrm>
        </p:grpSpPr>
        <p:sp>
          <p:nvSpPr>
            <p:cNvPr id="13319" name="直接连接符 13318"/>
            <p:cNvSpPr/>
            <p:nvPr/>
          </p:nvSpPr>
          <p:spPr>
            <a:xfrm>
              <a:off x="0" y="576"/>
              <a:ext cx="1296" cy="0"/>
            </a:xfrm>
            <a:prstGeom prst="line">
              <a:avLst/>
            </a:prstGeom>
            <a:ln w="28575" cap="flat" cmpd="sng">
              <a:solidFill>
                <a:srgbClr val="FF66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20" name="直接连接符 13319"/>
            <p:cNvSpPr/>
            <p:nvPr/>
          </p:nvSpPr>
          <p:spPr>
            <a:xfrm flipV="1">
              <a:off x="0" y="0"/>
              <a:ext cx="816" cy="576"/>
            </a:xfrm>
            <a:prstGeom prst="line">
              <a:avLst/>
            </a:prstGeom>
            <a:ln w="28575" cap="flat" cmpd="sng">
              <a:solidFill>
                <a:srgbClr val="FF66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321" name="直接连接符 13320"/>
            <p:cNvSpPr/>
            <p:nvPr/>
          </p:nvSpPr>
          <p:spPr>
            <a:xfrm>
              <a:off x="816" y="0"/>
              <a:ext cx="480" cy="576"/>
            </a:xfrm>
            <a:prstGeom prst="line">
              <a:avLst/>
            </a:prstGeom>
            <a:ln w="28575" cap="flat" cmpd="sng">
              <a:solidFill>
                <a:srgbClr val="FF66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8" name="文本框 7"/>
          <p:cNvSpPr txBox="1"/>
          <p:nvPr/>
        </p:nvSpPr>
        <p:spPr>
          <a:xfrm>
            <a:off x="6248400" y="5416550"/>
            <a:ext cx="12858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en-US" altLang="zh-CN" sz="2400">
                <a:latin typeface="Times New Roman" panose="02020603050405020304" pitchFamily="2" charset="0"/>
              </a:rPr>
              <a:t> 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2" charset="0"/>
              </a:rPr>
              <a:t>8cm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4073E-6 L -0.48628 -0.001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0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4338" name="组合 14337"/>
          <p:cNvGrpSpPr/>
          <p:nvPr/>
        </p:nvGrpSpPr>
        <p:grpSpPr>
          <a:xfrm>
            <a:off x="1786890" y="3429000"/>
            <a:ext cx="4551363" cy="2587625"/>
            <a:chOff x="0" y="0"/>
            <a:chExt cx="2867" cy="1630"/>
          </a:xfrm>
        </p:grpSpPr>
        <p:sp>
          <p:nvSpPr>
            <p:cNvPr id="14339" name="直接连接符 14338"/>
            <p:cNvSpPr/>
            <p:nvPr/>
          </p:nvSpPr>
          <p:spPr>
            <a:xfrm flipH="1" flipV="1">
              <a:off x="2404" y="0"/>
              <a:ext cx="459" cy="1519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14340" name="组合 14339"/>
            <p:cNvGrpSpPr/>
            <p:nvPr/>
          </p:nvGrpSpPr>
          <p:grpSpPr>
            <a:xfrm>
              <a:off x="0" y="0"/>
              <a:ext cx="2867" cy="1630"/>
              <a:chOff x="0" y="0"/>
              <a:chExt cx="2867" cy="1630"/>
            </a:xfrm>
          </p:grpSpPr>
          <p:sp>
            <p:nvSpPr>
              <p:cNvPr id="14341" name="直接连接符 14340"/>
              <p:cNvSpPr/>
              <p:nvPr/>
            </p:nvSpPr>
            <p:spPr>
              <a:xfrm>
                <a:off x="0" y="1519"/>
                <a:ext cx="2867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42" name="直接连接符 14341"/>
              <p:cNvSpPr/>
              <p:nvPr/>
            </p:nvSpPr>
            <p:spPr>
              <a:xfrm flipV="1">
                <a:off x="0" y="0"/>
                <a:ext cx="2408" cy="1519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4343" name="文本框 14342"/>
              <p:cNvSpPr txBox="1"/>
              <p:nvPr/>
            </p:nvSpPr>
            <p:spPr>
              <a:xfrm>
                <a:off x="384" y="1280"/>
                <a:ext cx="459" cy="35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pPr algn="just">
                  <a:buClrTx/>
                </a:pPr>
                <a:r>
                  <a:rPr lang="en-US" altLang="zh-CN" sz="2000" b="1">
                    <a:latin typeface="Times New Roman" panose="02020603050405020304" pitchFamily="2" charset="0"/>
                  </a:rPr>
                  <a:t>40</a:t>
                </a:r>
                <a:r>
                  <a:rPr lang="en-US" altLang="zh-CN" sz="2000" b="1" baseline="30000">
                    <a:latin typeface="Times New Roman" panose="02020603050405020304" pitchFamily="2" charset="0"/>
                  </a:rPr>
                  <a:t>0</a:t>
                </a:r>
                <a:endParaRPr lang="en-US" altLang="zh-CN" sz="2000" b="1">
                  <a:latin typeface="Times New Roman" panose="02020603050405020304" pitchFamily="2" charset="0"/>
                </a:endParaRPr>
              </a:p>
            </p:txBody>
          </p:sp>
        </p:grpSp>
      </p:grpSp>
      <p:grpSp>
        <p:nvGrpSpPr>
          <p:cNvPr id="14344" name="组合 14343"/>
          <p:cNvGrpSpPr/>
          <p:nvPr/>
        </p:nvGrpSpPr>
        <p:grpSpPr>
          <a:xfrm>
            <a:off x="1786890" y="4005580"/>
            <a:ext cx="3671888" cy="2087563"/>
            <a:chOff x="0" y="0"/>
            <a:chExt cx="2313" cy="1315"/>
          </a:xfrm>
        </p:grpSpPr>
        <p:sp>
          <p:nvSpPr>
            <p:cNvPr id="14345" name="直接连接符 14344"/>
            <p:cNvSpPr/>
            <p:nvPr/>
          </p:nvSpPr>
          <p:spPr>
            <a:xfrm>
              <a:off x="0" y="1166"/>
              <a:ext cx="2313" cy="0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46" name="直接连接符 14345"/>
            <p:cNvSpPr/>
            <p:nvPr/>
          </p:nvSpPr>
          <p:spPr>
            <a:xfrm flipV="1">
              <a:off x="0" y="0"/>
              <a:ext cx="1814" cy="1156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47" name="直接连接符 14346"/>
            <p:cNvSpPr/>
            <p:nvPr/>
          </p:nvSpPr>
          <p:spPr>
            <a:xfrm flipH="1" flipV="1">
              <a:off x="1814" y="0"/>
              <a:ext cx="499" cy="1179"/>
            </a:xfrm>
            <a:prstGeom prst="line">
              <a:avLst/>
            </a:prstGeom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348" name="文本框 14347"/>
            <p:cNvSpPr txBox="1"/>
            <p:nvPr/>
          </p:nvSpPr>
          <p:spPr>
            <a:xfrm>
              <a:off x="453" y="965"/>
              <a:ext cx="459" cy="3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>
                <a:buClrTx/>
              </a:pPr>
              <a:r>
                <a:rPr lang="en-US" altLang="zh-CN" sz="2000" b="1">
                  <a:solidFill>
                    <a:srgbClr val="000000"/>
                  </a:solidFill>
                  <a:latin typeface="Times New Roman" panose="02020603050405020304" pitchFamily="2" charset="0"/>
                </a:rPr>
                <a:t>40</a:t>
              </a:r>
              <a:r>
                <a:rPr lang="en-US" altLang="zh-CN" sz="2000" b="1" baseline="30000">
                  <a:solidFill>
                    <a:srgbClr val="000000"/>
                  </a:solidFill>
                  <a:latin typeface="Times New Roman" panose="02020603050405020304" pitchFamily="2" charset="0"/>
                </a:rPr>
                <a:t>0</a:t>
              </a:r>
              <a:endParaRPr lang="en-US" altLang="zh-CN" sz="2000" b="1">
                <a:solidFill>
                  <a:srgbClr val="000000"/>
                </a:solidFill>
                <a:latin typeface="Times New Roman" panose="02020603050405020304" pitchFamily="2" charset="0"/>
              </a:endParaRPr>
            </a:p>
          </p:txBody>
        </p:sp>
      </p:grpSp>
      <p:sp>
        <p:nvSpPr>
          <p:cNvPr id="14349" name="文本框 14348"/>
          <p:cNvSpPr txBox="1"/>
          <p:nvPr/>
        </p:nvSpPr>
        <p:spPr>
          <a:xfrm>
            <a:off x="314325" y="1528763"/>
            <a:ext cx="5461000" cy="762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4400" b="1" dirty="0">
                <a:solidFill>
                  <a:schemeClr val="hlink"/>
                </a:solidFill>
                <a:latin typeface="Tahoma" panose="020B0604030504040204" pitchFamily="2" charset="0"/>
              </a:rPr>
              <a:t>一个角相等</a:t>
            </a:r>
            <a:endParaRPr lang="zh-CN" altLang="en-US" sz="4400" b="1" dirty="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 L -0.5316 -0.00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396" name="文本框 15395"/>
          <p:cNvSpPr txBox="1"/>
          <p:nvPr/>
        </p:nvSpPr>
        <p:spPr>
          <a:xfrm>
            <a:off x="314325" y="1722755"/>
            <a:ext cx="6148388" cy="762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4400" b="1" dirty="0">
                <a:solidFill>
                  <a:schemeClr val="hlink"/>
                </a:solidFill>
                <a:latin typeface="Tahoma" panose="020B0604030504040204" pitchFamily="2" charset="0"/>
              </a:rPr>
              <a:t>一条边一个角分别相等</a:t>
            </a:r>
            <a:endParaRPr lang="zh-CN" altLang="en-US" sz="4400" b="1" dirty="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grpSp>
        <p:nvGrpSpPr>
          <p:cNvPr id="15362" name="组合 15361"/>
          <p:cNvGrpSpPr/>
          <p:nvPr/>
        </p:nvGrpSpPr>
        <p:grpSpPr>
          <a:xfrm>
            <a:off x="838200" y="2979420"/>
            <a:ext cx="3352800" cy="1827213"/>
            <a:chOff x="0" y="0"/>
            <a:chExt cx="4500" cy="2028"/>
          </a:xfrm>
        </p:grpSpPr>
        <p:sp>
          <p:nvSpPr>
            <p:cNvPr id="15363" name="直接连接符 15362"/>
            <p:cNvSpPr/>
            <p:nvPr/>
          </p:nvSpPr>
          <p:spPr>
            <a:xfrm>
              <a:off x="0" y="2028"/>
              <a:ext cx="4500" cy="0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64" name="直接连接符 15363"/>
            <p:cNvSpPr/>
            <p:nvPr/>
          </p:nvSpPr>
          <p:spPr>
            <a:xfrm flipV="1">
              <a:off x="0" y="0"/>
              <a:ext cx="3780" cy="2028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5365" name="直接连接符 15364"/>
            <p:cNvSpPr/>
            <p:nvPr/>
          </p:nvSpPr>
          <p:spPr>
            <a:xfrm flipH="1" flipV="1">
              <a:off x="3780" y="0"/>
              <a:ext cx="720" cy="2028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367" name="文本框 15366"/>
          <p:cNvSpPr txBox="1"/>
          <p:nvPr/>
        </p:nvSpPr>
        <p:spPr>
          <a:xfrm>
            <a:off x="2057400" y="511302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en-US" altLang="zh-CN" sz="2400" b="1">
                <a:latin typeface="Times New Roman" panose="02020603050405020304" pitchFamily="2" charset="0"/>
              </a:rPr>
              <a:t>9cm</a:t>
            </a:r>
            <a:endParaRPr lang="en-US" altLang="zh-CN" sz="2400" b="1">
              <a:latin typeface="Times New Roman" panose="02020603050405020304" pitchFamily="2" charset="0"/>
            </a:endParaRPr>
          </a:p>
        </p:txBody>
      </p:sp>
      <p:grpSp>
        <p:nvGrpSpPr>
          <p:cNvPr id="15389" name="组合 15388"/>
          <p:cNvGrpSpPr/>
          <p:nvPr/>
        </p:nvGrpSpPr>
        <p:grpSpPr>
          <a:xfrm>
            <a:off x="6463030" y="3331845"/>
            <a:ext cx="3352800" cy="2087563"/>
            <a:chOff x="0" y="0"/>
            <a:chExt cx="2112" cy="1315"/>
          </a:xfrm>
        </p:grpSpPr>
        <p:grpSp>
          <p:nvGrpSpPr>
            <p:cNvPr id="15390" name="组合 15389"/>
            <p:cNvGrpSpPr/>
            <p:nvPr/>
          </p:nvGrpSpPr>
          <p:grpSpPr>
            <a:xfrm>
              <a:off x="0" y="0"/>
              <a:ext cx="2112" cy="859"/>
              <a:chOff x="0" y="0"/>
              <a:chExt cx="2112" cy="859"/>
            </a:xfrm>
          </p:grpSpPr>
          <p:sp>
            <p:nvSpPr>
              <p:cNvPr id="15391" name="直接连接符 15390"/>
              <p:cNvSpPr/>
              <p:nvPr/>
            </p:nvSpPr>
            <p:spPr>
              <a:xfrm>
                <a:off x="0" y="859"/>
                <a:ext cx="2112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5392" name="直接连接符 15391"/>
              <p:cNvSpPr/>
              <p:nvPr/>
            </p:nvSpPr>
            <p:spPr>
              <a:xfrm flipV="1">
                <a:off x="0" y="0"/>
                <a:ext cx="1296" cy="859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5393" name="直接连接符 15392"/>
              <p:cNvSpPr/>
              <p:nvPr/>
            </p:nvSpPr>
            <p:spPr>
              <a:xfrm flipH="1" flipV="1">
                <a:off x="1296" y="0"/>
                <a:ext cx="816" cy="859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15394" name="文本框 15393"/>
            <p:cNvSpPr txBox="1"/>
            <p:nvPr/>
          </p:nvSpPr>
          <p:spPr>
            <a:xfrm>
              <a:off x="343" y="587"/>
              <a:ext cx="459" cy="350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pPr algn="just">
                <a:buClrTx/>
              </a:pPr>
              <a:r>
                <a:rPr lang="en-US" altLang="zh-CN" sz="2400" b="1">
                  <a:solidFill>
                    <a:srgbClr val="000000"/>
                  </a:solidFill>
                  <a:latin typeface="Times New Roman" panose="02020603050405020304" pitchFamily="2" charset="0"/>
                </a:rPr>
                <a:t>30</a:t>
              </a:r>
              <a:r>
                <a:rPr lang="en-US" altLang="zh-CN" sz="2400" b="1" baseline="30000">
                  <a:solidFill>
                    <a:srgbClr val="000000"/>
                  </a:solidFill>
                  <a:latin typeface="Times New Roman" panose="02020603050405020304" pitchFamily="2" charset="0"/>
                </a:rPr>
                <a:t>0</a:t>
              </a:r>
              <a:endParaRPr lang="en-US" altLang="zh-CN" sz="2400" b="1">
                <a:solidFill>
                  <a:srgbClr val="000000"/>
                </a:solidFill>
                <a:latin typeface="Times New Roman" panose="02020603050405020304" pitchFamily="2" charset="0"/>
              </a:endParaRPr>
            </a:p>
          </p:txBody>
        </p:sp>
        <p:sp>
          <p:nvSpPr>
            <p:cNvPr id="15395" name="文本框 15394"/>
            <p:cNvSpPr txBox="1"/>
            <p:nvPr/>
          </p:nvSpPr>
          <p:spPr>
            <a:xfrm>
              <a:off x="1009" y="1027"/>
              <a:ext cx="48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  <a:buClrTx/>
              </a:pPr>
              <a:r>
                <a:rPr lang="en-US" altLang="zh-CN" sz="2400" b="1">
                  <a:latin typeface="Times New Roman" panose="02020603050405020304" pitchFamily="2" charset="0"/>
                </a:rPr>
                <a:t>9cm</a:t>
              </a:r>
              <a:endParaRPr lang="en-US" altLang="zh-CN" sz="2400" b="1">
                <a:latin typeface="Times New Roman" panose="02020603050405020304" pitchFamily="2" charset="0"/>
              </a:endParaRPr>
            </a:p>
          </p:txBody>
        </p:sp>
      </p:grpSp>
      <p:sp>
        <p:nvSpPr>
          <p:cNvPr id="15366" name="文本框 15365"/>
          <p:cNvSpPr txBox="1"/>
          <p:nvPr/>
        </p:nvSpPr>
        <p:spPr>
          <a:xfrm>
            <a:off x="1664335" y="4251008"/>
            <a:ext cx="728663" cy="5556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algn="just">
              <a:buClrTx/>
            </a:pPr>
            <a:r>
              <a:rPr lang="en-US" altLang="zh-CN" sz="2400" b="1">
                <a:latin typeface="Times New Roman" panose="02020603050405020304" pitchFamily="2" charset="0"/>
              </a:rPr>
              <a:t>30</a:t>
            </a:r>
            <a:r>
              <a:rPr lang="en-US" altLang="zh-CN" sz="2400" b="1" baseline="30000">
                <a:latin typeface="Times New Roman" panose="02020603050405020304" pitchFamily="2" charset="0"/>
              </a:rPr>
              <a:t>0</a:t>
            </a:r>
            <a:endParaRPr lang="en-US" altLang="zh-CN" sz="2400" b="1">
              <a:latin typeface="Times New Roman" panose="020206030504050203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0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7410" name="组合 17409"/>
          <p:cNvGrpSpPr/>
          <p:nvPr/>
        </p:nvGrpSpPr>
        <p:grpSpPr>
          <a:xfrm>
            <a:off x="962025" y="3011170"/>
            <a:ext cx="3352800" cy="2132013"/>
            <a:chOff x="0" y="0"/>
            <a:chExt cx="2112" cy="1343"/>
          </a:xfrm>
        </p:grpSpPr>
        <p:sp>
          <p:nvSpPr>
            <p:cNvPr id="17411" name="直接连接符 17410"/>
            <p:cNvSpPr/>
            <p:nvPr/>
          </p:nvSpPr>
          <p:spPr>
            <a:xfrm>
              <a:off x="0" y="1343"/>
              <a:ext cx="2112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12" name="直接连接符 17411"/>
            <p:cNvSpPr/>
            <p:nvPr/>
          </p:nvSpPr>
          <p:spPr>
            <a:xfrm flipV="1">
              <a:off x="0" y="0"/>
              <a:ext cx="1872" cy="1343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13" name="直接连接符 17412"/>
            <p:cNvSpPr/>
            <p:nvPr/>
          </p:nvSpPr>
          <p:spPr>
            <a:xfrm flipH="1" flipV="1">
              <a:off x="1872" y="0"/>
              <a:ext cx="240" cy="1343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7414" name="文本框 17413"/>
          <p:cNvSpPr txBox="1"/>
          <p:nvPr/>
        </p:nvSpPr>
        <p:spPr>
          <a:xfrm>
            <a:off x="1905000" y="5220970"/>
            <a:ext cx="114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en-US" altLang="zh-CN" sz="2400">
                <a:latin typeface="Times New Roman" panose="02020603050405020304" pitchFamily="2" charset="0"/>
              </a:rPr>
              <a:t>  </a:t>
            </a:r>
            <a:r>
              <a:rPr lang="en-US" altLang="zh-CN" sz="2800" b="1">
                <a:latin typeface="Times New Roman" panose="02020603050405020304" pitchFamily="2" charset="0"/>
              </a:rPr>
              <a:t> 8cm</a:t>
            </a:r>
            <a:endParaRPr lang="en-US" altLang="zh-CN" sz="2800" b="1">
              <a:latin typeface="Times New Roman" panose="02020603050405020304" pitchFamily="2" charset="0"/>
            </a:endParaRPr>
          </a:p>
        </p:txBody>
      </p:sp>
      <p:grpSp>
        <p:nvGrpSpPr>
          <p:cNvPr id="17416" name="组合 17415"/>
          <p:cNvGrpSpPr/>
          <p:nvPr/>
        </p:nvGrpSpPr>
        <p:grpSpPr>
          <a:xfrm>
            <a:off x="4859338" y="3527108"/>
            <a:ext cx="3352800" cy="2119312"/>
            <a:chOff x="0" y="0"/>
            <a:chExt cx="2112" cy="1335"/>
          </a:xfrm>
        </p:grpSpPr>
        <p:grpSp>
          <p:nvGrpSpPr>
            <p:cNvPr id="17417" name="组合 17416"/>
            <p:cNvGrpSpPr/>
            <p:nvPr/>
          </p:nvGrpSpPr>
          <p:grpSpPr>
            <a:xfrm>
              <a:off x="0" y="0"/>
              <a:ext cx="2112" cy="1008"/>
              <a:chOff x="0" y="0"/>
              <a:chExt cx="2112" cy="1008"/>
            </a:xfrm>
          </p:grpSpPr>
          <p:sp>
            <p:nvSpPr>
              <p:cNvPr id="17418" name="直接连接符 17417"/>
              <p:cNvSpPr/>
              <p:nvPr/>
            </p:nvSpPr>
            <p:spPr>
              <a:xfrm>
                <a:off x="0" y="1008"/>
                <a:ext cx="2112" cy="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19" name="直接连接符 17418"/>
              <p:cNvSpPr/>
              <p:nvPr/>
            </p:nvSpPr>
            <p:spPr>
              <a:xfrm flipV="1">
                <a:off x="0" y="0"/>
                <a:ext cx="2064" cy="1008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20" name="直接连接符 17419"/>
              <p:cNvSpPr/>
              <p:nvPr/>
            </p:nvSpPr>
            <p:spPr>
              <a:xfrm flipH="1" flipV="1">
                <a:off x="2064" y="0"/>
                <a:ext cx="48" cy="1008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17421" name="文本框 17420"/>
            <p:cNvSpPr txBox="1"/>
            <p:nvPr/>
          </p:nvSpPr>
          <p:spPr>
            <a:xfrm>
              <a:off x="816" y="1008"/>
              <a:ext cx="720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  <a:buClrTx/>
              </a:pPr>
              <a:r>
                <a:rPr lang="en-US" altLang="zh-CN" sz="2400">
                  <a:solidFill>
                    <a:srgbClr val="FF0000"/>
                  </a:solidFill>
                  <a:latin typeface="Times New Roman" panose="02020603050405020304" pitchFamily="2" charset="0"/>
                </a:rPr>
                <a:t>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</a:rPr>
                <a:t> </a:t>
              </a:r>
              <a:r>
                <a:rPr lang="en-US" altLang="zh-CN" sz="2800" b="1">
                  <a:solidFill>
                    <a:srgbClr val="000000"/>
                  </a:solidFill>
                  <a:latin typeface="Times New Roman" panose="02020603050405020304" pitchFamily="2" charset="0"/>
                </a:rPr>
                <a:t>8cm</a:t>
              </a:r>
              <a:endParaRPr lang="en-US" altLang="zh-CN" sz="2800" b="1">
                <a:solidFill>
                  <a:srgbClr val="000000"/>
                </a:solidFill>
                <a:latin typeface="Times New Roman" panose="02020603050405020304" pitchFamily="2" charset="0"/>
              </a:endParaRPr>
            </a:p>
          </p:txBody>
        </p:sp>
        <p:sp>
          <p:nvSpPr>
            <p:cNvPr id="17422" name="文本框 17421"/>
            <p:cNvSpPr txBox="1"/>
            <p:nvPr/>
          </p:nvSpPr>
          <p:spPr>
            <a:xfrm rot="19782532">
              <a:off x="624" y="192"/>
              <a:ext cx="768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  <a:buClrTx/>
              </a:pPr>
              <a:r>
                <a:rPr lang="en-US" altLang="zh-CN" sz="2400">
                  <a:solidFill>
                    <a:srgbClr val="FF0000"/>
                  </a:solidFill>
                  <a:latin typeface="Times New Roman" panose="02020603050405020304" pitchFamily="2" charset="0"/>
                </a:rPr>
                <a:t>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</a:rPr>
                <a:t> </a:t>
              </a:r>
              <a:r>
                <a:rPr lang="en-US" altLang="zh-CN" sz="2800" b="1">
                  <a:solidFill>
                    <a:srgbClr val="000000"/>
                  </a:solidFill>
                  <a:latin typeface="Times New Roman" panose="02020603050405020304" pitchFamily="2" charset="0"/>
                </a:rPr>
                <a:t>9cm</a:t>
              </a:r>
              <a:endParaRPr lang="en-US" altLang="zh-CN" sz="2800" b="1">
                <a:solidFill>
                  <a:srgbClr val="000000"/>
                </a:solidFill>
                <a:latin typeface="Times New Roman" panose="02020603050405020304" pitchFamily="2" charset="0"/>
              </a:endParaRPr>
            </a:p>
          </p:txBody>
        </p:sp>
      </p:grpSp>
      <p:sp>
        <p:nvSpPr>
          <p:cNvPr id="17423" name="文本框 17422"/>
          <p:cNvSpPr txBox="1"/>
          <p:nvPr/>
        </p:nvSpPr>
        <p:spPr>
          <a:xfrm>
            <a:off x="1397000" y="1911033"/>
            <a:ext cx="5461000" cy="762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>
            <a:spAutoFit/>
          </a:bodyPr>
          <a:p>
            <a:r>
              <a:rPr lang="zh-CN" altLang="en-US" sz="4400" b="1" dirty="0">
                <a:solidFill>
                  <a:schemeClr val="hlink"/>
                </a:solidFill>
                <a:latin typeface="Tahoma" panose="020B0604030504040204" pitchFamily="2" charset="0"/>
              </a:rPr>
              <a:t>两边分别相等</a:t>
            </a:r>
            <a:endParaRPr lang="zh-CN" altLang="en-US" sz="4400" b="1" dirty="0">
              <a:solidFill>
                <a:schemeClr val="hlink"/>
              </a:solidFill>
              <a:latin typeface="Tahoma" panose="020B0604030504040204" pitchFamily="2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 rot="19782532">
            <a:off x="1334453" y="3687763"/>
            <a:ext cx="12192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Tx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2" charset="0"/>
              </a:rPr>
              <a:t> 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</a:rPr>
              <a:t> </a:t>
            </a:r>
            <a:r>
              <a:rPr lang="en-US" altLang="zh-CN" sz="2800" b="1">
                <a:solidFill>
                  <a:srgbClr val="000000"/>
                </a:solidFill>
                <a:latin typeface="Times New Roman" panose="02020603050405020304" pitchFamily="2" charset="0"/>
              </a:rPr>
              <a:t>9cm</a:t>
            </a:r>
            <a:endParaRPr lang="en-US" altLang="zh-CN" sz="2800" b="1">
              <a:solidFill>
                <a:srgbClr val="000000"/>
              </a:solidFill>
              <a:latin typeface="Times New Roman" panose="02020603050405020304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65233E-6 L -0.42743 0.00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0</TotalTime>
  <Words>1200</Words>
  <Application>WPS 演示</Application>
  <PresentationFormat>自定义</PresentationFormat>
  <Paragraphs>275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2" baseType="lpstr">
      <vt:lpstr>Arial</vt:lpstr>
      <vt:lpstr>宋体</vt:lpstr>
      <vt:lpstr>Wingdings</vt:lpstr>
      <vt:lpstr>Symbol</vt:lpstr>
      <vt:lpstr>微软雅黑</vt:lpstr>
      <vt:lpstr>Book Antiqua</vt:lpstr>
      <vt:lpstr>黑体</vt:lpstr>
      <vt:lpstr>Times New Roman</vt:lpstr>
      <vt:lpstr>Tahoma</vt:lpstr>
      <vt:lpstr>楷体_GB2312</vt:lpstr>
      <vt:lpstr>Candara</vt:lpstr>
      <vt:lpstr>华文新魏</vt:lpstr>
      <vt:lpstr>华文楷体</vt:lpstr>
      <vt:lpstr>Arial Unicode MS</vt:lpstr>
      <vt:lpstr>Calibri</vt:lpstr>
      <vt:lpstr>新宋体</vt:lpstr>
      <vt:lpstr>波形</vt:lpstr>
      <vt:lpstr>第十三章 全等三角形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超级奶爸</cp:lastModifiedBy>
  <cp:revision>25</cp:revision>
  <dcterms:created xsi:type="dcterms:W3CDTF">2015-05-05T08:02:00Z</dcterms:created>
  <dcterms:modified xsi:type="dcterms:W3CDTF">2018-04-22T23:41:00Z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2052-10.1.0.7223</vt:lpwstr>
  </property>
</Properties>
</file>