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8" r:id="rId5"/>
    <p:sldId id="279" r:id="rId6"/>
    <p:sldId id="282" r:id="rId7"/>
    <p:sldId id="288" r:id="rId8"/>
    <p:sldId id="289" r:id="rId9"/>
    <p:sldId id="291" r:id="rId10"/>
    <p:sldId id="284" r:id="rId11"/>
    <p:sldId id="290" r:id="rId12"/>
    <p:sldId id="292" r:id="rId13"/>
    <p:sldId id="285" r:id="rId14"/>
    <p:sldId id="286" r:id="rId15"/>
    <p:sldId id="287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96" y="-240"/>
      </p:cViewPr>
      <p:guideLst>
        <p:guide orient="horz" pos="204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6.png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7.png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8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第十五章 二次根式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15.1.2</a:t>
            </a:r>
            <a:r>
              <a:rPr lang="zh-CN" altLang="en-US" dirty="0" smtClean="0"/>
              <a:t>二次根式的性质</a:t>
            </a:r>
            <a:endParaRPr lang="zh-CN" altLang="en-US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72034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  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15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68960" y="1879600"/>
            <a:ext cx="1151953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问题</a:t>
            </a:r>
            <a:r>
              <a:rPr lang="en-US" altLang="zh-CN" sz="3600"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：商</a:t>
            </a:r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  <a:sym typeface="+mn-ea"/>
              </a:rPr>
              <a:t>的算术平方根的性质：</a:t>
            </a:r>
            <a:endParaRPr lang="zh-CN" altLang="en-US" sz="3600">
              <a:latin typeface="华文楷体" panose="02010600040101010101" charset="-122"/>
              <a:ea typeface="华文楷体" panose="02010600040101010101" charset="-122"/>
              <a:sym typeface="+mn-ea"/>
            </a:endParaRPr>
          </a:p>
          <a:p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商的算术平方根等于被除数的算术平方根与除数的算术平方根的商</a:t>
            </a:r>
            <a:r>
              <a:rPr lang="en-US" altLang="zh-CN" sz="3600">
                <a:latin typeface="华文楷体" panose="02010600040101010101" charset="-122"/>
                <a:ea typeface="华文楷体" panose="02010600040101010101" charset="-122"/>
              </a:rPr>
              <a:t>.</a:t>
            </a:r>
            <a:endParaRPr lang="en-US" altLang="zh-CN" sz="3600"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9552" y="3904481"/>
            <a:ext cx="3423285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因为当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&gt;0</a:t>
            </a:r>
            <a:r>
              <a:rPr lang="zh-CN" altLang="zh-C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zh-C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755576" y="4552553"/>
          <a:ext cx="7415149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2" imgW="74980800" imgH="13106400" progId="">
                  <p:embed/>
                </p:oleObj>
              </mc:Choice>
              <mc:Fallback>
                <p:oleObj name="Equation" r:id="rId2" imgW="74980800" imgH="13106400" progId="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5576" y="4552553"/>
                        <a:ext cx="7415149" cy="12961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72034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  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15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8960" y="1879600"/>
            <a:ext cx="7600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问题</a:t>
            </a:r>
            <a:r>
              <a:rPr lang="en-US" altLang="zh-CN" sz="3600">
                <a:latin typeface="华文楷体" panose="02010600040101010101" charset="-122"/>
                <a:ea typeface="华文楷体" panose="02010600040101010101" charset="-122"/>
              </a:rPr>
              <a:t>3</a:t>
            </a:r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：最简二次根式的概念</a:t>
            </a:r>
            <a:endParaRPr lang="zh-CN" altLang="en-US" sz="3600">
              <a:latin typeface="华文楷体" panose="02010600040101010101" charset="-122"/>
              <a:ea typeface="华文楷体" panose="02010600040101010101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610" y="2547620"/>
            <a:ext cx="11066780" cy="17621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68960" y="4606290"/>
            <a:ext cx="7294880" cy="1383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①</a:t>
            </a:r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被开方数的因数是整数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,</a:t>
            </a:r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因式是整式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;</a:t>
            </a:r>
            <a:endParaRPr lang="en-US" altLang="zh-CN" sz="2800" dirty="0" smtClean="0">
              <a:latin typeface="华文楷体" panose="02010600040101010101" charset="-122"/>
              <a:ea typeface="华文楷体" panose="02010600040101010101" charset="-122"/>
              <a:sym typeface="+mn-ea"/>
            </a:endParaRPr>
          </a:p>
          <a:p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②</a:t>
            </a:r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被开方数中不含能开得尽方的因数或因式；</a:t>
            </a:r>
            <a:endParaRPr lang="en-US" altLang="zh-CN" sz="2800" dirty="0" smtClean="0">
              <a:latin typeface="华文楷体" panose="02010600040101010101" charset="-122"/>
              <a:ea typeface="华文楷体" panose="02010600040101010101" charset="-122"/>
              <a:sym typeface="+mn-ea"/>
            </a:endParaRPr>
          </a:p>
          <a:p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我们把这样的二次根式叫做最简二次根式</a:t>
            </a:r>
            <a:r>
              <a:rPr lang="en-US" altLang="zh-CN" sz="2800" i="1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.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67462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 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Picture 9" descr="C:\Users\Administrator\AppData\Roaming\Tencent\Users\619843129\QQ\WinTemp\RichOle\KLLC__1KK~2`ND`Q@LPXIR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67669"/>
            <a:ext cx="8288013" cy="4968552"/>
          </a:xfrm>
          <a:prstGeom prst="rect">
            <a:avLst/>
          </a:prstGeom>
          <a:noFill/>
        </p:spPr>
      </p:pic>
      <p:pic>
        <p:nvPicPr>
          <p:cNvPr id="17418" name="Picture 10" descr="C:\Users\Administrator\AppData\Roaming\Tencent\Users\619843129\QQ\WinTemp\RichOle\CI_9QU60P}V1D@T}BL(}FH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099717"/>
            <a:ext cx="784088" cy="1008112"/>
          </a:xfrm>
          <a:prstGeom prst="rect">
            <a:avLst/>
          </a:prstGeom>
          <a:noFill/>
        </p:spPr>
      </p:pic>
      <p:pic>
        <p:nvPicPr>
          <p:cNvPr id="17419" name="Picture 11" descr="C:\Users\Administrator\AppData\Roaming\Tencent\Users\619843129\QQ\WinTemp\RichOle\DEUND3RUH]CH7@QQDVK7HM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243733"/>
            <a:ext cx="4967663" cy="792088"/>
          </a:xfrm>
          <a:prstGeom prst="rect">
            <a:avLst/>
          </a:prstGeom>
          <a:noFill/>
        </p:spPr>
      </p:pic>
      <p:pic>
        <p:nvPicPr>
          <p:cNvPr id="17420" name="Picture 12" descr="C:\Users\Administrator\AppData\Roaming\Tencent\Users\619843129\QQ\WinTemp\RichOle\AKH$OF[(%U{FN%`VM~}9TK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3827909"/>
            <a:ext cx="714375" cy="1638300"/>
          </a:xfrm>
          <a:prstGeom prst="rect">
            <a:avLst/>
          </a:prstGeom>
          <a:noFill/>
        </p:spPr>
      </p:pic>
      <p:pic>
        <p:nvPicPr>
          <p:cNvPr id="17421" name="Picture 13" descr="C:\Users\Administrator\AppData\Roaming\Tencent\Users\619843129\QQ\WinTemp\RichOle\CC%%5)OIY@U73`_0]A}3IN8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4259957"/>
            <a:ext cx="5464136" cy="1080120"/>
          </a:xfrm>
          <a:prstGeom prst="rect">
            <a:avLst/>
          </a:prstGeom>
          <a:noFill/>
        </p:spPr>
      </p:pic>
      <p:pic>
        <p:nvPicPr>
          <p:cNvPr id="17422" name="Picture 14" descr="C:\Users\Administrator\AppData\Roaming\Tencent\Users\619843129\QQ\WinTemp\RichOle\520S_ASN_Q}SM)0PC4C~WM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5656" y="6060157"/>
            <a:ext cx="6381750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4771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课堂检测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1   5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1992630"/>
            <a:ext cx="9131300" cy="15779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59905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课堂检测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2   5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1786890"/>
            <a:ext cx="9185910" cy="17875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81915" y="101600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  <a:endParaRPr lang="zh-CN" altLang="en-US" sz="24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2504440" y="2426970"/>
            <a:ext cx="167005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数学书</a:t>
            </a:r>
            <a:endParaRPr lang="zh-CN" altLang="en-US" sz="2400"/>
          </a:p>
          <a:p>
            <a:r>
              <a:rPr lang="zh-CN" altLang="en-US" sz="2400"/>
              <a:t>学案</a:t>
            </a:r>
            <a:endParaRPr lang="zh-CN" altLang="en-US" sz="2400"/>
          </a:p>
          <a:p>
            <a:r>
              <a:rPr lang="zh-CN" altLang="en-US" sz="2400"/>
              <a:t>练习本</a:t>
            </a:r>
            <a:endParaRPr lang="zh-CN" altLang="en-US" sz="2400"/>
          </a:p>
          <a:p>
            <a:r>
              <a:rPr lang="zh-CN" altLang="en-US" sz="2400"/>
              <a:t>作业本</a:t>
            </a:r>
            <a:endParaRPr lang="zh-CN" altLang="en-US" sz="2400"/>
          </a:p>
          <a:p>
            <a:r>
              <a:rPr lang="zh-CN" altLang="en-US" sz="2400"/>
              <a:t>四清导航</a:t>
            </a:r>
            <a:endParaRPr lang="zh-C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学习目标</a:t>
            </a:r>
            <a:endParaRPr lang="zh-CN" altLang="en-US" sz="20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826135" y="1669415"/>
            <a:ext cx="1017016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1.巩固二次根式的相关概念及其非负性.</a:t>
            </a:r>
            <a:endParaRPr lang="zh-CN" altLang="en-US" sz="2800"/>
          </a:p>
          <a:p>
            <a:r>
              <a:rPr lang="zh-CN" altLang="en-US" sz="2800"/>
              <a:t>2.理解并掌握二次根式的性质.</a:t>
            </a:r>
            <a:endParaRPr lang="zh-CN" altLang="en-US" sz="2800"/>
          </a:p>
          <a:p>
            <a:r>
              <a:rPr lang="zh-CN" altLang="en-US" sz="2800"/>
              <a:t>3.灵活运用二次根式的性质进行计算.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101975" cy="4699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情境导入   </a:t>
            </a:r>
            <a:r>
              <a:rPr lang="en-US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zh-CN" sz="20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4325" y="1856105"/>
            <a:ext cx="9283700" cy="9531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一块正方形木板面积为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200 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aseline="300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2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,</a:t>
            </a:r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你能在不用计算器的情况下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,</a:t>
            </a:r>
            <a:endParaRPr lang="en-US" altLang="zh-CN" sz="2800" dirty="0" smtClean="0">
              <a:latin typeface="华文楷体" panose="02010600040101010101" charset="-122"/>
              <a:ea typeface="华文楷体" panose="02010600040101010101" charset="-122"/>
              <a:sym typeface="+mn-ea"/>
            </a:endParaRPr>
          </a:p>
          <a:p>
            <a:r>
              <a:rPr lang="zh-CN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以最快的速度求出正方形木板的边长吗</a:t>
            </a:r>
            <a:r>
              <a:rPr lang="en-US" altLang="zh-CN" sz="2800" dirty="0" smtClean="0">
                <a:latin typeface="华文楷体" panose="02010600040101010101" charset="-122"/>
                <a:ea typeface="华文楷体" panose="02010600040101010101" charset="-122"/>
                <a:sym typeface="+mn-ea"/>
              </a:rPr>
              <a:t>?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85750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" name="矩形 15"/>
          <p:cNvSpPr/>
          <p:nvPr/>
        </p:nvSpPr>
        <p:spPr>
          <a:xfrm>
            <a:off x="395536" y="1971829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800" dirty="0" smtClean="0"/>
              <a:t>问题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：</a:t>
            </a:r>
            <a:r>
              <a:rPr lang="zh-CN" altLang="zh-CN" sz="2800" dirty="0" smtClean="0"/>
              <a:t>计算下列各式</a:t>
            </a:r>
            <a:r>
              <a:rPr lang="en-US" altLang="zh-CN" sz="2800" dirty="0" smtClean="0"/>
              <a:t>,</a:t>
            </a:r>
            <a:r>
              <a:rPr lang="zh-CN" altLang="zh-CN" sz="2800" dirty="0" smtClean="0"/>
              <a:t>并观察结果</a:t>
            </a:r>
            <a:r>
              <a:rPr lang="en-US" altLang="zh-CN" sz="2800" dirty="0" smtClean="0"/>
              <a:t>,</a:t>
            </a:r>
            <a:r>
              <a:rPr lang="zh-CN" altLang="zh-CN" sz="2800" dirty="0" smtClean="0"/>
              <a:t>你能发现什么规律</a:t>
            </a:r>
            <a:r>
              <a:rPr lang="en-US" altLang="zh-CN" sz="2800" b="1" dirty="0" smtClean="0"/>
              <a:t>?</a:t>
            </a:r>
            <a:endParaRPr lang="zh-CN" altLang="zh-CN" sz="2800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95536" y="2547893"/>
          <a:ext cx="80899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2" imgW="73456800" imgH="5486400" progId="">
                  <p:embed/>
                </p:oleObj>
              </mc:Choice>
              <mc:Fallback>
                <p:oleObj name="Equation" r:id="rId2" imgW="73456800" imgH="5486400" progId="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5536" y="2547893"/>
                        <a:ext cx="8089900" cy="604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矩形 16"/>
          <p:cNvSpPr/>
          <p:nvPr/>
        </p:nvSpPr>
        <p:spPr>
          <a:xfrm>
            <a:off x="2195736" y="3267973"/>
            <a:ext cx="3198311" cy="52322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n-US" altLang="zh-CN" sz="2800" b="1" dirty="0" smtClean="0">
                <a:solidFill>
                  <a:srgbClr val="FF0000"/>
                </a:solidFill>
              </a:rPr>
              <a:t>(1)(2)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中两式均相等</a:t>
            </a:r>
            <a:r>
              <a:rPr lang="en-US" altLang="zh-CN" i="1" dirty="0" smtClean="0">
                <a:solidFill>
                  <a:srgbClr val="FF0000"/>
                </a:solidFill>
              </a:rPr>
              <a:t>.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95605" y="4020820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a≥0</a:t>
            </a:r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b≥0</a:t>
            </a:r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时，对</a:t>
            </a:r>
            <a:endParaRPr lang="zh-CN" altLang="en-US" sz="2400"/>
          </a:p>
        </p:txBody>
      </p:sp>
      <p:pic>
        <p:nvPicPr>
          <p:cNvPr id="23" name="图片 22"/>
          <p:cNvPicPr/>
          <p:nvPr/>
        </p:nvPicPr>
        <p:blipFill>
          <a:blip r:embed="rId4"/>
          <a:stretch>
            <a:fillRect/>
          </a:stretch>
        </p:blipFill>
        <p:spPr>
          <a:xfrm>
            <a:off x="3368675" y="3862070"/>
            <a:ext cx="4356100" cy="6629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8" name="文本框 107"/>
          <p:cNvSpPr txBox="1"/>
          <p:nvPr/>
        </p:nvSpPr>
        <p:spPr>
          <a:xfrm>
            <a:off x="631825" y="4563745"/>
            <a:ext cx="80041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猜想：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</a:t>
            </a:r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理由：</a:t>
            </a:r>
            <a:endParaRPr lang="zh-C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85750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" name="矩形 15"/>
          <p:cNvSpPr/>
          <p:nvPr/>
        </p:nvSpPr>
        <p:spPr>
          <a:xfrm>
            <a:off x="395536" y="1971829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800" dirty="0" smtClean="0"/>
              <a:t>问题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：</a:t>
            </a:r>
            <a:r>
              <a:rPr lang="zh-CN" altLang="zh-CN" sz="2800" dirty="0" smtClean="0"/>
              <a:t>计算下列各式</a:t>
            </a:r>
            <a:r>
              <a:rPr lang="en-US" altLang="zh-CN" sz="2800" dirty="0" smtClean="0"/>
              <a:t>,</a:t>
            </a:r>
            <a:r>
              <a:rPr lang="zh-CN" altLang="zh-CN" sz="2800" dirty="0" smtClean="0"/>
              <a:t>并观察结果</a:t>
            </a:r>
            <a:r>
              <a:rPr lang="en-US" altLang="zh-CN" sz="2800" dirty="0" smtClean="0"/>
              <a:t>,</a:t>
            </a:r>
            <a:r>
              <a:rPr lang="zh-CN" altLang="zh-CN" sz="2800" dirty="0" smtClean="0"/>
              <a:t>你能发现什么规律</a:t>
            </a:r>
            <a:r>
              <a:rPr lang="en-US" altLang="zh-CN" sz="2800" b="1" dirty="0" smtClean="0"/>
              <a:t>?</a:t>
            </a:r>
            <a:endParaRPr lang="zh-CN" altLang="zh-CN" sz="2800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95536" y="2547893"/>
          <a:ext cx="80899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2" imgW="73456800" imgH="5486400" progId="">
                  <p:embed/>
                </p:oleObj>
              </mc:Choice>
              <mc:Fallback>
                <p:oleObj name="Equation" r:id="rId2" imgW="73456800" imgH="5486400" progId="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95536" y="2547893"/>
                        <a:ext cx="8089900" cy="604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矩形 16"/>
          <p:cNvSpPr/>
          <p:nvPr/>
        </p:nvSpPr>
        <p:spPr>
          <a:xfrm>
            <a:off x="2195736" y="3267973"/>
            <a:ext cx="3198311" cy="52322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n-US" altLang="zh-CN" sz="2800" b="1" dirty="0" smtClean="0">
                <a:solidFill>
                  <a:srgbClr val="FF0000"/>
                </a:solidFill>
              </a:rPr>
              <a:t>(1)(2)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中两式均相等</a:t>
            </a:r>
            <a:r>
              <a:rPr lang="en-US" altLang="zh-CN" i="1" dirty="0" smtClean="0">
                <a:solidFill>
                  <a:srgbClr val="FF0000"/>
                </a:solidFill>
              </a:rPr>
              <a:t>.</a:t>
            </a:r>
            <a:endParaRPr lang="zh-CN" altLang="zh-CN" dirty="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95605" y="4020820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a≥0</a:t>
            </a:r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b≥0</a:t>
            </a:r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时，对</a:t>
            </a:r>
            <a:endParaRPr lang="zh-CN" altLang="en-US" sz="2400"/>
          </a:p>
        </p:txBody>
      </p:sp>
      <p:pic>
        <p:nvPicPr>
          <p:cNvPr id="23" name="图片 22"/>
          <p:cNvPicPr/>
          <p:nvPr/>
        </p:nvPicPr>
        <p:blipFill>
          <a:blip r:embed="rId4"/>
          <a:stretch>
            <a:fillRect/>
          </a:stretch>
        </p:blipFill>
        <p:spPr>
          <a:xfrm>
            <a:off x="3368675" y="3862070"/>
            <a:ext cx="4356100" cy="6629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8" name="文本框 107"/>
          <p:cNvSpPr txBox="1"/>
          <p:nvPr/>
        </p:nvSpPr>
        <p:spPr>
          <a:xfrm>
            <a:off x="631825" y="4563745"/>
            <a:ext cx="80041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猜想：</a:t>
            </a:r>
            <a:r>
              <a:rPr lang="en-US" alt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</a:t>
            </a:r>
            <a:endParaRPr lang="en-US" alt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理由：</a:t>
            </a:r>
            <a:endParaRPr lang="zh-C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85750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971600" y="1807121"/>
          <a:ext cx="5113920" cy="87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2" imgW="2667000" imgH="457200" progId="">
                  <p:embed/>
                </p:oleObj>
              </mc:Choice>
              <mc:Fallback>
                <p:oleObj name="Equation" r:id="rId2" imgW="2667000" imgH="457200" progId="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1600" y="1807121"/>
                        <a:ext cx="5113920" cy="8766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1907704" y="2815233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b="1" dirty="0" smtClean="0">
                <a:solidFill>
                  <a:srgbClr val="FF0000"/>
                </a:solidFill>
              </a:rPr>
              <a:t>两个式子均相等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.</a:t>
            </a:r>
            <a:endParaRPr lang="zh-CN" altLang="zh-CN" sz="2800" b="1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5536" y="3294906"/>
            <a:ext cx="7632848" cy="52197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zh-CN" sz="2800" dirty="0" smtClean="0">
                <a:latin typeface="+mn-ea"/>
              </a:rPr>
              <a:t>对照刚才得到的结论</a:t>
            </a:r>
            <a:r>
              <a:rPr lang="en-US" altLang="zh-CN" sz="2800" dirty="0" smtClean="0">
                <a:latin typeface="+mn-ea"/>
              </a:rPr>
              <a:t>,</a:t>
            </a:r>
            <a:r>
              <a:rPr lang="zh-CN" altLang="zh-CN" sz="2800" dirty="0" smtClean="0">
                <a:latin typeface="+mn-ea"/>
              </a:rPr>
              <a:t>当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2800" dirty="0" smtClean="0">
                <a:latin typeface="+mn-ea"/>
              </a:rPr>
              <a:t>≥</a:t>
            </a:r>
            <a:r>
              <a:rPr lang="en-US" altLang="zh-CN" sz="2800" dirty="0" smtClean="0">
                <a:latin typeface="+mn-ea"/>
              </a:rPr>
              <a:t>0,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dirty="0" smtClean="0">
                <a:latin typeface="+mn-ea"/>
              </a:rPr>
              <a:t>&gt;0</a:t>
            </a:r>
            <a:r>
              <a:rPr lang="zh-CN" altLang="zh-CN" sz="2800" dirty="0" smtClean="0">
                <a:latin typeface="+mn-ea"/>
              </a:rPr>
              <a:t>时</a:t>
            </a:r>
            <a:r>
              <a:rPr lang="en-US" altLang="zh-CN" sz="2800" dirty="0" smtClean="0">
                <a:latin typeface="+mn-ea"/>
              </a:rPr>
              <a:t>,</a:t>
            </a:r>
            <a:endParaRPr lang="zh-CN" altLang="en-US" sz="2800" dirty="0">
              <a:latin typeface="+mn-ea"/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827584" y="3823345"/>
          <a:ext cx="1037580" cy="747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5240000" imgH="10972800" progId="">
                  <p:embed/>
                </p:oleObj>
              </mc:Choice>
              <mc:Fallback>
                <p:oleObj name="Equation" r:id="rId4" imgW="15240000" imgH="10972800" progId="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4" y="3823345"/>
                        <a:ext cx="1037580" cy="74705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/>
          <p:nvPr/>
        </p:nvSpPr>
        <p:spPr>
          <a:xfrm>
            <a:off x="1763688" y="3967361"/>
            <a:ext cx="4086375" cy="52322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n-US" altLang="zh-CN" dirty="0" smtClean="0"/>
              <a:t> </a:t>
            </a:r>
            <a:r>
              <a:rPr lang="zh-CN" altLang="zh-CN" sz="2800" dirty="0" smtClean="0"/>
              <a:t>有什么关系</a:t>
            </a:r>
            <a:r>
              <a:rPr lang="en-US" altLang="zh-CN" sz="2800" dirty="0" smtClean="0"/>
              <a:t>?</a:t>
            </a:r>
            <a:r>
              <a:rPr lang="zh-CN" altLang="zh-CN" sz="2800" dirty="0" smtClean="0"/>
              <a:t>并说明理由</a:t>
            </a:r>
            <a:r>
              <a:rPr lang="en-US" altLang="zh-CN" sz="2800" i="1" dirty="0" smtClean="0"/>
              <a:t>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85750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" y="1707515"/>
            <a:ext cx="11715750" cy="33553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72034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    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15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3758952"/>
            <a:ext cx="3995004" cy="5835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zh-CN" sz="3200" dirty="0" smtClean="0"/>
              <a:t>因为当</a:t>
            </a:r>
            <a:r>
              <a:rPr lang="en-US" altLang="zh-CN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3200" dirty="0" smtClean="0"/>
              <a:t>≥</a:t>
            </a:r>
            <a:r>
              <a:rPr lang="en-US" altLang="zh-CN" sz="3200" dirty="0" smtClean="0"/>
              <a:t>0</a:t>
            </a:r>
            <a:r>
              <a:rPr lang="en-US" altLang="zh-CN" sz="3200" dirty="0" smtClean="0">
                <a:latin typeface="+mn-ea"/>
              </a:rPr>
              <a:t>,</a:t>
            </a:r>
            <a:r>
              <a:rPr lang="en-US" altLang="zh-CN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zh-CN" sz="3200" dirty="0" smtClean="0"/>
              <a:t>≥</a:t>
            </a:r>
            <a:r>
              <a:rPr lang="en-US" altLang="zh-CN" sz="3200" dirty="0" smtClean="0"/>
              <a:t>0</a:t>
            </a:r>
            <a:r>
              <a:rPr lang="zh-CN" altLang="zh-CN" sz="3200" dirty="0" smtClean="0"/>
              <a:t>时</a:t>
            </a:r>
            <a:r>
              <a:rPr lang="en-US" altLang="zh-CN" sz="3200" dirty="0" smtClean="0">
                <a:latin typeface="+mn-ea"/>
              </a:rPr>
              <a:t>,</a:t>
            </a:r>
            <a:endParaRPr lang="zh-CN" altLang="en-US" sz="3200" dirty="0">
              <a:latin typeface="+mn-ea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89000" y="4551363"/>
          <a:ext cx="8013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Equation" r:id="rId2" imgW="117652800" imgH="6705600" progId="">
                  <p:embed/>
                </p:oleObj>
              </mc:Choice>
              <mc:Fallback>
                <p:oleObj name="Equation" r:id="rId2" imgW="117652800" imgH="6705600" progId="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9000" y="4551363"/>
                        <a:ext cx="8013700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1428750" y="2933700"/>
            <a:ext cx="8431530" cy="52197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zh-CN" sz="2800" dirty="0" smtClean="0"/>
              <a:t>积的算术平方根等于积中各因数的算术平方根的积</a:t>
            </a:r>
            <a:r>
              <a:rPr lang="en-US" altLang="zh-CN" sz="2800" dirty="0" smtClean="0"/>
              <a:t>.</a:t>
            </a:r>
            <a:r>
              <a:rPr lang="en-US" altLang="zh-CN" sz="2800" dirty="0" smtClean="0"/>
              <a:t>                    </a:t>
            </a:r>
            <a:endParaRPr lang="zh-CN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323528" y="5445224"/>
            <a:ext cx="8352928" cy="82994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 b="1" dirty="0" smtClean="0">
                <a:solidFill>
                  <a:srgbClr val="FF0000"/>
                </a:solidFill>
              </a:rPr>
              <a:t>[</a:t>
            </a:r>
            <a:r>
              <a:rPr lang="zh-CN" altLang="zh-CN" sz="2400" b="1" dirty="0" smtClean="0">
                <a:solidFill>
                  <a:srgbClr val="FF0000"/>
                </a:solidFill>
              </a:rPr>
              <a:t>知识拓展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]</a:t>
            </a:r>
            <a:r>
              <a:rPr lang="zh-CN" altLang="zh-CN" sz="2400" i="1" dirty="0" smtClean="0"/>
              <a:t>　</a:t>
            </a:r>
            <a:r>
              <a:rPr lang="zh-CN" altLang="zh-CN" sz="2400" dirty="0" smtClean="0"/>
              <a:t>积的算术平方根的性质可以推广到多个非负因数的情况</a:t>
            </a:r>
            <a:r>
              <a:rPr lang="en-US" altLang="zh-CN" sz="2400" i="1" dirty="0" smtClean="0"/>
              <a:t>.</a:t>
            </a:r>
            <a:endParaRPr lang="zh-CN" altLang="zh-CN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568960" y="1889125"/>
            <a:ext cx="6794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问题</a:t>
            </a:r>
            <a:r>
              <a:rPr lang="en-US" altLang="zh-CN" sz="3600"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3600">
                <a:latin typeface="华文楷体" panose="02010600040101010101" charset="-122"/>
                <a:ea typeface="华文楷体" panose="02010600040101010101" charset="-122"/>
              </a:rPr>
              <a:t>：积的算术平方根的性质</a:t>
            </a:r>
            <a:endParaRPr lang="zh-CN" altLang="en-US" sz="36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705</Words>
  <Application>WPS 演示</Application>
  <PresentationFormat>自定义</PresentationFormat>
  <Paragraphs>86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宋体</vt:lpstr>
      <vt:lpstr>Wingdings</vt:lpstr>
      <vt:lpstr>Symbol</vt:lpstr>
      <vt:lpstr>微软雅黑</vt:lpstr>
      <vt:lpstr>华文楷体</vt:lpstr>
      <vt:lpstr>Times New Roman</vt:lpstr>
      <vt:lpstr>Candara</vt:lpstr>
      <vt:lpstr>华文新魏</vt:lpstr>
      <vt:lpstr>Arial Unicode MS</vt:lpstr>
      <vt:lpstr>Calibri</vt:lpstr>
      <vt:lpstr>波形</vt:lpstr>
      <vt:lpstr>第十五章 二次根式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超级奶爸</cp:lastModifiedBy>
  <cp:revision>42</cp:revision>
  <dcterms:created xsi:type="dcterms:W3CDTF">2015-05-05T08:02:00Z</dcterms:created>
  <dcterms:modified xsi:type="dcterms:W3CDTF">2018-05-27T12:07:28Z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2052-10.1.0.7245</vt:lpwstr>
  </property>
</Properties>
</file>