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91" r:id="rId4"/>
    <p:sldId id="318" r:id="rId5"/>
    <p:sldId id="312" r:id="rId6"/>
    <p:sldId id="319" r:id="rId7"/>
    <p:sldId id="313" r:id="rId8"/>
    <p:sldId id="300" r:id="rId9"/>
    <p:sldId id="320" r:id="rId10"/>
    <p:sldId id="316" r:id="rId11"/>
    <p:sldId id="287" r:id="rId12"/>
    <p:sldId id="322" r:id="rId13"/>
    <p:sldId id="323" r:id="rId14"/>
    <p:sldId id="31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378" y="-390"/>
      </p:cViewPr>
      <p:guideLst>
        <p:guide orient="horz" pos="2146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jpeg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5.bin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6.jpeg"/><Relationship Id="rId12" Type="http://schemas.openxmlformats.org/officeDocument/2006/relationships/oleObject" Target="../embeddings/oleObject6.bin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oleObject" Target="../embeddings/oleObject10.bin"/><Relationship Id="rId7" Type="http://schemas.openxmlformats.org/officeDocument/2006/relationships/image" Target="../media/image9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7.xml"/><Relationship Id="rId12" Type="http://schemas.openxmlformats.org/officeDocument/2006/relationships/oleObject" Target="../embeddings/oleObject14.bin"/><Relationship Id="rId11" Type="http://schemas.openxmlformats.org/officeDocument/2006/relationships/oleObject" Target="../embeddings/oleObject13.bin"/><Relationship Id="rId10" Type="http://schemas.openxmlformats.org/officeDocument/2006/relationships/oleObject" Target="../embeddings/oleObject12.bin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286001" y="2583589"/>
            <a:ext cx="8582024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第十九章  平面直角坐标系</a:t>
            </a:r>
            <a:endParaRPr lang="zh-CN" altLang="en-US" sz="5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33750" y="4037965"/>
            <a:ext cx="60483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19.2.1  </a:t>
            </a:r>
            <a:r>
              <a:rPr lang="zh-CN" altLang="en-US" sz="4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平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面直角坐标系</a:t>
            </a:r>
            <a:endParaRPr lang="zh-CN" altLang="en-US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  <a:endParaRPr lang="zh-CN" altLang="en-US" sz="20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jb166.jpg" descr="id:2147521956;FounderCES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43875" y="1095375"/>
            <a:ext cx="3216855" cy="302362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95605" y="1719580"/>
            <a:ext cx="75457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如图所示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茗茗从点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O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出发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先向东走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米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再向北走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米到达点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如果点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的位置用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(15,10)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表示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那么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(-10,5)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表示的位置是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	                  B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endParaRPr lang="zh-CN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	                 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zh-CN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95605" y="4671695"/>
            <a:ext cx="10965180" cy="14763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000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根据题意可得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茗茗从点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出发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先向东走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米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再向北走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米到达点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如果点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的位置用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(15,10)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即向西走为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轴负方向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向南走为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轴负方向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(-10,5)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表示的位置是从原点出发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向西走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米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向北走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米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即点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所在位置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068696" y="2336056"/>
            <a:ext cx="370614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  <a:endParaRPr lang="zh-CN" altLang="en-US" sz="20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jb163.jpg" descr="id:214752193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77808" y="2257053"/>
            <a:ext cx="3118842" cy="2457822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14325" y="1745933"/>
            <a:ext cx="8178800" cy="19380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如图是丁丁画的一张脸的示意图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如果用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(0,2)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表示靠左边的眼睛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用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(2,2)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表示靠右边的眼睛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那么嘴的位置可以表示成	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kumimoji="0" lang="en-US" altLang="zh-C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A.(1,0)	B.(-1,0)</a:t>
            </a:r>
            <a:endParaRPr kumimoji="0" lang="en-US" altLang="zh-CN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C.(-1,1)	D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(1,-1)</a:t>
            </a:r>
            <a:endParaRPr kumimoji="0" lang="en-US" altLang="zh-C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13867" y="5082902"/>
            <a:ext cx="691276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28600" eaLnBrk="0" hangingPunct="0">
              <a:lnSpc>
                <a:spcPct val="150000"/>
              </a:lnSpc>
            </a:pP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根据左眼、右眼的坐标画出直角坐标系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然后写出嘴的位置对应的点的坐标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11670" y="2325370"/>
            <a:ext cx="46482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NEU-BZ-S92"/>
                <a:cs typeface="Times New Roman" panose="02020603050405020304" pitchFamily="18" charset="0"/>
              </a:rPr>
              <a:t>A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  <a:endParaRPr lang="zh-CN" altLang="en-US" sz="20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14122" y="1550586"/>
            <a:ext cx="6480720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在一次“寻宝”游戏中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“寻宝”人找到了如图所示的两个标志点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(2,3),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(4,1),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两点到“宝藏”点的距离都是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,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则“宝藏”点的坐标是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	(</a:t>
            </a:r>
            <a:r>
              <a:rPr lang="zh-CN" altLang="zh-CN" sz="2000" b="1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A.(1,0)	               B.(5,4)</a:t>
            </a:r>
            <a:endParaRPr lang="zh-CN" altLang="zh-CN" sz="2000" b="1" dirty="0" smtClean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C.(1,0)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或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(5,4)	D.(0,1)</a:t>
            </a:r>
            <a:r>
              <a:rPr lang="zh-CN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或</a:t>
            </a:r>
            <a:r>
              <a:rPr lang="en-US" altLang="zh-CN" sz="20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(4,5)</a:t>
            </a:r>
            <a:endParaRPr lang="zh-CN" altLang="zh-CN" sz="2000" b="1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218610" y="2635733"/>
          <a:ext cx="434082" cy="339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2" imgW="7010400" imgH="5486400" progId="">
                  <p:embed/>
                </p:oleObj>
              </mc:Choice>
              <mc:Fallback>
                <p:oleObj name="Equation" r:id="rId2" imgW="7010400" imgH="5486400" progId="">
                  <p:embed/>
                  <p:pic>
                    <p:nvPicPr>
                      <p:cNvPr id="0" name="图片 3072" descr="image1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18610" y="2635733"/>
                        <a:ext cx="434082" cy="33971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jb164.jpg" descr="id:2147521942;FounderCES"/>
          <p:cNvPicPr/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800975" y="1549683"/>
            <a:ext cx="3491438" cy="272704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0325075" y="3639825"/>
            <a:ext cx="49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/>
              <a:t>(1)</a:t>
            </a:r>
            <a:endParaRPr lang="zh-CN" altLang="zh-CN" sz="2000" dirty="0"/>
          </a:p>
        </p:txBody>
      </p:sp>
      <p:sp>
        <p:nvSpPr>
          <p:cNvPr id="7" name="矩形 6"/>
          <p:cNvSpPr/>
          <p:nvPr/>
        </p:nvSpPr>
        <p:spPr>
          <a:xfrm>
            <a:off x="832917" y="4052441"/>
            <a:ext cx="6768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000" b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宝藏点的位置如图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所示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坐标为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(1,0)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或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(5,4)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8" name="jb165.jpg" descr="id:2147521949;FounderCES"/>
          <p:cNvPicPr/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31840" y="4438005"/>
            <a:ext cx="2304256" cy="1872208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067944" y="6310213"/>
            <a:ext cx="49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/>
              <a:t>(2)</a:t>
            </a:r>
            <a:endParaRPr lang="zh-CN" altLang="zh-CN" sz="2000" dirty="0"/>
          </a:p>
        </p:txBody>
      </p:sp>
      <p:sp>
        <p:nvSpPr>
          <p:cNvPr id="10" name="矩形 9"/>
          <p:cNvSpPr/>
          <p:nvPr/>
        </p:nvSpPr>
        <p:spPr>
          <a:xfrm>
            <a:off x="5209029" y="2569493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  <a:endParaRPr lang="zh-CN" altLang="en-US" sz="20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0774" y="1985339"/>
            <a:ext cx="10576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数学书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P37</a:t>
            </a:r>
            <a:r>
              <a:rPr lang="zh-C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zh-CN" altLang="zh-CN" sz="3600" dirty="0" smtClean="0">
                <a:solidFill>
                  <a:srgbClr val="1717F9"/>
                </a:solidFill>
              </a:rPr>
              <a:t>练习</a:t>
            </a:r>
            <a:r>
              <a:rPr lang="zh-CN" altLang="zh-CN" sz="3600" dirty="0"/>
              <a:t>，</a:t>
            </a:r>
            <a:r>
              <a:rPr lang="zh-CN" altLang="zh-CN" sz="3600" dirty="0">
                <a:solidFill>
                  <a:srgbClr val="1717F9"/>
                </a:solidFill>
              </a:rPr>
              <a:t>习题</a:t>
            </a:r>
            <a:r>
              <a:rPr lang="en-US" altLang="zh-CN" sz="3600" dirty="0">
                <a:solidFill>
                  <a:srgbClr val="1717F9"/>
                </a:solidFill>
              </a:rPr>
              <a:t>A</a:t>
            </a:r>
            <a:r>
              <a:rPr lang="zh-CN" altLang="zh-CN" sz="3600" dirty="0">
                <a:solidFill>
                  <a:srgbClr val="1717F9"/>
                </a:solidFill>
              </a:rPr>
              <a:t>、</a:t>
            </a:r>
            <a:r>
              <a:rPr lang="en-US" altLang="zh-CN" sz="3600" dirty="0">
                <a:solidFill>
                  <a:srgbClr val="1717F9"/>
                </a:solidFill>
              </a:rPr>
              <a:t>B</a:t>
            </a:r>
            <a:r>
              <a:rPr lang="zh-CN" altLang="zh-CN" sz="3600" dirty="0">
                <a:solidFill>
                  <a:srgbClr val="1717F9"/>
                </a:solidFill>
              </a:rPr>
              <a:t>组</a:t>
            </a:r>
            <a:endParaRPr lang="en-US" altLang="zh-CN" sz="3600" dirty="0">
              <a:solidFill>
                <a:srgbClr val="1717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73275" y="2109470"/>
            <a:ext cx="600011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课本</a:t>
            </a:r>
            <a:endParaRPr lang="zh-CN" altLang="en-US" sz="4800" b="1" dirty="0"/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学案</a:t>
            </a:r>
            <a:endParaRPr lang="zh-CN" altLang="en-US" sz="4800" b="1" dirty="0"/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练习本</a:t>
            </a:r>
            <a:endParaRPr lang="zh-CN" altLang="en-US" sz="4800" b="1" dirty="0"/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笔记本（改错本）</a:t>
            </a:r>
            <a:endParaRPr lang="zh-CN" altLang="en-US" sz="4800" b="1" dirty="0"/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名校课堂</a:t>
            </a:r>
            <a:endParaRPr lang="zh-CN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5" y="1015999"/>
            <a:ext cx="2361482" cy="572957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99896" y="2967334"/>
            <a:ext cx="89418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20140" y="2208529"/>
            <a:ext cx="9788525" cy="25253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lnSpc>
                <a:spcPct val="130000"/>
              </a:lnSpc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会用有序实数对和方位角表示位置。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514350" indent="-514350" algn="just">
              <a:lnSpc>
                <a:spcPct val="130000"/>
              </a:lnSpc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知道平面直角坐标系、坐标原点、坐标轴、坐标平面、坐标的概念。</a:t>
            </a:r>
            <a:endParaRPr lang="zh-CN" altLang="en-US" sz="36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复习巩固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127760" y="1550670"/>
            <a:ext cx="5869353" cy="846455"/>
            <a:chOff x="480" y="288"/>
            <a:chExt cx="5020" cy="995"/>
          </a:xfrm>
        </p:grpSpPr>
        <p:pic>
          <p:nvPicPr>
            <p:cNvPr id="3" name="Picture 3" descr="TITLE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0" y="288"/>
              <a:ext cx="4800" cy="995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sp>
          <p:nvSpPr>
            <p:cNvPr id="5" name="Text Box 4"/>
            <p:cNvSpPr/>
            <p:nvPr/>
          </p:nvSpPr>
          <p:spPr>
            <a:xfrm>
              <a:off x="2734" y="602"/>
              <a:ext cx="2766" cy="54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square">
              <a:spAutoFit/>
            </a:bodyPr>
            <a:lstStyle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>
                  <a:solidFill>
                    <a:schemeClr val="tx1"/>
                  </a:solidFill>
                  <a:latin typeface="Arial" panose="020B0604020202020204"/>
                  <a:ea typeface="宋体" panose="02010600030101010101" pitchFamily="2" charset="-122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>
                  <a:solidFill>
                    <a:schemeClr val="tx1"/>
                  </a:solidFill>
                  <a:latin typeface="Arial" panose="020B0604020202020204"/>
                  <a:ea typeface="宋体" panose="02010600030101010101" pitchFamily="2" charset="-122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>
                  <a:solidFill>
                    <a:schemeClr val="tx1"/>
                  </a:solidFill>
                  <a:latin typeface="Arial" panose="020B0604020202020204"/>
                  <a:ea typeface="宋体" panose="02010600030101010101" pitchFamily="2" charset="-122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>
                  <a:solidFill>
                    <a:schemeClr val="tx1"/>
                  </a:solidFill>
                  <a:latin typeface="Arial" panose="020B0604020202020204"/>
                  <a:ea typeface="宋体" panose="02010600030101010101" pitchFamily="2" charset="-122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>
                  <a:solidFill>
                    <a:schemeClr val="tx1"/>
                  </a:solidFill>
                  <a:latin typeface="Arial" panose="020B0604020202020204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/>
              <a:r>
                <a:rPr kumimoji="1" lang="zh-CN" altLang="en-US" sz="2400" b="1">
                  <a:solidFill>
                    <a:srgbClr val="0000CC"/>
                  </a:solidFill>
                  <a:latin typeface="Times New Roman" panose="02020603050405020304" pitchFamily="18" charset="0"/>
                </a:rPr>
                <a:t>什么是数轴？</a:t>
              </a:r>
              <a:endParaRPr kumimoji="1" lang="zh-CN" altLang="en-US" sz="2400" b="1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" name="Text Box 5"/>
          <p:cNvSpPr/>
          <p:nvPr/>
        </p:nvSpPr>
        <p:spPr>
          <a:xfrm>
            <a:off x="1146810" y="2732723"/>
            <a:ext cx="9485630" cy="5835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  <a:miter lim="800000"/>
          </a:ln>
        </p:spPr>
        <p:txBody>
          <a:bodyPr wrap="square" anchor="ctr" anchorCtr="0">
            <a:sp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>
                <a:solidFill>
                  <a:schemeClr val="tx1"/>
                </a:solidFill>
                <a:latin typeface="Arial" panose="020B0604020202020204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>
                <a:solidFill>
                  <a:schemeClr val="tx1"/>
                </a:solidFill>
                <a:latin typeface="Arial" panose="020B0604020202020204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>
                <a:solidFill>
                  <a:schemeClr val="tx1"/>
                </a:solidFill>
                <a:latin typeface="Arial" panose="020B0604020202020204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>
                <a:solidFill>
                  <a:schemeClr val="tx1"/>
                </a:solidFill>
                <a:latin typeface="Arial" panose="020B0604020202020204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>
                <a:solidFill>
                  <a:schemeClr val="tx1"/>
                </a:solidFill>
                <a:latin typeface="Arial" panose="020B0604020202020204"/>
                <a:ea typeface="宋体" panose="02010600030101010101" pitchFamily="2" charset="-122"/>
              </a:defRPr>
            </a:lvl5pPr>
          </a:lstStyle>
          <a:p>
            <a:pPr marL="0" lvl="0" indent="0" eaLnBrk="1" hangingPunct="1"/>
            <a:r>
              <a:rPr kumimoji="1" lang="zh-CN" altLang="en-US" sz="3200" b="1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规定了</a:t>
            </a:r>
            <a:r>
              <a:rPr kumimoji="1"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原点、正方向和单位长度</a:t>
            </a:r>
            <a:r>
              <a:rPr kumimoji="1" lang="zh-CN" altLang="en-US" sz="3200" b="1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的直线叫数轴。</a:t>
            </a:r>
            <a:endParaRPr kumimoji="1" lang="zh-CN" altLang="en-US" sz="3200" b="1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25" name="矩形 4"/>
          <p:cNvSpPr>
            <a:spLocks noChangeArrowheads="1"/>
          </p:cNvSpPr>
          <p:nvPr/>
        </p:nvSpPr>
        <p:spPr bwMode="auto">
          <a:xfrm>
            <a:off x="1108710" y="3882390"/>
            <a:ext cx="10035540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平面上的点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我们怎样去研究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用什么方法表示它呢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这就需要引入一个新的工具——</a:t>
            </a:r>
            <a:r>
              <a:rPr lang="zh-CN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平面直角坐标系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7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7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6" name="矩形 3"/>
          <p:cNvSpPr>
            <a:spLocks noChangeArrowheads="1"/>
          </p:cNvSpPr>
          <p:nvPr/>
        </p:nvSpPr>
        <p:spPr bwMode="auto">
          <a:xfrm>
            <a:off x="0" y="1553845"/>
            <a:ext cx="10772140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0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如图是某城市部分街道的示意图</a:t>
            </a:r>
            <a:r>
              <a:rPr lang="en-US" altLang="zh-CN" sz="2000" b="1" i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20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在繁星大道和中山路的交叉口点</a:t>
            </a:r>
            <a:r>
              <a:rPr lang="en-US" altLang="zh-CN" sz="2000" b="1" i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O</a:t>
            </a:r>
            <a:r>
              <a:rPr lang="zh-CN" altLang="zh-CN" sz="20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处</a:t>
            </a:r>
            <a:r>
              <a:rPr lang="en-US" altLang="zh-CN" sz="20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小亮向交警叔叔问路</a:t>
            </a:r>
            <a:r>
              <a:rPr lang="en-US" altLang="zh-CN" sz="2000" b="1" i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2000" b="1" dirty="0">
              <a:solidFill>
                <a:srgbClr val="1717F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5" name="jb154.jpg"/>
          <p:cNvPicPr/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72475" y="2026548"/>
            <a:ext cx="3571875" cy="2431152"/>
          </a:xfrm>
          <a:prstGeom prst="rect">
            <a:avLst/>
          </a:prstGeom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-1" y="1983740"/>
            <a:ext cx="8601075" cy="14773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(1)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按照交警的指示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小亮能找到图书大厦吗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endParaRPr lang="zh-CN" altLang="zh-CN" sz="2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(2)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如果约定以点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O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处为参照点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先说出向东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或向西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方向上的距离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再说向北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或向南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方向上的距离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那么图书大厦附近交叉路口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P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点可以怎样表示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endParaRPr lang="zh-CN" altLang="zh-CN" sz="2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31445" y="3655695"/>
            <a:ext cx="808863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如果我们把中山路看成一条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数轴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向东的方向为正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),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把繁星大道看成另一条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数轴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zh-CN" sz="2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向北的方向为正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),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把它们的交点</a:t>
            </a:r>
            <a:r>
              <a:rPr lang="en-US" altLang="zh-CN" sz="2000" b="1" i="1" dirty="0">
                <a:latin typeface="Times New Roman" panose="02020603050405020304" pitchFamily="18" charset="0"/>
                <a:ea typeface="楷体" panose="02010609060101010101" pitchFamily="49" charset="-122"/>
              </a:rPr>
              <a:t>O</a:t>
            </a:r>
            <a:r>
              <a:rPr lang="zh-CN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看成两条数轴的公共原点</a:t>
            </a:r>
            <a:r>
              <a:rPr lang="en-US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,</a:t>
            </a:r>
            <a:r>
              <a:rPr lang="zh-CN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以</a:t>
            </a:r>
            <a:r>
              <a:rPr lang="en-US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1 </a:t>
            </a:r>
            <a:r>
              <a:rPr lang="en-US" altLang="zh-CN" sz="2000" b="1" i="1" dirty="0">
                <a:latin typeface="Times New Roman" panose="02020603050405020304" pitchFamily="18" charset="0"/>
                <a:ea typeface="楷体" panose="02010609060101010101" pitchFamily="49" charset="-122"/>
              </a:rPr>
              <a:t>km</a:t>
            </a:r>
            <a:r>
              <a:rPr lang="zh-CN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作为数轴的单位长度</a:t>
            </a:r>
            <a:r>
              <a:rPr lang="en-US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,</a:t>
            </a:r>
            <a:r>
              <a:rPr lang="zh-CN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那么点</a:t>
            </a:r>
            <a:r>
              <a:rPr lang="en-US" altLang="zh-CN" sz="2000" b="1" i="1" dirty="0">
                <a:latin typeface="Times New Roman" panose="02020603050405020304" pitchFamily="18" charset="0"/>
                <a:ea typeface="楷体" panose="02010609060101010101" pitchFamily="49" charset="-122"/>
              </a:rPr>
              <a:t>P</a:t>
            </a:r>
            <a:r>
              <a:rPr lang="zh-CN" altLang="zh-CN" sz="20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的位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置就可以用一对数</a:t>
            </a:r>
            <a:r>
              <a:rPr lang="en-US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(3,2)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来表示</a:t>
            </a:r>
            <a:r>
              <a:rPr lang="en-US" altLang="zh-CN" sz="2000" b="1" i="1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zh-CN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409825" y="4775200"/>
            <a:ext cx="7272338" cy="1630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观察并思考下列问题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zh-CN" altLang="zh-CN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(1)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的位置应如何表示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endParaRPr lang="zh-CN" altLang="zh-CN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(2)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你能在图中找到用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(3,-1</a:t>
            </a:r>
            <a:r>
              <a:rPr lang="en-US" altLang="zh-CN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5),(-2,2)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表示的点的位置吗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endParaRPr lang="zh-CN" altLang="zh-CN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(3)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街道所在平面上的任何一点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它的位置都可以用一对数表示出来吗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r>
              <a:rPr lang="zh-CN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举例说明</a:t>
            </a:r>
            <a:r>
              <a:rPr lang="en-US" altLang="zh-CN" sz="2000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170" name="矩形 2"/>
          <p:cNvSpPr>
            <a:spLocks noChangeArrowheads="1"/>
          </p:cNvSpPr>
          <p:nvPr/>
        </p:nvSpPr>
        <p:spPr bwMode="auto">
          <a:xfrm>
            <a:off x="2095500" y="1435100"/>
            <a:ext cx="85725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/>
              <a:t>在数学中</a:t>
            </a:r>
            <a:r>
              <a:rPr lang="en-US" altLang="zh-CN" sz="2400" b="1" dirty="0"/>
              <a:t>,</a:t>
            </a:r>
            <a:r>
              <a:rPr lang="zh-CN" altLang="zh-CN" sz="2400" b="1" dirty="0"/>
              <a:t>我们可以用一对</a:t>
            </a:r>
            <a:r>
              <a:rPr lang="zh-CN" altLang="zh-CN" sz="2400" b="1" dirty="0">
                <a:solidFill>
                  <a:srgbClr val="FF0000"/>
                </a:solidFill>
              </a:rPr>
              <a:t>有序实数对</a:t>
            </a:r>
            <a:r>
              <a:rPr lang="zh-CN" altLang="zh-CN" sz="2400" b="1" dirty="0"/>
              <a:t>来确定平面上点的位置</a:t>
            </a:r>
            <a:r>
              <a:rPr lang="en-US" altLang="zh-CN" sz="2400" b="1" i="1" dirty="0"/>
              <a:t>.</a:t>
            </a:r>
            <a:endParaRPr lang="zh-CN" altLang="zh-CN" sz="2400" b="1" dirty="0"/>
          </a:p>
        </p:txBody>
      </p:sp>
      <p:pic>
        <p:nvPicPr>
          <p:cNvPr id="3" name="jb155.jpg" descr="id:2147521865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0451" y="1880554"/>
            <a:ext cx="4514850" cy="23009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38175" y="4222115"/>
            <a:ext cx="11294110" cy="22217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归纳</a:t>
            </a:r>
            <a:r>
              <a:rPr lang="en-US" altLang="zh-CN" sz="2400" b="1" dirty="0">
                <a:solidFill>
                  <a:srgbClr val="1717F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在平面内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画两条有公共原点且互相垂直的数轴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就构成了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平面直角坐标系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简称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直角坐标系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水平方向的数轴叫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做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或横轴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取向右为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正方向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竖直方向的数轴叫做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或纵轴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取向上为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正方向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2400" b="1" i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轴和</a:t>
            </a:r>
            <a:r>
              <a:rPr lang="en-US" altLang="zh-CN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轴的公共原点叫做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坐标原点。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两条数轴统称为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坐标轴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，建立了直角坐标系的这个平面叫做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坐标平面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400" b="1" i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311467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20090" y="1796415"/>
            <a:ext cx="8161655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从点</a:t>
            </a:r>
            <a:r>
              <a:rPr lang="en-US" altLang="zh-CN" sz="2000" b="1" dirty="0" smtClean="0"/>
              <a:t>A</a:t>
            </a:r>
            <a:r>
              <a:rPr lang="zh-CN" altLang="en-US" sz="2000" b="1" dirty="0" smtClean="0"/>
              <a:t>分</a:t>
            </a:r>
            <a:r>
              <a:rPr lang="zh-CN" altLang="en-US" sz="2000" b="1" dirty="0"/>
              <a:t>别向</a:t>
            </a:r>
            <a:r>
              <a:rPr lang="en-US" altLang="zh-CN" sz="2000" b="1" dirty="0"/>
              <a:t>x</a:t>
            </a:r>
            <a:r>
              <a:rPr lang="zh-CN" altLang="en-US" sz="2000" b="1" dirty="0"/>
              <a:t>轴</a:t>
            </a:r>
            <a:r>
              <a:rPr lang="en-US" altLang="zh-CN" sz="2000" b="1" dirty="0"/>
              <a:t>y</a:t>
            </a:r>
            <a:r>
              <a:rPr lang="zh-CN" altLang="en-US" sz="2000" b="1" dirty="0"/>
              <a:t>轴作垂线，垂足在</a:t>
            </a:r>
            <a:r>
              <a:rPr lang="en-US" altLang="zh-CN" sz="2000" b="1" dirty="0"/>
              <a:t>x</a:t>
            </a:r>
            <a:r>
              <a:rPr lang="zh-CN" altLang="en-US" sz="2000" b="1" dirty="0"/>
              <a:t>轴和</a:t>
            </a:r>
            <a:r>
              <a:rPr lang="en-US" altLang="zh-CN" sz="2000" b="1" dirty="0"/>
              <a:t>y</a:t>
            </a:r>
            <a:r>
              <a:rPr lang="zh-CN" altLang="en-US" sz="2000" b="1" dirty="0"/>
              <a:t>轴上对应的点表示的实数</a:t>
            </a:r>
            <a:endParaRPr lang="zh-CN" altLang="en-US" sz="2000" b="1" dirty="0"/>
          </a:p>
          <a:p>
            <a:endParaRPr lang="zh-CN" altLang="en-US" sz="2000" b="1" dirty="0"/>
          </a:p>
          <a:p>
            <a:r>
              <a:rPr lang="zh-CN" altLang="en-US" sz="2000" b="1" dirty="0"/>
              <a:t>分别是       和       。我们把</a:t>
            </a:r>
            <a:r>
              <a:rPr lang="zh-CN" altLang="en-US" sz="2000" b="1" dirty="0">
                <a:solidFill>
                  <a:srgbClr val="FF0000"/>
                </a:solidFill>
              </a:rPr>
              <a:t>有序实数对                          称为点</a:t>
            </a:r>
            <a:r>
              <a:rPr lang="en-US" altLang="zh-CN" b="1" dirty="0">
                <a:solidFill>
                  <a:srgbClr val="FF0000"/>
                </a:solidFill>
              </a:rPr>
              <a:t>A</a:t>
            </a:r>
            <a:r>
              <a:rPr lang="zh-CN" altLang="en-US" b="1" dirty="0">
                <a:solidFill>
                  <a:srgbClr val="FF0000"/>
                </a:solidFill>
              </a:rPr>
              <a:t>的坐标</a:t>
            </a:r>
            <a:r>
              <a:rPr lang="zh-CN" altLang="en-US" sz="2000" b="1" dirty="0"/>
              <a:t>。其</a:t>
            </a:r>
            <a:endParaRPr lang="zh-CN" altLang="en-US" sz="2000" b="1" dirty="0"/>
          </a:p>
          <a:p>
            <a:endParaRPr lang="zh-CN" altLang="en-US" sz="2000" b="1" dirty="0"/>
          </a:p>
          <a:p>
            <a:r>
              <a:rPr lang="zh-CN" altLang="en-US" sz="2000" b="1" dirty="0"/>
              <a:t>中，     称为点</a:t>
            </a:r>
            <a:r>
              <a:rPr lang="en-US" altLang="zh-CN" sz="2000" b="1" dirty="0"/>
              <a:t>A</a:t>
            </a:r>
            <a:r>
              <a:rPr lang="zh-CN" altLang="en-US" sz="2000" b="1" dirty="0"/>
              <a:t>的横坐标，   称为点</a:t>
            </a:r>
            <a:r>
              <a:rPr lang="en-US" altLang="zh-CN" sz="2000" b="1" dirty="0"/>
              <a:t>A</a:t>
            </a:r>
            <a:r>
              <a:rPr lang="zh-CN" altLang="en-US" sz="2000" b="1" dirty="0"/>
              <a:t>的纵坐标。点</a:t>
            </a:r>
            <a:r>
              <a:rPr lang="en-US" altLang="zh-CN" sz="2000" b="1" dirty="0"/>
              <a:t>A</a:t>
            </a:r>
            <a:r>
              <a:rPr lang="zh-CN" altLang="en-US" sz="2000" b="1" dirty="0"/>
              <a:t>也记作</a:t>
            </a:r>
            <a:r>
              <a:rPr lang="en-US" altLang="zh-CN" sz="2000" b="1" dirty="0"/>
              <a:t>A</a:t>
            </a:r>
            <a:endParaRPr lang="zh-CN" altLang="en-US" sz="2000" b="1" dirty="0"/>
          </a:p>
        </p:txBody>
      </p:sp>
      <p:graphicFrame>
        <p:nvGraphicFramePr>
          <p:cNvPr id="5" name="对象 4">
            <a:hlinkClick r:id="" action="ppaction://ole?verb=0"/>
          </p:cNvPr>
          <p:cNvGraphicFramePr/>
          <p:nvPr/>
        </p:nvGraphicFramePr>
        <p:xfrm>
          <a:off x="1213485" y="2961640"/>
          <a:ext cx="335915" cy="464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3962400" imgH="5486400" progId="Equations">
                  <p:embed/>
                </p:oleObj>
              </mc:Choice>
              <mc:Fallback>
                <p:oleObj name="" r:id="rId3" imgW="3962400" imgH="5486400" progId="Equations">
                  <p:embed/>
                  <p:pic>
                    <p:nvPicPr>
                      <p:cNvPr id="0" name="图片 1024" descr="image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3485" y="2961640"/>
                        <a:ext cx="335915" cy="4648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0"/>
          </p:cNvPr>
          <p:cNvGraphicFramePr/>
          <p:nvPr/>
        </p:nvGraphicFramePr>
        <p:xfrm>
          <a:off x="2329815" y="2403475"/>
          <a:ext cx="308610" cy="398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4267200" imgH="5486400" progId="Equations">
                  <p:embed/>
                </p:oleObj>
              </mc:Choice>
              <mc:Fallback>
                <p:oleObj name="" r:id="rId5" imgW="4267200" imgH="5486400" progId="Equations">
                  <p:embed/>
                  <p:pic>
                    <p:nvPicPr>
                      <p:cNvPr id="0" name="图片 1025" descr="image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29815" y="2403475"/>
                        <a:ext cx="308610" cy="3981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0"/>
          </p:cNvPr>
          <p:cNvGraphicFramePr/>
          <p:nvPr/>
        </p:nvGraphicFramePr>
        <p:xfrm>
          <a:off x="5156835" y="2345690"/>
          <a:ext cx="982345" cy="46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7" imgW="11582400" imgH="5486400" progId="Equations">
                  <p:embed/>
                </p:oleObj>
              </mc:Choice>
              <mc:Fallback>
                <p:oleObj name="" r:id="rId7" imgW="11582400" imgH="5486400" progId="Equations">
                  <p:embed/>
                  <p:pic>
                    <p:nvPicPr>
                      <p:cNvPr id="0" name="图片 1026" descr="image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56835" y="2345690"/>
                        <a:ext cx="982345" cy="4654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0"/>
          </p:cNvPr>
          <p:cNvGraphicFramePr/>
          <p:nvPr/>
        </p:nvGraphicFramePr>
        <p:xfrm>
          <a:off x="1661160" y="2380615"/>
          <a:ext cx="334645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9" imgW="3962400" imgH="5486400" progId="Equations">
                  <p:embed/>
                </p:oleObj>
              </mc:Choice>
              <mc:Fallback>
                <p:oleObj name="" r:id="rId9" imgW="3962400" imgH="5486400" progId="Equations">
                  <p:embed/>
                  <p:pic>
                    <p:nvPicPr>
                      <p:cNvPr id="0" name="图片 1027" descr="image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61160" y="2380615"/>
                        <a:ext cx="334645" cy="4629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0"/>
          </p:cNvPr>
          <p:cNvGraphicFramePr/>
          <p:nvPr/>
        </p:nvGraphicFramePr>
        <p:xfrm>
          <a:off x="3688715" y="3028315"/>
          <a:ext cx="308610" cy="398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" r:id="rId11" imgW="4267200" imgH="5486400" progId="Equations">
                  <p:embed/>
                </p:oleObj>
              </mc:Choice>
              <mc:Fallback>
                <p:oleObj name="" r:id="rId11" imgW="4267200" imgH="5486400" progId="Equations">
                  <p:embed/>
                  <p:pic>
                    <p:nvPicPr>
                      <p:cNvPr id="0" name="图片 3074" descr="image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88715" y="3028315"/>
                        <a:ext cx="308610" cy="3981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0"/>
          </p:cNvPr>
          <p:cNvGraphicFramePr/>
          <p:nvPr/>
        </p:nvGraphicFramePr>
        <p:xfrm>
          <a:off x="7609205" y="2961005"/>
          <a:ext cx="982345" cy="46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" r:id="rId12" imgW="11582400" imgH="5486400" progId="Equations">
                  <p:embed/>
                </p:oleObj>
              </mc:Choice>
              <mc:Fallback>
                <p:oleObj name="" r:id="rId12" imgW="11582400" imgH="5486400" progId="Equations">
                  <p:embed/>
                  <p:pic>
                    <p:nvPicPr>
                      <p:cNvPr id="0" name="图片 3075" descr="image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09205" y="2961005"/>
                        <a:ext cx="982345" cy="4654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jb155.jpg" descr="id:2147521865;FounderCES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162175" y="3604579"/>
            <a:ext cx="5772149" cy="28819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14" name="TextBox 13"/>
          <p:cNvSpPr txBox="1"/>
          <p:nvPr/>
        </p:nvSpPr>
        <p:spPr>
          <a:xfrm>
            <a:off x="3457575" y="116205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已知坐标平面上一点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，怎样找到一对实数表示它的位置呢？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 220"/>
          <p:cNvSpPr/>
          <p:nvPr/>
        </p:nvSpPr>
        <p:spPr>
          <a:xfrm>
            <a:off x="314325" y="1064260"/>
            <a:ext cx="311467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95" name="矩形 2"/>
          <p:cNvSpPr>
            <a:spLocks noChangeArrowheads="1"/>
          </p:cNvSpPr>
          <p:nvPr/>
        </p:nvSpPr>
        <p:spPr bwMode="auto">
          <a:xfrm>
            <a:off x="396875" y="1333500"/>
            <a:ext cx="11160760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如图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(1)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所示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在平面直角坐标系中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描出点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(0,4),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(4,2),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(2,-3),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(-2,-3),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E</a:t>
            </a:r>
            <a:r>
              <a:rPr lang="en-US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(-4,2),</a:t>
            </a:r>
            <a:r>
              <a:rPr lang="zh-CN" altLang="zh-CN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并依次连接</a:t>
            </a:r>
            <a:r>
              <a:rPr lang="en-US" altLang="zh-CN" sz="20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ABCDEA</a:t>
            </a:r>
            <a:r>
              <a:rPr lang="en-US" altLang="zh-CN" sz="2000" i="1" dirty="0">
                <a:latin typeface="Times New Roman" panose="02020603050405020304" pitchFamily="18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787400" y="4294505"/>
            <a:ext cx="1140460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在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轴上描出表示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的点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即得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(0,4)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分别过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轴上表示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的点和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轴上表示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的点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作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轴和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轴的垂线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两条垂线的交点就是点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(4,2)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同理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可以描出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E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三点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依次连接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ABCDEA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得到图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(2)</a:t>
            </a:r>
            <a:r>
              <a:rPr lang="zh-CN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中所示的图形</a:t>
            </a:r>
            <a:r>
              <a:rPr lang="en-US" altLang="zh-CN" b="1" i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5" name="jb155a.jpg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 r="50000"/>
          <a:stretch>
            <a:fillRect/>
          </a:stretch>
        </p:blipFill>
        <p:spPr>
          <a:xfrm>
            <a:off x="2896791" y="1820069"/>
            <a:ext cx="2608659" cy="2428081"/>
          </a:xfrm>
          <a:prstGeom prst="rect">
            <a:avLst/>
          </a:prstGeom>
        </p:spPr>
      </p:pic>
      <p:pic>
        <p:nvPicPr>
          <p:cNvPr id="6" name="jb155a.jpg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48387"/>
          <a:stretch>
            <a:fillRect/>
          </a:stretch>
        </p:blipFill>
        <p:spPr>
          <a:xfrm>
            <a:off x="6505575" y="1814736"/>
            <a:ext cx="2476500" cy="2414364"/>
          </a:xfrm>
          <a:prstGeom prst="rect">
            <a:avLst/>
          </a:prstGeom>
        </p:spPr>
      </p:pic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96875" y="5512435"/>
            <a:ext cx="11271250" cy="10147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noFill/>
            <a:round/>
          </a:ln>
        </p:spPr>
        <p:txBody>
          <a:bodyPr wrap="square">
            <a:spAutoFit/>
          </a:bodyPr>
          <a:lstStyle/>
          <a:p>
            <a:pPr algn="just"/>
            <a:r>
              <a:rPr lang="en-US" altLang="zh-CN" sz="2000" b="1" noProof="1" smtClean="0"/>
              <a:t>          </a:t>
            </a:r>
            <a:r>
              <a:rPr lang="zh-CN" altLang="zh-CN" sz="2000" b="1" noProof="1" smtClean="0">
                <a:solidFill>
                  <a:srgbClr val="FF0000"/>
                </a:solidFill>
              </a:rPr>
              <a:t>实</a:t>
            </a:r>
            <a:r>
              <a:rPr lang="zh-CN" altLang="zh-CN" sz="2000" b="1" noProof="1">
                <a:solidFill>
                  <a:srgbClr val="FF0000"/>
                </a:solidFill>
              </a:rPr>
              <a:t>数与数轴</a:t>
            </a:r>
            <a:r>
              <a:rPr lang="zh-CN" altLang="zh-CN" sz="2000" b="1" noProof="1"/>
              <a:t>上的点具有一一对应关系</a:t>
            </a:r>
            <a:r>
              <a:rPr lang="en-US" altLang="zh-CN" sz="2000" b="1" noProof="1"/>
              <a:t>,</a:t>
            </a:r>
            <a:r>
              <a:rPr lang="zh-CN" altLang="zh-CN" sz="2000" b="1" noProof="1"/>
              <a:t>由此可知</a:t>
            </a:r>
            <a:r>
              <a:rPr lang="en-US" altLang="zh-CN" sz="2000" b="1" noProof="1"/>
              <a:t>,</a:t>
            </a:r>
            <a:r>
              <a:rPr lang="zh-CN" altLang="zh-CN" sz="2000" b="1" noProof="1"/>
              <a:t>坐</a:t>
            </a:r>
            <a:r>
              <a:rPr lang="zh-CN" altLang="zh-CN" sz="2000" b="1" noProof="1">
                <a:solidFill>
                  <a:srgbClr val="FF0000"/>
                </a:solidFill>
              </a:rPr>
              <a:t>标平面上的点与有序实数对</a:t>
            </a:r>
            <a:r>
              <a:rPr lang="zh-CN" altLang="zh-CN" sz="2000" b="1" noProof="1"/>
              <a:t>具有一一对应关系</a:t>
            </a:r>
            <a:r>
              <a:rPr lang="en-US" altLang="zh-CN" sz="2000" b="1" noProof="1"/>
              <a:t>,</a:t>
            </a:r>
            <a:r>
              <a:rPr lang="zh-CN" altLang="zh-CN" sz="2000" b="1" noProof="1"/>
              <a:t>即坐标平面上任意一点都可以用唯一一对有序实数来表示</a:t>
            </a:r>
            <a:r>
              <a:rPr lang="en-US" altLang="zh-CN" sz="2000" b="1" noProof="1"/>
              <a:t>;</a:t>
            </a:r>
            <a:r>
              <a:rPr lang="zh-CN" altLang="zh-CN" sz="2000" b="1" noProof="1"/>
              <a:t>反过来</a:t>
            </a:r>
            <a:r>
              <a:rPr lang="en-US" altLang="zh-CN" sz="2000" b="1" noProof="1"/>
              <a:t>,</a:t>
            </a:r>
            <a:r>
              <a:rPr lang="zh-CN" altLang="zh-CN" sz="2000" b="1" noProof="1"/>
              <a:t>任意一对有序实数都可以表示坐标平面上唯一一个点</a:t>
            </a:r>
            <a:r>
              <a:rPr lang="en-US" altLang="zh-CN" sz="2000" b="1" i="1" noProof="1"/>
              <a:t>.</a:t>
            </a:r>
            <a:endParaRPr lang="zh-CN" altLang="zh-CN" sz="2000" b="1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20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314325" y="1514475"/>
            <a:ext cx="1136459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l">
              <a:lnSpc>
                <a:spcPct val="120000"/>
              </a:lnSpc>
              <a:spcBef>
                <a:spcPts val="1200"/>
              </a:spcBef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在平面内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画两条有公共原点且互相垂直的数轴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就构成了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平面直角坐标系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简称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直角坐标系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.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水平方向的数轴叫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做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x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(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或横轴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),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取向右为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正方向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竖直方向的数轴叫做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y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(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或纵轴</a:t>
            </a: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),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取向上为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正方向</a:t>
            </a:r>
            <a:r>
              <a:rPr lang="en-US" altLang="zh-CN" sz="2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.</a:t>
            </a:r>
            <a:r>
              <a:rPr lang="en-US" altLang="zh-CN" sz="2400" b="1" i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x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轴和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y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轴的公共原点叫做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坐标原点。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两条数轴统称为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坐标轴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，建立了直角坐标系的这个平面叫做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坐标平面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indent="457200" algn="l">
              <a:lnSpc>
                <a:spcPct val="120000"/>
              </a:lnSpc>
              <a:spcBef>
                <a:spcPts val="1200"/>
              </a:spcBef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、从一点分别向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x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y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轴作垂线，垂足在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x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轴和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y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轴上对应的点表示的实数分别是     和     ，我们把有序实数对           称为点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的坐标。其中，     称为点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的横坐标，   称为点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的纵坐标。点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也记作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</a:t>
            </a:r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57200" algn="l">
              <a:lnSpc>
                <a:spcPct val="120000"/>
              </a:lnSpc>
              <a:spcBef>
                <a:spcPts val="1200"/>
              </a:spcBef>
            </a:pPr>
            <a:r>
              <a:rPr lang="en-US" altLang="zh-CN" sz="2400" b="1" i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2400" b="1" i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、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实数与数轴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上的点具有一一对应关系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由此可知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坐标平面上的点与有序实数对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具有一一对应关系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即坐标平面上任意一点都可以用唯一一对有序实数来表示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反过来</a:t>
            </a: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zh-CN" sz="24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任意一对有序实数都可以表示坐标平面上唯一一个点</a:t>
            </a:r>
            <a:r>
              <a:rPr lang="en-US" altLang="zh-CN" sz="2400" b="1" i="1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.</a:t>
            </a:r>
            <a:endParaRPr lang="zh-CN" altLang="zh-CN" sz="24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spcBef>
                <a:spcPts val="1200"/>
              </a:spcBef>
            </a:pPr>
            <a:endParaRPr lang="zh-CN" altLang="en-US" sz="2400" i="1" dirty="0">
              <a:solidFill>
                <a:schemeClr val="tx1"/>
              </a:solidFill>
              <a:sym typeface="+mn-ea"/>
            </a:endParaRPr>
          </a:p>
          <a:p>
            <a:pPr algn="l"/>
            <a:endParaRPr lang="zh-CN" altLang="zh-CN" sz="2400" dirty="0"/>
          </a:p>
        </p:txBody>
      </p:sp>
      <p:graphicFrame>
        <p:nvGraphicFramePr>
          <p:cNvPr id="7" name="对象 6">
            <a:hlinkClick r:id="" action="ppaction://ole?verb=0"/>
          </p:cNvPr>
          <p:cNvGraphicFramePr/>
          <p:nvPr/>
        </p:nvGraphicFramePr>
        <p:xfrm>
          <a:off x="11495405" y="3315970"/>
          <a:ext cx="334645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2" imgW="3962400" imgH="5486400" progId="Equations">
                  <p:embed/>
                </p:oleObj>
              </mc:Choice>
              <mc:Fallback>
                <p:oleObj name="" r:id="rId2" imgW="3962400" imgH="5486400" progId="Equations">
                  <p:embed/>
                  <p:pic>
                    <p:nvPicPr>
                      <p:cNvPr id="0" name="图片 2048" descr="image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95405" y="3315970"/>
                        <a:ext cx="334645" cy="4629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0"/>
          </p:cNvPr>
          <p:cNvGraphicFramePr/>
          <p:nvPr/>
        </p:nvGraphicFramePr>
        <p:xfrm>
          <a:off x="815975" y="3769360"/>
          <a:ext cx="308610" cy="398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4" imgW="4267200" imgH="5486400" progId="Equations">
                  <p:embed/>
                </p:oleObj>
              </mc:Choice>
              <mc:Fallback>
                <p:oleObj name="" r:id="rId4" imgW="4267200" imgH="5486400" progId="Equations">
                  <p:embed/>
                  <p:pic>
                    <p:nvPicPr>
                      <p:cNvPr id="0" name="图片 2049" descr="image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5975" y="3769360"/>
                        <a:ext cx="308610" cy="3981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0"/>
          </p:cNvPr>
          <p:cNvGraphicFramePr/>
          <p:nvPr/>
        </p:nvGraphicFramePr>
        <p:xfrm>
          <a:off x="6419215" y="4222115"/>
          <a:ext cx="982345" cy="46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6" imgW="11582400" imgH="5486400" progId="Equations">
                  <p:embed/>
                </p:oleObj>
              </mc:Choice>
              <mc:Fallback>
                <p:oleObj name="" r:id="rId6" imgW="11582400" imgH="5486400" progId="Equations">
                  <p:embed/>
                  <p:pic>
                    <p:nvPicPr>
                      <p:cNvPr id="0" name="图片 2050" descr="image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19215" y="4222115"/>
                        <a:ext cx="982345" cy="4654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0"/>
          </p:cNvPr>
          <p:cNvGraphicFramePr/>
          <p:nvPr/>
        </p:nvGraphicFramePr>
        <p:xfrm>
          <a:off x="3830955" y="4006215"/>
          <a:ext cx="76200" cy="7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" r:id="rId8" imgW="3962400" imgH="5486400" progId="Equations">
                  <p:embed/>
                </p:oleObj>
              </mc:Choice>
              <mc:Fallback>
                <p:oleObj name="" r:id="rId8" imgW="3962400" imgH="5486400" progId="Equations">
                  <p:embed/>
                  <p:pic>
                    <p:nvPicPr>
                      <p:cNvPr id="0" name="图片 3076" descr="image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30955" y="4006215"/>
                        <a:ext cx="76200" cy="76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0"/>
          </p:cNvPr>
          <p:cNvGraphicFramePr/>
          <p:nvPr/>
        </p:nvGraphicFramePr>
        <p:xfrm>
          <a:off x="9549130" y="3724275"/>
          <a:ext cx="387350" cy="535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" r:id="rId9" imgW="3962400" imgH="5486400" progId="Equations">
                  <p:embed/>
                </p:oleObj>
              </mc:Choice>
              <mc:Fallback>
                <p:oleObj name="" r:id="rId9" imgW="3962400" imgH="5486400" progId="Equations">
                  <p:embed/>
                  <p:pic>
                    <p:nvPicPr>
                      <p:cNvPr id="0" name="图片 2052" descr="image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49130" y="3724275"/>
                        <a:ext cx="387350" cy="5359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0"/>
          </p:cNvPr>
          <p:cNvGraphicFramePr/>
          <p:nvPr/>
        </p:nvGraphicFramePr>
        <p:xfrm>
          <a:off x="10596245" y="3340735"/>
          <a:ext cx="308610" cy="476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" r:id="rId10" imgW="4267200" imgH="5486400" progId="Equations">
                  <p:embed/>
                </p:oleObj>
              </mc:Choice>
              <mc:Fallback>
                <p:oleObj name="" r:id="rId10" imgW="4267200" imgH="5486400" progId="Equations">
                  <p:embed/>
                  <p:pic>
                    <p:nvPicPr>
                      <p:cNvPr id="0" name="图片 3074" descr="image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96245" y="3340735"/>
                        <a:ext cx="308610" cy="4768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0"/>
          </p:cNvPr>
          <p:cNvGraphicFramePr/>
          <p:nvPr/>
        </p:nvGraphicFramePr>
        <p:xfrm>
          <a:off x="4629785" y="3749675"/>
          <a:ext cx="789305" cy="46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" r:id="rId11" imgW="11582400" imgH="5486400" progId="Equations">
                  <p:embed/>
                </p:oleObj>
              </mc:Choice>
              <mc:Fallback>
                <p:oleObj name="" r:id="rId11" imgW="11582400" imgH="5486400" progId="Equations">
                  <p:embed/>
                  <p:pic>
                    <p:nvPicPr>
                      <p:cNvPr id="0" name="图片 3075" descr="image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29785" y="3749675"/>
                        <a:ext cx="789305" cy="46545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 descr="ppt/media/image8.wmf">
            <a:hlinkClick r:id="" action="ppaction://ole?verb=0"/>
          </p:cNvPr>
          <p:cNvGraphicFramePr/>
          <p:nvPr/>
        </p:nvGraphicFramePr>
        <p:xfrm>
          <a:off x="1774825" y="4213225"/>
          <a:ext cx="3079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" r:id="rId12" imgW="4267200" imgH="5486400" progId="Equations">
                  <p:embed/>
                </p:oleObj>
              </mc:Choice>
              <mc:Fallback>
                <p:oleObj name="" r:id="rId12" imgW="4267200" imgH="5486400" progId="Equations">
                  <p:embed/>
                  <p:pic>
                    <p:nvPicPr>
                      <p:cNvPr id="0" name="图片 2055" descr="image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4825" y="4213225"/>
                        <a:ext cx="307975" cy="398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2124</Words>
  <Application>WPS 演示</Application>
  <PresentationFormat>自定义</PresentationFormat>
  <Paragraphs>112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13</vt:i4>
      </vt:variant>
    </vt:vector>
  </HeadingPairs>
  <TitlesOfParts>
    <vt:vector size="45" baseType="lpstr">
      <vt:lpstr>Arial</vt:lpstr>
      <vt:lpstr>宋体</vt:lpstr>
      <vt:lpstr>Wingdings</vt:lpstr>
      <vt:lpstr>Symbol</vt:lpstr>
      <vt:lpstr>微软雅黑</vt:lpstr>
      <vt:lpstr>黑体</vt:lpstr>
      <vt:lpstr>Wingdings</vt:lpstr>
      <vt:lpstr>Arial</vt:lpstr>
      <vt:lpstr>Times New Roman</vt:lpstr>
      <vt:lpstr>楷体</vt:lpstr>
      <vt:lpstr>NEU-BZ-S92</vt:lpstr>
      <vt:lpstr>Candara</vt:lpstr>
      <vt:lpstr>Arial Unicode MS</vt:lpstr>
      <vt:lpstr>华文新魏</vt:lpstr>
      <vt:lpstr>Segoe Print</vt:lpstr>
      <vt:lpstr>华文楷体</vt:lpstr>
      <vt:lpstr>Calibri</vt:lpstr>
      <vt:lpstr>波形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Equations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伊伊</cp:lastModifiedBy>
  <cp:revision>202</cp:revision>
  <dcterms:created xsi:type="dcterms:W3CDTF">2015-05-05T08:02:00Z</dcterms:created>
  <dcterms:modified xsi:type="dcterms:W3CDTF">2018-09-22T00:24:22Z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2052-10.1.0.7566</vt:lpwstr>
  </property>
</Properties>
</file>