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1" r:id="rId3"/>
    <p:sldId id="311" r:id="rId4"/>
    <p:sldId id="257" r:id="rId5"/>
    <p:sldId id="327" r:id="rId6"/>
    <p:sldId id="328" r:id="rId7"/>
    <p:sldId id="278" r:id="rId8"/>
    <p:sldId id="279" r:id="rId9"/>
    <p:sldId id="285" r:id="rId10"/>
    <p:sldId id="324" r:id="rId11"/>
    <p:sldId id="287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20" y="-96"/>
      </p:cViewPr>
      <p:guideLst>
        <p:guide orient="horz" pos="2022"/>
        <p:guide pos="3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2019/1/10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6621" y="2036428"/>
            <a:ext cx="10363200" cy="1780108"/>
          </a:xfrm>
        </p:spPr>
        <p:txBody>
          <a:bodyPr/>
          <a:lstStyle/>
          <a:p>
            <a:r>
              <a:rPr lang="zh-CN" altLang="en-US" sz="6000" b="1" dirty="0" smtClean="0">
                <a:latin typeface="黑体" pitchFamily="49" charset="-122"/>
                <a:ea typeface="黑体" pitchFamily="49" charset="-122"/>
              </a:rPr>
              <a:t>19.2.2  平面直角坐标系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090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文本框 2"/>
          <p:cNvSpPr txBox="1"/>
          <p:nvPr/>
        </p:nvSpPr>
        <p:spPr>
          <a:xfrm>
            <a:off x="215783" y="5104992"/>
            <a:ext cx="11892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b="1" dirty="0" smtClean="0">
                <a:solidFill>
                  <a:srgbClr val="7030A0"/>
                </a:solidFill>
              </a:rPr>
              <a:t>当</a:t>
            </a:r>
            <a:r>
              <a:rPr lang="zh-CN" altLang="en-US" sz="2400" b="1" dirty="0">
                <a:solidFill>
                  <a:srgbClr val="7030A0"/>
                </a:solidFill>
              </a:rPr>
              <a:t>你又搞清楚一个原理，又窥视了真理的一个壮丽的立面或者创口的时候，才觉得，知识本身是有一种无尽的魅力，在召唤你，你只有在品尝，获得，驾驭，征服它的时候，才能享受那种强烈的幸福感。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当堂检测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38493" y="3211195"/>
          <a:ext cx="7704137" cy="936625"/>
        </p:xfrm>
        <a:graphic>
          <a:graphicData uri="http://schemas.openxmlformats.org/presentationml/2006/ole">
            <p:oleObj spid="_x0000_s23553" name="Equation" r:id="rId4" imgW="44196000" imgH="9448800" progId="">
              <p:embed/>
            </p:oleObj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5273342" y="233271"/>
            <a:ext cx="6626546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点到x轴的距离是它纵坐标的绝对值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点到Y轴的距离是它横坐标的绝对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值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  <p:pic>
        <p:nvPicPr>
          <p:cNvPr id="3" name="图片 2" descr="360截图2018092017104673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8460" y="1771015"/>
            <a:ext cx="10972800" cy="1036320"/>
          </a:xfrm>
          <a:prstGeom prst="rect">
            <a:avLst/>
          </a:prstGeom>
        </p:spPr>
      </p:pic>
      <p:pic>
        <p:nvPicPr>
          <p:cNvPr id="5" name="图片 4" descr="360截图2018092017110061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4325" y="2807335"/>
            <a:ext cx="11115040" cy="171894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77838" y="4525004"/>
            <a:ext cx="1046988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3.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点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A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的坐标为（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3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-2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），而直线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AB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平行于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x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轴，那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么</a:t>
            </a:r>
            <a:r>
              <a:rPr lang="en-US" altLang="zh-CN" sz="2800" dirty="0" smtClean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B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点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坐标可能是（）</a:t>
            </a:r>
          </a:p>
          <a:p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A(3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-4)      B(2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2)     C(-3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-2)     D(-3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，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  <a:cs typeface="宋体" panose="02010600030101010101" pitchFamily="2" charset="-122"/>
              </a:rPr>
              <a:t>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38493" y="3211195"/>
          <a:ext cx="7704137" cy="936625"/>
        </p:xfrm>
        <a:graphic>
          <a:graphicData uri="http://schemas.openxmlformats.org/presentationml/2006/ole">
            <p:oleObj spid="_x0000_s24577" name="Equation" r:id="rId4" imgW="44196000" imgH="9448800" progId="">
              <p:embed/>
            </p:oleObj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660074" y="2407571"/>
            <a:ext cx="446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39</a:t>
            </a:r>
            <a:r>
              <a:rPr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页练习，</a:t>
            </a:r>
            <a:r>
              <a:rPr lang="en-US"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40</a:t>
            </a:r>
            <a:r>
              <a:rPr sz="3200" dirty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页习题。</a:t>
            </a:r>
          </a:p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《</a:t>
            </a:r>
            <a:r>
              <a:rPr lang="zh-CN" altLang="en-US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名校课堂</a:t>
            </a:r>
            <a:r>
              <a:rPr lang="en-US" altLang="zh-CN" sz="3200" dirty="0" smtClean="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》</a:t>
            </a:r>
            <a:endParaRPr lang="zh-CN" altLang="en-US" sz="3200" dirty="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56284" y="2724546"/>
            <a:ext cx="10468185" cy="2242185"/>
          </a:xfrm>
        </p:spPr>
        <p:txBody>
          <a:bodyPr>
            <a:noAutofit/>
          </a:bodyPr>
          <a:lstStyle/>
          <a:p>
            <a:pPr marL="0" indent="720000">
              <a:lnSpc>
                <a:spcPct val="130000"/>
              </a:lnSpc>
            </a:pPr>
            <a:r>
              <a:rPr sz="3200" b="1" dirty="0">
                <a:latin typeface="黑体" pitchFamily="49" charset="-122"/>
                <a:ea typeface="黑体" pitchFamily="49" charset="-122"/>
                <a:sym typeface="+mn-ea"/>
              </a:rPr>
              <a:t>1.</a:t>
            </a:r>
            <a:r>
              <a:rPr sz="3200" b="1" dirty="0" smtClean="0">
                <a:latin typeface="黑体" pitchFamily="49" charset="-122"/>
                <a:ea typeface="黑体" pitchFamily="49" charset="-122"/>
                <a:sym typeface="+mn-ea"/>
              </a:rPr>
              <a:t>知道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坐标</a:t>
            </a:r>
            <a:r>
              <a:rPr sz="3200" b="1" dirty="0" err="1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轴上</a:t>
            </a:r>
            <a:r>
              <a:rPr sz="3200" b="1" dirty="0" err="1" smtClean="0">
                <a:latin typeface="黑体" pitchFamily="49" charset="-122"/>
                <a:ea typeface="黑体" pitchFamily="49" charset="-122"/>
                <a:sym typeface="+mn-ea"/>
              </a:rPr>
              <a:t>的点的数据特征和</a:t>
            </a:r>
            <a:r>
              <a:rPr sz="3200" b="1" dirty="0" err="1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四个象限</a:t>
            </a:r>
            <a:r>
              <a:rPr sz="3200" b="1" dirty="0" err="1" smtClean="0">
                <a:latin typeface="黑体" pitchFamily="49" charset="-122"/>
                <a:ea typeface="黑体" pitchFamily="49" charset="-122"/>
                <a:sym typeface="+mn-ea"/>
              </a:rPr>
              <a:t>中点的符号特征</a:t>
            </a:r>
            <a:r>
              <a:rPr sz="3200" b="1" dirty="0" err="1">
                <a:latin typeface="黑体" pitchFamily="49" charset="-122"/>
                <a:ea typeface="黑体" pitchFamily="49" charset="-122"/>
                <a:sym typeface="+mn-ea"/>
              </a:rPr>
              <a:t>，并能应用其特征解题</a:t>
            </a:r>
            <a:r>
              <a:rPr sz="3200" b="1" dirty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</a:p>
          <a:p>
            <a:pPr marL="0" indent="720000">
              <a:lnSpc>
                <a:spcPct val="130000"/>
              </a:lnSpc>
            </a:pPr>
            <a:r>
              <a:rPr sz="3200" b="1" dirty="0">
                <a:latin typeface="黑体" pitchFamily="49" charset="-122"/>
                <a:ea typeface="黑体" pitchFamily="49" charset="-122"/>
                <a:sym typeface="+mn-ea"/>
              </a:rPr>
              <a:t>2.能写出一点关于</a:t>
            </a:r>
            <a:r>
              <a:rPr sz="32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x轴，y轴和原点对称</a:t>
            </a:r>
            <a:r>
              <a:rPr sz="3200" b="1" dirty="0">
                <a:latin typeface="黑体" pitchFamily="49" charset="-122"/>
                <a:ea typeface="黑体" pitchFamily="49" charset="-122"/>
                <a:sym typeface="+mn-ea"/>
              </a:rPr>
              <a:t>点的坐标。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学习目标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文本框 2"/>
          <p:cNvSpPr txBox="1"/>
          <p:nvPr/>
        </p:nvSpPr>
        <p:spPr>
          <a:xfrm>
            <a:off x="700765" y="1821709"/>
            <a:ext cx="104314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0000" algn="just">
              <a:lnSpc>
                <a:spcPct val="150000"/>
              </a:lnSpc>
            </a:pPr>
            <a:r>
              <a:rPr sz="32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1.建立平面直角坐标系，</a:t>
            </a:r>
            <a:r>
              <a:rPr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标出第一象限，第二象限，第三象限，第四象限。</a:t>
            </a:r>
          </a:p>
        </p:txBody>
      </p:sp>
      <p:sp>
        <p:nvSpPr>
          <p:cNvPr id="6" name=" 220"/>
          <p:cNvSpPr/>
          <p:nvPr/>
        </p:nvSpPr>
        <p:spPr>
          <a:xfrm>
            <a:off x="314325" y="1064260"/>
            <a:ext cx="3426460" cy="51562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合作研学、展示激学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454937" y="3673178"/>
            <a:ext cx="8100124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3200" b="0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注意：坐标轴上的点</a:t>
            </a:r>
            <a:r>
              <a:rPr lang="zh-CN" sz="3200" b="1" u="sng" dirty="0">
                <a:latin typeface="黑体" pitchFamily="49" charset="-122"/>
                <a:ea typeface="黑体" pitchFamily="49" charset="-122"/>
              </a:rPr>
              <a:t>不属于任何一个象限。</a:t>
            </a:r>
            <a:endParaRPr lang="zh-CN" altLang="en-US" sz="32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314325" y="1064260"/>
            <a:ext cx="3426460" cy="51562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合作研学、展示激学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4224" y="1600986"/>
            <a:ext cx="3145871" cy="33149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3317054" y="1571491"/>
            <a:ext cx="7517765" cy="450892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800" b="1" dirty="0">
                <a:latin typeface="黑体" pitchFamily="49" charset="-122"/>
                <a:ea typeface="黑体" pitchFamily="49" charset="-122"/>
              </a:rPr>
              <a:t>2.如左图所示，八边形ABCDEFGH与</a:t>
            </a:r>
            <a:r>
              <a:rPr lang="zh-CN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两条坐标轴的交点</a:t>
            </a:r>
            <a:r>
              <a:rPr lang="zh-CN" sz="2800" b="1" dirty="0">
                <a:latin typeface="黑体" pitchFamily="49" charset="-122"/>
                <a:ea typeface="黑体" pitchFamily="49" charset="-122"/>
              </a:rPr>
              <a:t>分别是M,N,P,Q四点。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（1）分别写出</a:t>
            </a:r>
            <a:r>
              <a:rPr lang="zh-CN"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各象限内和坐标轴上</a:t>
            </a:r>
            <a:r>
              <a:rPr lang="zh-CN" sz="2800" b="1" dirty="0">
                <a:latin typeface="黑体" pitchFamily="49" charset="-122"/>
                <a:ea typeface="黑体" pitchFamily="49" charset="-122"/>
              </a:rPr>
              <a:t>点的坐标。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第一象限：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第二象限：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第三象限：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第四象限：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x轴：</a:t>
            </a:r>
          </a:p>
          <a:p>
            <a:pPr>
              <a:spcBef>
                <a:spcPts val="600"/>
              </a:spcBef>
            </a:pPr>
            <a:r>
              <a:rPr lang="zh-CN" sz="2800" b="1" dirty="0">
                <a:latin typeface="黑体" pitchFamily="49" charset="-122"/>
                <a:ea typeface="黑体" pitchFamily="49" charset="-122"/>
              </a:rPr>
              <a:t>y轴</a:t>
            </a: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: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206377" y="3018062"/>
            <a:ext cx="5461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A(3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1),B(1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3)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89599" y="3586054"/>
            <a:ext cx="5461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C(-1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3),D(-3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1)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39933" y="4084599"/>
            <a:ext cx="5461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黑体" pitchFamily="49" charset="-122"/>
                <a:ea typeface="黑体" pitchFamily="49" charset="-122"/>
              </a:rPr>
              <a:t>E(-3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-1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),F(-1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-3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231544" y="4558343"/>
            <a:ext cx="5461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黑体" pitchFamily="49" charset="-122"/>
                <a:ea typeface="黑体" pitchFamily="49" charset="-122"/>
              </a:rPr>
              <a:t>G(1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-3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),H(3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-1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16346" y="5064742"/>
            <a:ext cx="5461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黑体" pitchFamily="49" charset="-122"/>
                <a:ea typeface="黑体" pitchFamily="49" charset="-122"/>
              </a:rPr>
              <a:t>M(3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0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),N(-3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0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307957" y="5634174"/>
            <a:ext cx="5461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黑体" pitchFamily="49" charset="-122"/>
                <a:ea typeface="黑体" pitchFamily="49" charset="-122"/>
              </a:rPr>
              <a:t>P(0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3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),Q(0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-3</a:t>
            </a:r>
            <a:r>
              <a:rPr lang="en-US" sz="2400" b="1" dirty="0"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7904549" y="4295163"/>
            <a:ext cx="4016207" cy="2080470"/>
            <a:chOff x="7918450" y="3731895"/>
            <a:chExt cx="4483728" cy="2252980"/>
          </a:xfrm>
        </p:grpSpPr>
        <p:sp>
          <p:nvSpPr>
            <p:cNvPr id="227" name=" 227"/>
            <p:cNvSpPr/>
            <p:nvPr/>
          </p:nvSpPr>
          <p:spPr>
            <a:xfrm>
              <a:off x="7918450" y="3731895"/>
              <a:ext cx="4371340" cy="2252980"/>
            </a:xfrm>
            <a:prstGeom prst="wedgeEllipseCallout">
              <a:avLst>
                <a:gd name="adj1" fmla="val -25046"/>
                <a:gd name="adj2" fmla="val 6569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8200391" y="4074794"/>
              <a:ext cx="4201787" cy="15664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2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1.</a:t>
              </a:r>
              <a:r>
                <a:rPr lang="zh-CN" altLang="en-US" sz="22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观察各点坐标，同一象限内的点的坐标的共同特点是什么？</a:t>
              </a:r>
            </a:p>
            <a:p>
              <a:r>
                <a:rPr lang="en-US" altLang="zh-CN" sz="22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2.</a:t>
              </a:r>
              <a:r>
                <a:rPr lang="zh-CN" altLang="en-US" sz="22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坐标轴上的点有什么特点？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314325" y="1064260"/>
            <a:ext cx="3426460" cy="51562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合作研学、展示激学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8120" y="1643380"/>
            <a:ext cx="3870541" cy="402757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4102217" y="1579880"/>
            <a:ext cx="7624328" cy="209191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</a:pPr>
            <a:r>
              <a:rPr lang="en-US" altLang="zh-CN" sz="2800" b="1" dirty="0">
                <a:latin typeface="黑体" pitchFamily="49" charset="-122"/>
                <a:ea typeface="黑体" pitchFamily="49" charset="-122"/>
              </a:rPr>
              <a:t>3</a:t>
            </a:r>
            <a:r>
              <a:rPr lang="zh-CN" sz="2800" b="1" dirty="0">
                <a:latin typeface="黑体" pitchFamily="49" charset="-122"/>
                <a:ea typeface="黑体" pitchFamily="49" charset="-122"/>
              </a:rPr>
              <a:t>.如图</a:t>
            </a:r>
            <a:r>
              <a:rPr sz="2800" b="1" dirty="0">
                <a:latin typeface="黑体" pitchFamily="49" charset="-122"/>
                <a:ea typeface="黑体" pitchFamily="49" charset="-122"/>
              </a:rPr>
              <a:t>，</a:t>
            </a:r>
          </a:p>
          <a:p>
            <a:pPr indent="0">
              <a:lnSpc>
                <a:spcPct val="120000"/>
              </a:lnSpc>
            </a:pPr>
            <a:r>
              <a:rPr sz="2800" b="1" dirty="0">
                <a:latin typeface="黑体" pitchFamily="49" charset="-122"/>
                <a:ea typeface="黑体" pitchFamily="49" charset="-122"/>
              </a:rPr>
              <a:t>点</a:t>
            </a:r>
            <a:r>
              <a:rPr sz="28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A(3，1)</a:t>
            </a:r>
            <a:r>
              <a:rPr sz="2800" b="1" dirty="0" err="1">
                <a:latin typeface="黑体" pitchFamily="49" charset="-122"/>
                <a:ea typeface="黑体" pitchFamily="49" charset="-122"/>
              </a:rPr>
              <a:t>关于x轴的对称点的坐标是_______，关于y轴的对称点的坐标是_______,关于原点的对称点的坐标是</a:t>
            </a:r>
            <a:r>
              <a:rPr sz="2800" b="1" dirty="0">
                <a:latin typeface="黑体" pitchFamily="49" charset="-122"/>
                <a:ea typeface="黑体" pitchFamily="49" charset="-122"/>
              </a:rPr>
              <a:t>_______；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6719583" y="3866702"/>
            <a:ext cx="4565906" cy="2123038"/>
            <a:chOff x="6719583" y="3866702"/>
            <a:chExt cx="4565906" cy="2123038"/>
          </a:xfrm>
        </p:grpSpPr>
        <p:sp>
          <p:nvSpPr>
            <p:cNvPr id="227" name=" 227"/>
            <p:cNvSpPr/>
            <p:nvPr/>
          </p:nvSpPr>
          <p:spPr>
            <a:xfrm>
              <a:off x="6719583" y="3866702"/>
              <a:ext cx="4565906" cy="2123038"/>
            </a:xfrm>
            <a:prstGeom prst="wedgeEllipseCallout">
              <a:avLst>
                <a:gd name="adj1" fmla="val -25046"/>
                <a:gd name="adj2" fmla="val 6569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7561830" y="4271533"/>
              <a:ext cx="295656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关于</a:t>
              </a:r>
              <a:r>
                <a:rPr lang="en-US" altLang="zh-CN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x</a:t>
              </a:r>
              <a:r>
                <a:rPr lang="zh-CN" altLang="en-US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轴，</a:t>
              </a:r>
              <a:r>
                <a:rPr lang="en-US" altLang="zh-CN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y</a:t>
              </a:r>
              <a:r>
                <a:rPr lang="zh-CN" altLang="en-US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轴和原点的对称点的特征分别是什么？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314325" y="1064260"/>
            <a:ext cx="3426460" cy="51562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合作研学、展示激学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8120" y="1643380"/>
            <a:ext cx="3870541" cy="402757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4048950" y="1082730"/>
            <a:ext cx="8143049" cy="267765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</a:pP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4</a:t>
            </a:r>
            <a:r>
              <a:rPr lang="zh-CN" sz="2800" b="1" dirty="0" smtClean="0">
                <a:latin typeface="黑体" pitchFamily="49" charset="-122"/>
                <a:ea typeface="黑体" pitchFamily="49" charset="-122"/>
              </a:rPr>
              <a:t>.</a:t>
            </a:r>
            <a:r>
              <a:rPr lang="zh-CN" sz="2800" b="1" dirty="0">
                <a:latin typeface="黑体" pitchFamily="49" charset="-122"/>
                <a:ea typeface="黑体" pitchFamily="49" charset="-122"/>
              </a:rPr>
              <a:t>如图</a:t>
            </a:r>
            <a:r>
              <a:rPr sz="2800" b="1" dirty="0">
                <a:latin typeface="黑体" pitchFamily="49" charset="-122"/>
                <a:ea typeface="黑体" pitchFamily="49" charset="-122"/>
              </a:rPr>
              <a:t>，</a:t>
            </a:r>
          </a:p>
          <a:p>
            <a:pPr indent="0">
              <a:lnSpc>
                <a:spcPct val="120000"/>
              </a:lnSpc>
            </a:pP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平行于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x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轴直线上的点的</a:t>
            </a:r>
            <a:r>
              <a:rPr sz="2800" b="1" dirty="0" err="1" smtClean="0">
                <a:latin typeface="黑体" pitchFamily="49" charset="-122"/>
                <a:ea typeface="黑体" pitchFamily="49" charset="-122"/>
              </a:rPr>
              <a:t>坐标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：</a:t>
            </a:r>
            <a:r>
              <a:rPr sz="2800" b="1" dirty="0" smtClean="0">
                <a:latin typeface="黑体" pitchFamily="49" charset="-122"/>
                <a:ea typeface="黑体" pitchFamily="49" charset="-122"/>
              </a:rPr>
              <a:t>____</a:t>
            </a:r>
            <a:r>
              <a:rPr lang="en-US" sz="2800" b="1" u="sng" dirty="0" smtClean="0">
                <a:latin typeface="黑体" pitchFamily="49" charset="-122"/>
                <a:ea typeface="黑体" pitchFamily="49" charset="-122"/>
              </a:rPr>
              <a:t>           </a:t>
            </a:r>
            <a:r>
              <a:rPr sz="2800" b="1" dirty="0" smtClean="0">
                <a:latin typeface="黑体" pitchFamily="49" charset="-122"/>
                <a:ea typeface="黑体" pitchFamily="49" charset="-122"/>
              </a:rPr>
              <a:t>__</a:t>
            </a:r>
            <a:endParaRPr lang="en-US" sz="2800" b="1" dirty="0" smtClean="0">
              <a:latin typeface="黑体" pitchFamily="49" charset="-122"/>
              <a:ea typeface="黑体" pitchFamily="49" charset="-122"/>
            </a:endParaRPr>
          </a:p>
          <a:p>
            <a:pPr indent="0">
              <a:lnSpc>
                <a:spcPct val="120000"/>
              </a:lnSpc>
            </a:pP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平行于</a:t>
            </a:r>
            <a:r>
              <a:rPr sz="2800" b="1" dirty="0" err="1" smtClean="0">
                <a:latin typeface="黑体" pitchFamily="49" charset="-122"/>
                <a:ea typeface="黑体" pitchFamily="49" charset="-122"/>
              </a:rPr>
              <a:t>y轴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直线上的点的坐标：</a:t>
            </a:r>
            <a:r>
              <a:rPr sz="2800" b="1" u="sng" dirty="0" smtClean="0">
                <a:latin typeface="黑体" pitchFamily="49" charset="-122"/>
                <a:ea typeface="黑体" pitchFamily="49" charset="-122"/>
              </a:rPr>
              <a:t>_____</a:t>
            </a:r>
            <a:r>
              <a:rPr lang="en-US" sz="2800" b="1" u="sng" dirty="0" smtClean="0">
                <a:latin typeface="黑体" pitchFamily="49" charset="-122"/>
                <a:ea typeface="黑体" pitchFamily="49" charset="-122"/>
              </a:rPr>
              <a:t>          </a:t>
            </a:r>
            <a:r>
              <a:rPr sz="2800" b="1" u="sng" dirty="0" smtClean="0">
                <a:latin typeface="黑体" pitchFamily="49" charset="-122"/>
                <a:ea typeface="黑体" pitchFamily="49" charset="-122"/>
              </a:rPr>
              <a:t>__</a:t>
            </a:r>
            <a:endParaRPr lang="en-US" sz="2800" b="1" u="sng" dirty="0" smtClean="0">
              <a:latin typeface="黑体" pitchFamily="49" charset="-122"/>
              <a:ea typeface="黑体" pitchFamily="49" charset="-122"/>
            </a:endParaRPr>
          </a:p>
          <a:p>
            <a:pPr indent="0">
              <a:lnSpc>
                <a:spcPct val="120000"/>
              </a:lnSpc>
            </a:pP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垂直于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x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轴直线上的点的坐标：</a:t>
            </a:r>
            <a:r>
              <a:rPr lang="en-US" altLang="zh-CN" sz="2800" b="1" u="sng" dirty="0" smtClean="0">
                <a:latin typeface="黑体" pitchFamily="49" charset="-122"/>
                <a:ea typeface="黑体" pitchFamily="49" charset="-122"/>
              </a:rPr>
              <a:t>___          ____</a:t>
            </a:r>
            <a:endParaRPr lang="zh-CN" altLang="en-US" sz="2800" b="1" u="sng" dirty="0" smtClean="0">
              <a:latin typeface="黑体" pitchFamily="49" charset="-122"/>
              <a:ea typeface="黑体" pitchFamily="49" charset="-122"/>
            </a:endParaRPr>
          </a:p>
          <a:p>
            <a:pPr indent="0">
              <a:lnSpc>
                <a:spcPct val="120000"/>
              </a:lnSpc>
            </a:pP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垂直于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y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</a:rPr>
              <a:t>轴直线上的点的坐标：</a:t>
            </a:r>
            <a:r>
              <a:rPr lang="en-US" altLang="zh-CN" sz="2800" b="1" u="sng" dirty="0" smtClean="0">
                <a:latin typeface="黑体" pitchFamily="49" charset="-122"/>
                <a:ea typeface="黑体" pitchFamily="49" charset="-122"/>
              </a:rPr>
              <a:t>_____          __</a:t>
            </a:r>
            <a:endParaRPr sz="2800" b="1" u="sng" dirty="0">
              <a:latin typeface="黑体" pitchFamily="49" charset="-122"/>
              <a:ea typeface="黑体" pitchFamily="49" charset="-122"/>
            </a:endParaRPr>
          </a:p>
        </p:txBody>
      </p:sp>
      <p:grpSp>
        <p:nvGrpSpPr>
          <p:cNvPr id="2" name="组合 7"/>
          <p:cNvGrpSpPr/>
          <p:nvPr/>
        </p:nvGrpSpPr>
        <p:grpSpPr>
          <a:xfrm>
            <a:off x="5530788" y="4070888"/>
            <a:ext cx="5541637" cy="1921539"/>
            <a:chOff x="6719583" y="3866702"/>
            <a:chExt cx="4565906" cy="2123038"/>
          </a:xfrm>
        </p:grpSpPr>
        <p:sp>
          <p:nvSpPr>
            <p:cNvPr id="227" name=" 227"/>
            <p:cNvSpPr/>
            <p:nvPr/>
          </p:nvSpPr>
          <p:spPr>
            <a:xfrm>
              <a:off x="6719583" y="3866702"/>
              <a:ext cx="4565906" cy="2123038"/>
            </a:xfrm>
            <a:prstGeom prst="wedgeEllipseCallout">
              <a:avLst>
                <a:gd name="adj1" fmla="val -25046"/>
                <a:gd name="adj2" fmla="val 6569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6952778" y="4431331"/>
              <a:ext cx="3987303" cy="1054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分别平行和垂直于</a:t>
              </a:r>
              <a:r>
                <a:rPr lang="en-US" altLang="zh-CN" sz="2800" b="1" dirty="0" smtClean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x</a:t>
              </a:r>
              <a:r>
                <a:rPr lang="zh-CN" altLang="en-US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轴，</a:t>
              </a:r>
              <a:r>
                <a:rPr lang="en-US" altLang="zh-CN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y</a:t>
              </a:r>
              <a:r>
                <a:rPr lang="zh-CN" altLang="en-US" sz="2800" b="1" dirty="0" smtClean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轴直线上的点的的坐标特征是</a:t>
              </a:r>
              <a:r>
                <a:rPr lang="zh-CN" altLang="en-US" sz="2800" b="1" dirty="0">
                  <a:solidFill>
                    <a:srgbClr val="FFFF00"/>
                  </a:solidFill>
                  <a:latin typeface="黑体" pitchFamily="49" charset="-122"/>
                  <a:ea typeface="黑体" pitchFamily="49" charset="-122"/>
                </a:rPr>
                <a:t>什么？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CF8F74">
                  <a:alpha val="100000"/>
                </a:srgbClr>
              </a:clrFrom>
              <a:clrTo>
                <a:srgbClr val="CF8F7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文本框 4"/>
          <p:cNvSpPr txBox="1"/>
          <p:nvPr/>
        </p:nvSpPr>
        <p:spPr>
          <a:xfrm>
            <a:off x="222251" y="1666875"/>
            <a:ext cx="7344620" cy="4407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30000"/>
              </a:lnSpc>
            </a:pP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建立直角坐标系，解决下面问</a:t>
            </a:r>
            <a:r>
              <a:rPr lang="zh-CN" altLang="en-US" sz="2400" b="1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题</a:t>
            </a:r>
            <a:endParaRPr lang="en-US" altLang="zh-CN" sz="2400" b="1" dirty="0" smtClean="0">
              <a:solidFill>
                <a:schemeClr val="tx2"/>
              </a:solidFill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、平面直角坐标系中</a:t>
            </a:r>
            <a:r>
              <a:rPr lang="zh-CN" altLang="en-US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描出下列各点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：A（1,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），</a:t>
            </a:r>
          </a:p>
          <a:p>
            <a:pPr indent="457200">
              <a:lnSpc>
                <a:spcPct val="130000"/>
              </a:lnSpc>
            </a:pP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B（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,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1）,C（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,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），D（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,1）,E（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）,</a:t>
            </a:r>
          </a:p>
          <a:p>
            <a:pPr indent="457200">
              <a:lnSpc>
                <a:spcPct val="130000"/>
              </a:lnSpc>
            </a:pP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F（-1，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）,G（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）,H（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，1），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I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</a:t>
            </a:r>
          </a:p>
          <a:p>
            <a:pPr indent="457200">
              <a:lnSpc>
                <a:spcPct val="130000"/>
              </a:lnSpc>
            </a:pP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J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K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L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（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，</a:t>
            </a: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-3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）</a:t>
            </a:r>
            <a:b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</a:b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2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、观察所得的图形，它是轴对称图形吗？</a:t>
            </a:r>
          </a:p>
          <a:p>
            <a:pPr indent="457200">
              <a:lnSpc>
                <a:spcPct val="130000"/>
              </a:lnSpc>
            </a:pP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如果是轴对称图形，</a:t>
            </a:r>
            <a:r>
              <a:rPr lang="zh-CN" altLang="en-US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画出它的对称轴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。</a:t>
            </a:r>
            <a:b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</a:br>
            <a:r>
              <a:rPr lang="en-US" altLang="zh-CN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3</a:t>
            </a:r>
            <a:r>
              <a:rPr lang="zh-CN" altLang="en-US" sz="2400" b="1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、在画出的图形中，分别写出关</a:t>
            </a:r>
            <a:r>
              <a:rPr lang="zh-CN" altLang="en-US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于</a:t>
            </a:r>
            <a:r>
              <a:rPr lang="en-US" altLang="zh-CN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x</a:t>
            </a:r>
            <a:r>
              <a:rPr lang="zh-CN" altLang="en-US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轴，</a:t>
            </a:r>
          </a:p>
          <a:p>
            <a:pPr indent="457200">
              <a:lnSpc>
                <a:spcPct val="13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y</a:t>
            </a:r>
            <a:r>
              <a:rPr lang="zh-CN" altLang="en-US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轴和原点的对称点。</a:t>
            </a:r>
            <a:endParaRPr lang="zh-CN" altLang="en-US" sz="24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6" name=" 220"/>
          <p:cNvSpPr/>
          <p:nvPr/>
        </p:nvSpPr>
        <p:spPr>
          <a:xfrm>
            <a:off x="314325" y="1064260"/>
            <a:ext cx="3426460" cy="51562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合作研学、展示激学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 descr="360截图20180920140520216"/>
          <p:cNvPicPr>
            <a:picLocks noChangeAspect="1"/>
          </p:cNvPicPr>
          <p:nvPr/>
        </p:nvPicPr>
        <p:blipFill>
          <a:blip r:embed="rId3" cstate="print"/>
          <a:srcRect l="3728" r="3348"/>
          <a:stretch>
            <a:fillRect/>
          </a:stretch>
        </p:blipFill>
        <p:spPr>
          <a:xfrm>
            <a:off x="7510509" y="1453809"/>
            <a:ext cx="4681491" cy="47333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5678805" y="229235"/>
            <a:ext cx="3426460" cy="51562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合作研学、展示激学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 descr="360截图2018092009232474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" y="1064895"/>
            <a:ext cx="11090910" cy="5599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文本框 4"/>
          <p:cNvSpPr txBox="1"/>
          <p:nvPr/>
        </p:nvSpPr>
        <p:spPr>
          <a:xfrm>
            <a:off x="378366" y="1553076"/>
            <a:ext cx="104628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、 第</a:t>
            </a:r>
            <a:r>
              <a:rPr lang="zh-CN" altLang="en-US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一象限：           </a:t>
            </a:r>
            <a:r>
              <a:rPr lang="zh-CN" altLang="en-US" sz="28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   第</a:t>
            </a:r>
            <a:r>
              <a:rPr lang="zh-CN" altLang="en-US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二象限：</a:t>
            </a:r>
          </a:p>
          <a:p>
            <a:r>
              <a:rPr lang="zh-CN" altLang="en-US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   </a:t>
            </a:r>
            <a:r>
              <a:rPr lang="zh-CN" altLang="en-US" sz="28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 第</a:t>
            </a:r>
            <a:r>
              <a:rPr lang="zh-CN" altLang="en-US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三象限：           </a:t>
            </a:r>
            <a:r>
              <a:rPr lang="zh-CN" altLang="en-US" sz="28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   第</a:t>
            </a:r>
            <a:r>
              <a:rPr lang="zh-CN" altLang="en-US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四象限：</a:t>
            </a:r>
            <a:endParaRPr lang="zh-CN" altLang="en-US" sz="2800" b="1" dirty="0">
              <a:latin typeface="黑体" pitchFamily="49" charset="-122"/>
              <a:ea typeface="黑体" pitchFamily="49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8799" y="2562895"/>
            <a:ext cx="104628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  <a:sym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  <a:sym typeface="宋体" panose="02010600030101010101" pitchFamily="2" charset="-122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X轴上所有点的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纵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坐标为0，即（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x,0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）。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   Y轴上所有点的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横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坐标为0，即（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0,y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）。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3616" y="3712076"/>
            <a:ext cx="11109709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3</a:t>
            </a:r>
            <a:r>
              <a:rPr lang="zh-CN" altLang="en-US" sz="28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、</a:t>
            </a:r>
            <a:r>
              <a:rPr lang="zh-CN" altLang="en-US" sz="2800" b="1" dirty="0" smtClean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关</a:t>
            </a:r>
            <a:r>
              <a:rPr lang="zh-CN" altLang="en-US" sz="2800" b="1" dirty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于</a:t>
            </a:r>
            <a:r>
              <a:rPr lang="en-US" altLang="zh-CN" sz="2800" b="1" dirty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x</a:t>
            </a:r>
            <a:r>
              <a:rPr lang="zh-CN" altLang="en-US" sz="2800" b="1" dirty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轴对称的两点，横坐</a:t>
            </a:r>
            <a:r>
              <a:rPr lang="zh-CN" altLang="en-US" sz="2800" b="1" dirty="0" smtClean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标不变，</a:t>
            </a:r>
            <a:r>
              <a:rPr lang="zh-CN" altLang="en-US" sz="2800" b="1" dirty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纵坐标互为</a:t>
            </a:r>
            <a:r>
              <a:rPr lang="zh-CN" altLang="en-US" sz="2800" b="1" dirty="0" smtClean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相反数</a:t>
            </a:r>
            <a:r>
              <a:rPr lang="zh-CN" altLang="en-US" sz="2800" b="1" dirty="0">
                <a:solidFill>
                  <a:srgbClr val="262673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；</a:t>
            </a:r>
          </a:p>
          <a:p>
            <a:r>
              <a:rPr lang="zh-CN" altLang="en-US" sz="28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   关</a:t>
            </a:r>
            <a:r>
              <a:rPr lang="zh-CN" altLang="en-US" sz="28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于</a:t>
            </a:r>
            <a:r>
              <a:rPr lang="en-US" altLang="zh-CN" sz="28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y</a:t>
            </a:r>
            <a:r>
              <a:rPr lang="zh-CN" altLang="en-US" sz="28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轴对称的两点</a:t>
            </a:r>
            <a:r>
              <a:rPr lang="zh-CN" altLang="en-US" sz="28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，纵坐标不变，横</a:t>
            </a:r>
            <a:r>
              <a:rPr lang="zh-CN" altLang="en-US" sz="28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坐标互为相反</a:t>
            </a:r>
            <a:r>
              <a:rPr lang="zh-CN" altLang="en-US" sz="28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数；</a:t>
            </a:r>
            <a:endParaRPr lang="zh-CN" altLang="en-US" sz="2800" b="1" dirty="0">
              <a:solidFill>
                <a:srgbClr val="C00000"/>
              </a:solidFill>
              <a:latin typeface="黑体" pitchFamily="49" charset="-122"/>
              <a:ea typeface="黑体" pitchFamily="49" charset="-122"/>
              <a:sym typeface="宋体" panose="02010600030101010101" pitchFamily="2" charset="-122"/>
            </a:endParaRPr>
          </a:p>
          <a:p>
            <a:pPr>
              <a:spcBef>
                <a:spcPts val="600"/>
              </a:spcBef>
            </a:pPr>
            <a:r>
              <a:rPr lang="zh-CN" altLang="en-US" sz="28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   关</a:t>
            </a:r>
            <a:r>
              <a:rPr lang="zh-CN" altLang="en-US" sz="2800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sym typeface="宋体" panose="02010600030101010101" pitchFamily="2" charset="-122"/>
              </a:rPr>
              <a:t>于原点对称的两点，横坐标和纵坐标都互为相反数。</a:t>
            </a:r>
            <a:endParaRPr lang="zh-CN" altLang="en-US" sz="2800" b="1" dirty="0">
              <a:latin typeface="黑体" pitchFamily="49" charset="-122"/>
              <a:ea typeface="黑体" pitchFamily="49" charset="-122"/>
              <a:cs typeface="宋体" panose="02010600030101010101" pitchFamily="2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2890736" y="1544687"/>
            <a:ext cx="6433071" cy="1009502"/>
            <a:chOff x="2890736" y="1544687"/>
            <a:chExt cx="6433071" cy="1009502"/>
          </a:xfrm>
        </p:grpSpPr>
        <p:graphicFrame>
          <p:nvGraphicFramePr>
            <p:cNvPr id="39939" name="对象 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90736" y="1544687"/>
            <a:ext cx="1739900" cy="490538"/>
          </p:xfrm>
          <a:graphic>
            <a:graphicData uri="http://schemas.openxmlformats.org/presentationml/2006/ole">
              <p:oleObj spid="_x0000_s3080" r:id="rId4" imgW="813481" imgH="228870" progId="Equations">
                <p:embed/>
              </p:oleObj>
            </a:graphicData>
          </a:graphic>
        </p:graphicFrame>
        <p:graphicFrame>
          <p:nvGraphicFramePr>
            <p:cNvPr id="39940" name="对象 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7506818" y="1620188"/>
            <a:ext cx="1663700" cy="468313"/>
          </p:xfrm>
          <a:graphic>
            <a:graphicData uri="http://schemas.openxmlformats.org/presentationml/2006/ole">
              <p:oleObj spid="_x0000_s3081" r:id="rId5" imgW="813481" imgH="228870" progId="Equations">
                <p:embed/>
              </p:oleObj>
            </a:graphicData>
          </a:graphic>
        </p:graphicFrame>
        <p:graphicFrame>
          <p:nvGraphicFramePr>
            <p:cNvPr id="39941" name="对象 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90736" y="2023745"/>
            <a:ext cx="1741488" cy="490538"/>
          </p:xfrm>
          <a:graphic>
            <a:graphicData uri="http://schemas.openxmlformats.org/presentationml/2006/ole">
              <p:oleObj spid="_x0000_s3082" r:id="rId6" imgW="813481" imgH="228870" progId="Equations">
                <p:embed/>
              </p:oleObj>
            </a:graphicData>
          </a:graphic>
        </p:graphicFrame>
        <p:graphicFrame>
          <p:nvGraphicFramePr>
            <p:cNvPr id="39942" name="对象 6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7582319" y="2063651"/>
            <a:ext cx="1741488" cy="490538"/>
          </p:xfrm>
          <a:graphic>
            <a:graphicData uri="http://schemas.openxmlformats.org/presentationml/2006/ole">
              <p:oleObj spid="_x0000_s3083" r:id="rId7" imgW="813481" imgH="228870" progId="Equations">
                <p:embed/>
              </p:oleObj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7198878" y="2725787"/>
            <a:ext cx="2719705" cy="915035"/>
            <a:chOff x="9472295" y="1777831"/>
            <a:chExt cx="2719705" cy="915035"/>
          </a:xfrm>
        </p:grpSpPr>
        <p:sp>
          <p:nvSpPr>
            <p:cNvPr id="227" name=" 227"/>
            <p:cNvSpPr/>
            <p:nvPr/>
          </p:nvSpPr>
          <p:spPr>
            <a:xfrm>
              <a:off x="9472295" y="1777831"/>
              <a:ext cx="2719705" cy="915035"/>
            </a:xfrm>
            <a:prstGeom prst="wedgeEllipseCallout">
              <a:avLst>
                <a:gd name="adj1" fmla="val -25046"/>
                <a:gd name="adj2" fmla="val 65698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9640441" y="2059527"/>
              <a:ext cx="233553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>
                  <a:solidFill>
                    <a:srgbClr val="FFFF00"/>
                  </a:solidFill>
                </a:rPr>
                <a:t>我的地盘我做主</a:t>
              </a:r>
            </a:p>
          </p:txBody>
        </p:sp>
      </p:grpSp>
      <p:sp>
        <p:nvSpPr>
          <p:cNvPr id="101" name="文本框 100"/>
          <p:cNvSpPr txBox="1"/>
          <p:nvPr/>
        </p:nvSpPr>
        <p:spPr>
          <a:xfrm>
            <a:off x="343949" y="5221576"/>
            <a:ext cx="11434194" cy="108266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设点A（x,y），则其关于x轴的对称点的坐标是（</a:t>
            </a:r>
            <a:r>
              <a:rPr lang="en-US" altLang="zh-CN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x,-y</a:t>
            </a:r>
            <a:r>
              <a:rPr lang="zh-CN" altLang="en-US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），关于y轴的对称点的坐标是</a:t>
            </a:r>
            <a:r>
              <a:rPr lang="en-US" altLang="zh-CN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(-x,y)</a:t>
            </a:r>
            <a:r>
              <a:rPr lang="zh-CN" altLang="en-US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,关于原点的对称点的坐标是</a:t>
            </a:r>
            <a:r>
              <a:rPr lang="en-US" altLang="zh-CN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(-x,-y)</a:t>
            </a:r>
            <a:r>
              <a:rPr lang="zh-CN" altLang="en-US" sz="2800" b="1" dirty="0">
                <a:solidFill>
                  <a:srgbClr val="0000FF"/>
                </a:solidFill>
                <a:latin typeface="Adobe 楷体 Std R" pitchFamily="18" charset="-122"/>
                <a:ea typeface="Adobe 楷体 Std R" pitchFamily="18" charset="-122"/>
              </a:rPr>
              <a:t>。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9472295" y="3893255"/>
            <a:ext cx="2719705" cy="1081417"/>
            <a:chOff x="9472295" y="1777831"/>
            <a:chExt cx="2719705" cy="915035"/>
          </a:xfrm>
        </p:grpSpPr>
        <p:sp>
          <p:nvSpPr>
            <p:cNvPr id="16" name=" 227"/>
            <p:cNvSpPr/>
            <p:nvPr/>
          </p:nvSpPr>
          <p:spPr>
            <a:xfrm>
              <a:off x="9472295" y="1777831"/>
              <a:ext cx="2719705" cy="915035"/>
            </a:xfrm>
            <a:prstGeom prst="wedgeEllipseCallout">
              <a:avLst>
                <a:gd name="adj1" fmla="val -25046"/>
                <a:gd name="adj2" fmla="val 65698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文本框 1"/>
            <p:cNvSpPr txBox="1"/>
            <p:nvPr/>
          </p:nvSpPr>
          <p:spPr>
            <a:xfrm>
              <a:off x="9640441" y="1952182"/>
              <a:ext cx="2335530" cy="59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 dirty="0" smtClean="0">
                  <a:solidFill>
                    <a:srgbClr val="FFFF00"/>
                  </a:solidFill>
                </a:rPr>
                <a:t>谁的地盘谁也不做</a:t>
              </a:r>
              <a:r>
                <a:rPr lang="zh-CN" altLang="en-US" sz="2400" b="1" dirty="0">
                  <a:solidFill>
                    <a:srgbClr val="FFFF00"/>
                  </a:solidFill>
                </a:rPr>
                <a:t>主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0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</TotalTime>
  <Words>948</Words>
  <Application>Microsoft Office PowerPoint</Application>
  <PresentationFormat>自定义</PresentationFormat>
  <Paragraphs>64</Paragraphs>
  <Slides>11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4" baseType="lpstr">
      <vt:lpstr>波形</vt:lpstr>
      <vt:lpstr>A Equation(公式3.1)</vt:lpstr>
      <vt:lpstr>Equation</vt:lpstr>
      <vt:lpstr>19.2.2  平面直角坐标系</vt:lpstr>
      <vt:lpstr>学习目标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Administrator</cp:lastModifiedBy>
  <cp:revision>112</cp:revision>
  <dcterms:created xsi:type="dcterms:W3CDTF">2015-05-05T08:02:00Z</dcterms:created>
  <dcterms:modified xsi:type="dcterms:W3CDTF">2019-01-10T02:04:47Z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2052-10.1.0.7566</vt:lpwstr>
  </property>
</Properties>
</file>