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1" r:id="rId3"/>
    <p:sldId id="318" r:id="rId4"/>
    <p:sldId id="319" r:id="rId5"/>
    <p:sldId id="313" r:id="rId6"/>
    <p:sldId id="300" r:id="rId7"/>
    <p:sldId id="316" r:id="rId8"/>
    <p:sldId id="320" r:id="rId9"/>
    <p:sldId id="287" r:id="rId10"/>
    <p:sldId id="310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F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936" y="-390"/>
      </p:cViewPr>
      <p:guideLst>
        <p:guide orient="horz" pos="2190"/>
        <p:guide pos="38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2018/10/25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1800225" y="2495550"/>
            <a:ext cx="8582025" cy="110799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6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第二十一章  一次函数</a:t>
            </a:r>
            <a:endParaRPr lang="zh-CN" altLang="en-US" sz="6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90851" y="4133215"/>
            <a:ext cx="70008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21.4.2</a:t>
            </a:r>
            <a:r>
              <a:rPr lang="zh-CN" altLang="en-US" sz="44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一次函数的应用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47700" y="2205355"/>
            <a:ext cx="9286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Times New Roman" pitchFamily="18" charset="0"/>
                <a:cs typeface="Times New Roman" pitchFamily="18" charset="0"/>
              </a:rPr>
              <a:t>数学书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P104-105</a:t>
            </a:r>
            <a:r>
              <a:rPr lang="zh-CN" altLang="en-US" sz="3600" dirty="0" smtClean="0">
                <a:latin typeface="Times New Roman" pitchFamily="18" charset="0"/>
                <a:cs typeface="Times New Roman" pitchFamily="18" charset="0"/>
              </a:rPr>
              <a:t>练习、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zh-CN" altLang="en-US" sz="3600" dirty="0" smtClean="0"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zh-CN" altLang="en-US" sz="3600" dirty="0" smtClean="0">
                <a:latin typeface="Times New Roman" pitchFamily="18" charset="0"/>
                <a:cs typeface="Times New Roman" pitchFamily="18" charset="0"/>
              </a:rPr>
              <a:t>组</a:t>
            </a:r>
            <a:endParaRPr lang="en-US" altLang="zh-C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7675" y="3203575"/>
            <a:ext cx="3212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《</a:t>
            </a:r>
            <a:r>
              <a:rPr lang="zh-CN" altLang="en-US" sz="3600" dirty="0" smtClean="0"/>
              <a:t>名校课堂</a:t>
            </a:r>
            <a:r>
              <a:rPr lang="en-US" altLang="zh-CN" sz="3600" dirty="0" smtClean="0"/>
              <a:t>》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6" y="1016000"/>
            <a:ext cx="1991584" cy="49082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课前准备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73275" y="2109470"/>
            <a:ext cx="600011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课本</a:t>
            </a:r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学案</a:t>
            </a:r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练习本</a:t>
            </a:r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笔记本（改错本）</a:t>
            </a:r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名校课堂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5" y="1016000"/>
            <a:ext cx="2361565" cy="555625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学习目标</a:t>
            </a:r>
            <a:endParaRPr lang="zh-CN" altLang="en-US" sz="28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99896" y="2967334"/>
            <a:ext cx="894183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/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72515" y="1979929"/>
            <a:ext cx="10024110" cy="37445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spcBef>
                <a:spcPts val="600"/>
              </a:spcBef>
              <a:buFont typeface="+mj-lt"/>
              <a:buAutoNum type="arabicPeriod"/>
            </a:pP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理解</a:t>
            </a:r>
            <a:r>
              <a:rPr lang="zh-CN" altLang="en-US" sz="36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一元一次方程、一元一次不等式</a:t>
            </a: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与</a:t>
            </a:r>
            <a:r>
              <a:rPr lang="zh-CN" altLang="en-US" sz="36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一次函数</a:t>
            </a: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问题的转化关系</a:t>
            </a:r>
            <a:r>
              <a:rPr lang="en-US" altLang="zh-CN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.</a:t>
            </a:r>
          </a:p>
          <a:p>
            <a:pPr marL="514350" indent="-514350" algn="just">
              <a:spcBef>
                <a:spcPts val="600"/>
              </a:spcBef>
              <a:buFont typeface="+mj-lt"/>
              <a:buAutoNum type="arabicPeriod"/>
            </a:pP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学会根据</a:t>
            </a:r>
            <a:r>
              <a:rPr lang="zh-CN" altLang="en-US" sz="36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一次函数的图像</a:t>
            </a: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解决一元一次方程、不等式的求解问题</a:t>
            </a:r>
            <a:r>
              <a:rPr lang="en-US" altLang="zh-CN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.</a:t>
            </a:r>
          </a:p>
          <a:p>
            <a:pPr marL="514350" indent="-514350" algn="just">
              <a:spcBef>
                <a:spcPts val="600"/>
              </a:spcBef>
              <a:buFont typeface="+mj-lt"/>
              <a:buAutoNum type="arabicPeriod"/>
            </a:pP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进一步理解数形结合思想，提高问题间互相转化的能力</a:t>
            </a:r>
            <a:r>
              <a:rPr lang="en-US" altLang="zh-CN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07" y="-27634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322580" y="1220470"/>
            <a:ext cx="11869420" cy="32470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甲骑自行车以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10 km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/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h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的速度沿公路行驶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出发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3 h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后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乙骑摩托车从同一地点出发沿公路与甲同向行驶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速度为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25 km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/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h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.</a:t>
            </a:r>
            <a:endParaRPr lang="zh-CN" altLang="zh-CN" sz="28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(1)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设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甲离开出发地的时间为</a:t>
            </a:r>
            <a:r>
              <a:rPr lang="en-US" altLang="zh-CN" sz="24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x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(h),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求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:</a:t>
            </a:r>
            <a:endParaRPr lang="zh-CN" altLang="zh-CN" sz="24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indent="457200">
              <a:lnSpc>
                <a:spcPct val="120000"/>
              </a:lnSpc>
            </a:pP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①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甲离开出发地的路程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y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(km)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与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x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(h)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之间的函数关系式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并指出自变量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x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的取值范围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.</a:t>
            </a:r>
            <a:endParaRPr lang="zh-CN" altLang="zh-CN" sz="24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indent="457200">
              <a:lnSpc>
                <a:spcPct val="120000"/>
              </a:lnSpc>
            </a:pP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②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乙离开出发地的路程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y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(km)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与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x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(h)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之间的函数关系式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并指出自变量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x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的取值范围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.</a:t>
            </a:r>
            <a:endParaRPr lang="zh-CN" altLang="zh-CN" sz="24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(2)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在同一直角坐标系中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画出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(1)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中两个函数的图像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并结合实际问题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解释两图像交点的意义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.</a:t>
            </a:r>
            <a:endParaRPr lang="zh-CN" altLang="en-US" sz="2400" b="1" dirty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1022" y="4482465"/>
            <a:ext cx="8570124" cy="1323439"/>
          </a:xfrm>
          <a:prstGeom prst="rect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:(1)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由公式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000" i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得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zh-CN" altLang="zh-CN" sz="2000" dirty="0" smtClean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①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甲离开出发地的路程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的函数关系式为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=10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自变量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的取值范围为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000" dirty="0" smtClean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②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乙离开出发地的路程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的函数关系式为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=25(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-3),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即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=25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-75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自变量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的取值范围为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000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39090" y="5873115"/>
            <a:ext cx="8623935" cy="706755"/>
          </a:xfrm>
          <a:prstGeom prst="rect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以上两个函数的图像如图所示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两个函数图像的交点坐标是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(5,50),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即甲出发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h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后被乙追上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或乙出发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h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后追上甲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此时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两人距离出发地</a:t>
            </a:r>
            <a:r>
              <a:rPr lang="en-US" altLang="zh-CN" sz="20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km</a:t>
            </a:r>
            <a:r>
              <a:rPr lang="en-US" altLang="zh-CN" sz="2000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000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jb540.jpg" descr="id:2147528964;FounderCES"/>
          <p:cNvPicPr/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037967" y="4130048"/>
            <a:ext cx="2896858" cy="2327902"/>
          </a:xfrm>
          <a:prstGeom prst="rect">
            <a:avLst/>
          </a:prstGeom>
        </p:spPr>
      </p:pic>
      <p:sp>
        <p:nvSpPr>
          <p:cNvPr id="15" name=" 220"/>
          <p:cNvSpPr/>
          <p:nvPr/>
        </p:nvSpPr>
        <p:spPr>
          <a:xfrm>
            <a:off x="295275" y="7975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9593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266700" y="826135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468120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868680" y="1225550"/>
            <a:ext cx="10920095" cy="121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问题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: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对于上例中甲、乙行驶的情况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你能借助图解释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“乙出发多少小时后可以超过甲”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这一问题吗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?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还有其他方法解答这个问题吗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?</a:t>
            </a:r>
            <a:endParaRPr lang="zh-CN" altLang="zh-CN" sz="2800" b="1" dirty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71500" y="2811780"/>
            <a:ext cx="6105526" cy="230832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CN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2400" b="1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&gt;5</a:t>
            </a:r>
            <a:r>
              <a:rPr lang="zh-CN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=25(</a:t>
            </a:r>
            <a:r>
              <a:rPr lang="en-US" altLang="zh-CN" sz="2400" b="1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-3)</a:t>
            </a:r>
            <a:r>
              <a:rPr lang="zh-CN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的图像在</a:t>
            </a:r>
            <a:r>
              <a:rPr lang="en-US" altLang="zh-CN" sz="2400" b="1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=10</a:t>
            </a:r>
            <a:r>
              <a:rPr lang="en-US" altLang="zh-CN" sz="2400" b="1" i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的图像的上方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说明乙出发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小时后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乙可以超过</a:t>
            </a:r>
            <a:r>
              <a:rPr lang="zh-CN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en-US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400" b="1" dirty="0" smtClean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CN" altLang="zh-CN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还</a:t>
            </a:r>
            <a:r>
              <a:rPr lang="zh-CN" altLang="zh-CN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可以用</a:t>
            </a:r>
            <a:r>
              <a:rPr lang="en-US" altLang="zh-CN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altLang="zh-CN" sz="2400" b="1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&gt;10(</a:t>
            </a:r>
            <a:r>
              <a:rPr lang="en-US" altLang="zh-CN" sz="2400" b="1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+3)</a:t>
            </a:r>
            <a:r>
              <a:rPr lang="zh-CN" altLang="zh-CN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来解决这个问题</a:t>
            </a:r>
            <a:r>
              <a:rPr lang="en-US" altLang="zh-CN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其中</a:t>
            </a:r>
            <a:r>
              <a:rPr lang="en-US" altLang="zh-CN" sz="2400" b="1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表示乙离开出发地的时间</a:t>
            </a:r>
            <a:r>
              <a:rPr lang="en-US" altLang="zh-CN" sz="2400" b="1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87705" y="5565140"/>
            <a:ext cx="11209020" cy="9787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dirty="0" smtClean="0"/>
              <a:t>         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由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此可以看出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有些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一元一次方程和一元一次不等式问题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可以借助一次函数来考虑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借助一次函数的图像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往往能使方程和不等式的意义更加直观和形象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</a:rPr>
              <a:t>.</a:t>
            </a:r>
            <a:endParaRPr lang="zh-CN" altLang="zh-CN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9" name="jb540.jpg" descr="id:2147528964;FounderCES"/>
          <p:cNvPicPr/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58050" y="2386971"/>
            <a:ext cx="3714750" cy="30518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285750" y="835660"/>
            <a:ext cx="311467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20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矩形 2"/>
          <p:cNvSpPr/>
          <p:nvPr/>
        </p:nvSpPr>
        <p:spPr>
          <a:xfrm>
            <a:off x="217804" y="1287780"/>
            <a:ext cx="1197419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      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某电脑工程师张先生准备开一家小型电脑公司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欲租一处临街房屋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现有甲、乙两家出租屋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甲家已经装修好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每月租金为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3000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;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乙家未装修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每月租金为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2000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但若装修成与甲家房屋同样的规格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则需要花装修费</a:t>
            </a:r>
            <a:r>
              <a:rPr lang="en-US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4</a:t>
            </a:r>
            <a:r>
              <a:rPr lang="zh-CN" altLang="zh-CN" sz="24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万元</a:t>
            </a:r>
            <a:r>
              <a:rPr lang="en-US" altLang="zh-CN" sz="24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400" b="1" dirty="0" smtClean="0">
              <a:solidFill>
                <a:srgbClr val="1717F9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(1)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设租用时间为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个月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承租房屋所付租金为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分别求租用甲、乙两家的租金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与租用时间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之间的函数关系式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4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(2)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根据求出的两个函数表达式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试判断租用哪家的房屋更合算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400" b="1" dirty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78131" y="3561715"/>
            <a:ext cx="4055744" cy="316928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解法</a:t>
            </a:r>
            <a:r>
              <a:rPr lang="en-US" altLang="zh-CN" sz="20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endParaRPr lang="zh-CN" altLang="zh-CN" sz="2000" b="1" dirty="0" smtClean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①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要使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就是要使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+40000,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解得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=40,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即当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=40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租哪家租金都相同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②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要使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就是要使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&gt;2000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+40000,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解得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&gt;40,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即当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&gt;40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租乙家的房屋更合算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③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要使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就是要使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&lt;2000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+40000,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解得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&lt;40,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即当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&lt;40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租甲家的房屋更合算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392296" y="3571240"/>
            <a:ext cx="4485004" cy="31700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解法</a:t>
            </a:r>
            <a:r>
              <a:rPr lang="en-US" altLang="zh-CN" sz="20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</a:t>
            </a:r>
            <a:endParaRPr lang="zh-CN" altLang="zh-CN" sz="2000" b="1" dirty="0" smtClean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将两函数的图像在同一坐标系中画出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观察图像可知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这两个函数图像的交点是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(40,120000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也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就是</a:t>
            </a:r>
            <a:r>
              <a:rPr lang="zh-CN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=40</a:t>
            </a:r>
            <a:r>
              <a:rPr lang="zh-CN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的值相等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都等于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120000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zh-CN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&gt;40</a:t>
            </a:r>
            <a:r>
              <a:rPr lang="zh-CN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=3000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的图像在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+40000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的图像的上方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这说明此时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zh-CN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&lt;40</a:t>
            </a:r>
            <a:r>
              <a:rPr lang="zh-CN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=3000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的图像在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=2000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+40000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的图像的下方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这说明此时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jb541.jpg" descr="id:2147528971;FounderCES"/>
          <p:cNvPicPr/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935432" y="3556763"/>
            <a:ext cx="3047018" cy="30440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文本框 1"/>
          <p:cNvSpPr txBox="1"/>
          <p:nvPr/>
        </p:nvSpPr>
        <p:spPr>
          <a:xfrm>
            <a:off x="581025" y="1918970"/>
            <a:ext cx="10558780" cy="3046988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      </a:t>
            </a:r>
            <a:r>
              <a:rPr lang="en-US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  </a:t>
            </a:r>
            <a:r>
              <a:rPr lang="zh-CN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有</a:t>
            </a:r>
            <a:r>
              <a:rPr lang="zh-CN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些</a:t>
            </a:r>
            <a:r>
              <a:rPr lang="zh-CN" altLang="zh-CN" sz="3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一元一次方程和一元一次不等式问题</a:t>
            </a:r>
            <a:r>
              <a:rPr lang="en-US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可以借助一次函数来考虑</a:t>
            </a:r>
            <a:r>
              <a:rPr lang="en-US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3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借助一次函数的图像</a:t>
            </a:r>
            <a:r>
              <a:rPr lang="en-US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,</a:t>
            </a:r>
            <a:r>
              <a:rPr lang="zh-CN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往</a:t>
            </a:r>
            <a:r>
              <a:rPr lang="zh-CN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往能使方程和不等式的意义更加直观和形象</a:t>
            </a:r>
            <a:r>
              <a:rPr lang="en-US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.        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     </a:t>
            </a:r>
            <a:r>
              <a:rPr lang="en-US" altLang="zh-CN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 </a:t>
            </a: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数</a:t>
            </a: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形结合</a:t>
            </a:r>
            <a:r>
              <a:rPr lang="zh-CN" altLang="en-US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的思</a:t>
            </a:r>
            <a:r>
              <a:rPr lang="zh-CN" altLang="en-US" sz="3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想！！！</a:t>
            </a:r>
            <a:endParaRPr lang="zh-CN" altLang="en-US" sz="3200" b="1" dirty="0" smtClean="0">
              <a:latin typeface="Times New Roman" pitchFamily="18" charset="0"/>
              <a:ea typeface="黑体" pitchFamily="49" charset="-122"/>
              <a:cs typeface="Times New Roman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033905" cy="45085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</a:p>
        </p:txBody>
      </p:sp>
      <p:sp>
        <p:nvSpPr>
          <p:cNvPr id="3" name="矩形 2"/>
          <p:cNvSpPr/>
          <p:nvPr/>
        </p:nvSpPr>
        <p:spPr>
          <a:xfrm>
            <a:off x="366395" y="1633220"/>
            <a:ext cx="115265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1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联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通公司手机话费收费有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套餐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月租费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15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通话费每分钟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0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1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和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套餐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月租费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0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通话费每分钟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0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15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两种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设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套餐每月话费为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2800" b="1" baseline="-250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1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),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套餐每月话费为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2800" b="1" baseline="-250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),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月通话时间为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分钟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 smtClean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(1)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分别表示出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2800" b="1" baseline="-25000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1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与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2800" b="1" baseline="-25000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与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的函数关系式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;</a:t>
            </a:r>
            <a:endParaRPr lang="zh-CN" altLang="zh-CN" sz="28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(2)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月通话时间为多长时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两种套餐收费一样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?</a:t>
            </a:r>
            <a:endParaRPr lang="zh-CN" altLang="zh-CN" sz="28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(3)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什么情况下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套餐更省钱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?</a:t>
            </a:r>
            <a:endParaRPr lang="zh-CN" altLang="zh-CN" sz="2800" b="1" dirty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682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033905" cy="45085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</a:p>
        </p:txBody>
      </p:sp>
      <p:pic>
        <p:nvPicPr>
          <p:cNvPr id="5" name="jb545.jpg" descr="id:2147529013;FounderCES"/>
          <p:cNvPicPr/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363076" y="771525"/>
            <a:ext cx="2811740" cy="2329537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47625" y="1578610"/>
            <a:ext cx="11503660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某游泳馆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普通票价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20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/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张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暑假为了促销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新推出两种优惠卡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:</a:t>
            </a:r>
            <a:endParaRPr lang="zh-CN" altLang="zh-CN" sz="28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indent="457200">
              <a:lnSpc>
                <a:spcPct val="12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①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金卡售价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600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/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张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每次凭卡不再收费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 smtClean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indent="457200">
              <a:lnSpc>
                <a:spcPct val="12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②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银卡售价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150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/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张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每次凭卡另收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10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 smtClean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暑假普通票正常出售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两种优惠卡仅限暑假使用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不限次数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设游泳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次时</a:t>
            </a:r>
            <a:r>
              <a:rPr lang="en-US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所需总费用为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元</a:t>
            </a:r>
            <a:r>
              <a:rPr lang="en-US" altLang="zh-CN" sz="2800" b="1" i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 smtClean="0">
              <a:solidFill>
                <a:srgbClr val="1717F9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(1)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分别写出选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择</a:t>
            </a:r>
            <a:r>
              <a:rPr lang="zh-CN" altLang="en-US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金卡、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银</a:t>
            </a:r>
            <a:r>
              <a:rPr lang="zh-CN" altLang="zh-CN" sz="2800" b="1" dirty="0" smtClean="0">
                <a:solidFill>
                  <a:srgbClr val="1717F9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卡、普通票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消费时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与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之间的函数关系式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(2)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在同一坐标系中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若三种消费方式对应的函数图像如图所示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请求出点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C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的坐标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;</a:t>
            </a:r>
            <a:endParaRPr lang="zh-CN" altLang="zh-CN" sz="28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(3)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请根据函数图像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直接写出选择哪种消费方式更合算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33</TotalTime>
  <Words>1569</Words>
  <Application>Microsoft Office PowerPoint</Application>
  <PresentationFormat>自定义</PresentationFormat>
  <Paragraphs>57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波形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Administrator</cp:lastModifiedBy>
  <cp:revision>239</cp:revision>
  <dcterms:created xsi:type="dcterms:W3CDTF">2015-05-05T08:02:00Z</dcterms:created>
  <dcterms:modified xsi:type="dcterms:W3CDTF">2018-10-25T01:42:41Z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