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91" r:id="rId4"/>
    <p:sldId id="318" r:id="rId5"/>
    <p:sldId id="350" r:id="rId6"/>
    <p:sldId id="360" r:id="rId7"/>
    <p:sldId id="361" r:id="rId8"/>
    <p:sldId id="300" r:id="rId9"/>
    <p:sldId id="362" r:id="rId10"/>
    <p:sldId id="363" r:id="rId11"/>
    <p:sldId id="370" r:id="rId12"/>
    <p:sldId id="371" r:id="rId13"/>
    <p:sldId id="372" r:id="rId14"/>
    <p:sldId id="373" r:id="rId15"/>
    <p:sldId id="336" r:id="rId16"/>
    <p:sldId id="343" r:id="rId17"/>
    <p:sldId id="351" r:id="rId18"/>
    <p:sldId id="310" r:id="rId19"/>
    <p:sldId id="364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5D9A-C0DC-4FD9-B94B-7DEFCD51C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7F65-5FE0-4579-BD1A-BB988283AF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3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oleObject" Target="../embeddings/oleObject10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355725" y="2293620"/>
            <a:ext cx="936307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第二十七章   反比例函数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22760" y="4033008"/>
            <a:ext cx="4310380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27.1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反比例函数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 220"/>
          <p:cNvSpPr/>
          <p:nvPr/>
        </p:nvSpPr>
        <p:spPr>
          <a:xfrm>
            <a:off x="81915" y="1016000"/>
            <a:ext cx="3888105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1741170"/>
            <a:ext cx="11965305" cy="3519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4270" y="1537970"/>
            <a:ext cx="9073515" cy="4660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 220"/>
          <p:cNvSpPr/>
          <p:nvPr/>
        </p:nvSpPr>
        <p:spPr>
          <a:xfrm>
            <a:off x="81915" y="965200"/>
            <a:ext cx="3810000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 220"/>
          <p:cNvSpPr/>
          <p:nvPr/>
        </p:nvSpPr>
        <p:spPr>
          <a:xfrm>
            <a:off x="81915" y="965200"/>
            <a:ext cx="3869055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537970"/>
            <a:ext cx="11471910" cy="2279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 220"/>
          <p:cNvSpPr/>
          <p:nvPr/>
        </p:nvSpPr>
        <p:spPr>
          <a:xfrm>
            <a:off x="81915" y="965200"/>
            <a:ext cx="3869055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537970"/>
            <a:ext cx="9566910" cy="45135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 220"/>
          <p:cNvSpPr/>
          <p:nvPr/>
        </p:nvSpPr>
        <p:spPr>
          <a:xfrm>
            <a:off x="313690" y="1016000"/>
            <a:ext cx="2226310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0" y="1588770"/>
            <a:ext cx="11009630" cy="5507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1</a:t>
            </a:r>
            <a:r>
              <a:rPr lang="zh-CN" altLang="en-US" sz="3200" b="1"/>
              <a:t>、对照反比例函数的一般形式         （</a:t>
            </a:r>
            <a:r>
              <a:rPr lang="en-US" altLang="zh-CN" sz="3200" b="1"/>
              <a:t>k</a:t>
            </a:r>
            <a:r>
              <a:rPr lang="zh-CN" altLang="en-US" sz="3200" b="1"/>
              <a:t>为常数，且</a:t>
            </a:r>
            <a:r>
              <a:rPr lang="en-US" altLang="zh-CN" sz="3200" b="1"/>
              <a:t>k≠0</a:t>
            </a:r>
            <a:r>
              <a:rPr lang="zh-CN" altLang="en-US" sz="3200" b="1"/>
              <a:t>）</a:t>
            </a:r>
            <a:endParaRPr lang="zh-CN" altLang="en-US" sz="3200" b="1"/>
          </a:p>
          <a:p>
            <a:r>
              <a:rPr lang="zh-CN" altLang="en-US" sz="3200" b="1"/>
              <a:t>进行筛选。</a:t>
            </a:r>
            <a:endParaRPr lang="zh-CN" altLang="en-US" sz="3200" b="1"/>
          </a:p>
          <a:p>
            <a:r>
              <a:rPr lang="en-US" altLang="zh-CN" sz="3200" b="1"/>
              <a:t>2</a:t>
            </a:r>
            <a:r>
              <a:rPr lang="zh-CN" altLang="en-US" sz="3200" b="1"/>
              <a:t>、若两个变量的积是一个不为</a:t>
            </a:r>
            <a:r>
              <a:rPr lang="en-US" altLang="zh-CN" sz="3200" b="1"/>
              <a:t>0</a:t>
            </a:r>
            <a:r>
              <a:rPr lang="zh-CN" altLang="en-US" sz="3200" b="1"/>
              <a:t>的常数，则这两个量成</a:t>
            </a:r>
            <a:endParaRPr lang="zh-CN" altLang="en-US" sz="3200" b="1"/>
          </a:p>
          <a:p>
            <a:r>
              <a:rPr lang="zh-CN" altLang="en-US" sz="3200" b="1"/>
              <a:t>反比例函数关系。</a:t>
            </a:r>
            <a:endParaRPr lang="zh-CN" altLang="en-US" sz="3200" b="1"/>
          </a:p>
          <a:p>
            <a:r>
              <a:rPr lang="en-US" altLang="zh-CN" sz="3200" b="1"/>
              <a:t>3</a:t>
            </a:r>
            <a:r>
              <a:rPr lang="zh-CN" altLang="en-US" sz="3200" b="1"/>
              <a:t>、用待定系数法求反比例函数表达式的一般步骤：</a:t>
            </a:r>
            <a:endParaRPr lang="zh-CN" altLang="en-US" sz="3200" b="1"/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：设出反比例函数的一般形式    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为常数，且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k≠0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代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：把自变量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与函数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的一对对应值代入反比例函数表达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式中，得到关于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的方程。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：解方程，求出待定系数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的值。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Calibri" panose="020F050202020403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</a:t>
            </a:r>
            <a:r>
              <a:rPr lang="zh-CN" altLang="en-US" sz="3200" b="1">
                <a:latin typeface="Calibri" panose="020F0502020204030204" pitchFamily="34" charset="0"/>
                <a:ea typeface="宋体" panose="02010600030101010101" pitchFamily="2" charset="-122"/>
              </a:rPr>
              <a:t>：写出该反比例函数的表达式。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77660" y="1454785"/>
          <a:ext cx="778510" cy="77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393700" imgH="393700" progId="Equation.KSEE3">
                  <p:embed/>
                </p:oleObj>
              </mc:Choice>
              <mc:Fallback>
                <p:oleObj name="" r:id="rId2" imgW="393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77660" y="1454785"/>
                        <a:ext cx="778510" cy="778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93305" y="3893820"/>
          <a:ext cx="778510" cy="77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393700" imgH="393700" progId="Equation.KSEE3">
                  <p:embed/>
                </p:oleObj>
              </mc:Choice>
              <mc:Fallback>
                <p:oleObj name="" r:id="rId4" imgW="393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93305" y="3893820"/>
                        <a:ext cx="778510" cy="778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 220"/>
          <p:cNvSpPr/>
          <p:nvPr/>
        </p:nvSpPr>
        <p:spPr>
          <a:xfrm>
            <a:off x="81915" y="1016000"/>
            <a:ext cx="3820795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65895" y="2422753"/>
            <a:ext cx="856895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" y="334010"/>
            <a:ext cx="12200255" cy="591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 220"/>
          <p:cNvSpPr/>
          <p:nvPr/>
        </p:nvSpPr>
        <p:spPr>
          <a:xfrm>
            <a:off x="81915" y="1016000"/>
            <a:ext cx="3820795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7350" y="1926273"/>
            <a:ext cx="9459595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lvl="0">
              <a:lnSpc>
                <a:spcPct val="150000"/>
              </a:lnSpc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80975"/>
            <a:ext cx="9953625" cy="3238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" y="3419475"/>
            <a:ext cx="1105852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作业：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3779" y="2253787"/>
            <a:ext cx="10576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书 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P129-130   </a:t>
            </a:r>
            <a:r>
              <a:rPr lang="zh-CN" altLang="zh-CN" sz="3600" dirty="0" smtClean="0"/>
              <a:t>练习</a:t>
            </a:r>
            <a:r>
              <a:rPr lang="zh-CN" altLang="zh-CN" sz="3600" dirty="0"/>
              <a:t>，习</a:t>
            </a:r>
            <a:r>
              <a:rPr lang="zh-CN" altLang="zh-CN" sz="3600" dirty="0" smtClean="0"/>
              <a:t>题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B</a:t>
            </a:r>
            <a:r>
              <a:rPr lang="zh-CN" altLang="en-US" sz="3600" dirty="0" smtClean="0"/>
              <a:t>组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779008" y="3303809"/>
            <a:ext cx="5596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全品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班补充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110" y="1803400"/>
            <a:ext cx="11203940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、已知函数                           是反比例函数，且正比例函数</a:t>
            </a:r>
            <a:endParaRPr lang="zh-CN" altLang="en-US" sz="3200"/>
          </a:p>
          <a:p>
            <a:r>
              <a:rPr lang="zh-CN" altLang="en-US" sz="3200"/>
              <a:t>                的图像经过第一、三象限，求</a:t>
            </a:r>
            <a:r>
              <a:rPr lang="en-US" altLang="zh-CN" sz="3200"/>
              <a:t>k</a:t>
            </a:r>
            <a:r>
              <a:rPr lang="zh-CN" altLang="en-US" sz="3200"/>
              <a:t>的值。</a:t>
            </a:r>
            <a:endParaRPr lang="zh-CN" altLang="en-US" sz="3200"/>
          </a:p>
          <a:p>
            <a:r>
              <a:rPr lang="zh-CN" altLang="en-US" sz="3200"/>
              <a:t> 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、已知函数                  ，   与</a:t>
            </a:r>
            <a:r>
              <a:rPr lang="en-US" altLang="zh-CN" sz="3200"/>
              <a:t>x</a:t>
            </a:r>
            <a:r>
              <a:rPr lang="zh-CN" altLang="en-US" sz="3200"/>
              <a:t>成正比例，     与</a:t>
            </a:r>
            <a:r>
              <a:rPr lang="en-US" altLang="zh-CN" sz="3200"/>
              <a:t>x</a:t>
            </a:r>
            <a:r>
              <a:rPr lang="zh-CN" altLang="en-US" sz="3200"/>
              <a:t>成反比例函数。</a:t>
            </a:r>
            <a:endParaRPr lang="zh-CN" altLang="en-US" sz="3200"/>
          </a:p>
          <a:p>
            <a:r>
              <a:rPr lang="zh-CN" altLang="en-US" sz="3200"/>
              <a:t>且当</a:t>
            </a:r>
            <a:r>
              <a:rPr lang="en-US" altLang="zh-CN" sz="3200"/>
              <a:t>x=1</a:t>
            </a:r>
            <a:r>
              <a:rPr lang="zh-CN" altLang="en-US" sz="3200"/>
              <a:t>时，</a:t>
            </a:r>
            <a:r>
              <a:rPr lang="en-US" altLang="zh-CN" sz="3200"/>
              <a:t>y=4</a:t>
            </a:r>
            <a:r>
              <a:rPr lang="zh-CN" altLang="en-US" sz="3200"/>
              <a:t>；当</a:t>
            </a:r>
            <a:r>
              <a:rPr lang="en-US" altLang="zh-CN" sz="3200"/>
              <a:t>x=2</a:t>
            </a:r>
            <a:r>
              <a:rPr lang="zh-CN" altLang="en-US" sz="3200"/>
              <a:t>时，</a:t>
            </a:r>
            <a:r>
              <a:rPr lang="en-US" altLang="zh-CN" sz="3200"/>
              <a:t>y=5.</a:t>
            </a:r>
            <a:endParaRPr lang="en-US" altLang="zh-CN" sz="3200"/>
          </a:p>
          <a:p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）求</a:t>
            </a:r>
            <a:r>
              <a:rPr lang="en-US" altLang="zh-CN" sz="3200"/>
              <a:t>y</a:t>
            </a:r>
            <a:r>
              <a:rPr lang="zh-CN" altLang="en-US" sz="3200"/>
              <a:t>与</a:t>
            </a:r>
            <a:r>
              <a:rPr lang="en-US" altLang="zh-CN" sz="3200"/>
              <a:t>x</a:t>
            </a:r>
            <a:r>
              <a:rPr lang="zh-CN" altLang="en-US" sz="3200"/>
              <a:t>的函数关系式。</a:t>
            </a:r>
            <a:endParaRPr lang="zh-CN" altLang="en-US" sz="3200"/>
          </a:p>
          <a:p>
            <a:r>
              <a:rPr lang="zh-CN" altLang="en-US" sz="3200"/>
              <a:t> （</a:t>
            </a:r>
            <a:r>
              <a:rPr lang="en-US" altLang="zh-CN" sz="3200"/>
              <a:t>2</a:t>
            </a:r>
            <a:r>
              <a:rPr lang="zh-CN" altLang="en-US" sz="3200"/>
              <a:t>）当</a:t>
            </a:r>
            <a:r>
              <a:rPr lang="en-US" altLang="zh-CN" sz="3200"/>
              <a:t>x=-2</a:t>
            </a:r>
            <a:r>
              <a:rPr lang="zh-CN" altLang="en-US" sz="3200"/>
              <a:t>时，求函数</a:t>
            </a:r>
            <a:r>
              <a:rPr lang="en-US" altLang="zh-CN" sz="3200"/>
              <a:t>y</a:t>
            </a:r>
            <a:r>
              <a:rPr lang="zh-CN" altLang="en-US" sz="3200"/>
              <a:t>的值。</a:t>
            </a:r>
            <a:endParaRPr lang="zh-CN" altLang="en-US" sz="32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48635" y="1687195"/>
          <a:ext cx="233489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14400" imgH="228600" progId="Equation.KSEE3">
                  <p:embed/>
                </p:oleObj>
              </mc:Choice>
              <mc:Fallback>
                <p:oleObj name="" r:id="rId2" imgW="9144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635" y="1687195"/>
                        <a:ext cx="233489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04595" y="2271395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4" imgW="431800" imgH="431800" progId="Equation.KSEE3">
                  <p:embed/>
                </p:oleObj>
              </mc:Choice>
              <mc:Fallback>
                <p:oleObj name="" r:id="rId4" imgW="431800" imgH="4318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595" y="2271395"/>
                        <a:ext cx="1098550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48635" y="3282950"/>
          <a:ext cx="1570990" cy="49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6" imgW="685800" imgH="215900" progId="Equation.KSEE3">
                  <p:embed/>
                </p:oleObj>
              </mc:Choice>
              <mc:Fallback>
                <p:oleObj name="" r:id="rId6" imgW="685800" imgH="2159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635" y="3282950"/>
                        <a:ext cx="1570990" cy="49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3940" y="3282950"/>
          <a:ext cx="377825" cy="4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8" imgW="165100" imgH="215900" progId="Equation.KSEE3">
                  <p:embed/>
                </p:oleObj>
              </mc:Choice>
              <mc:Fallback>
                <p:oleObj name="" r:id="rId8" imgW="165100" imgH="2159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3940" y="3282950"/>
                        <a:ext cx="377825" cy="49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14310" y="3190875"/>
          <a:ext cx="553085" cy="67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" r:id="rId10" imgW="177165" imgH="215900" progId="Equation.KSEE3">
                  <p:embed/>
                </p:oleObj>
              </mc:Choice>
              <mc:Fallback>
                <p:oleObj name="" r:id="rId10" imgW="177165" imgH="215900" progId="Equation.KSEE3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14310" y="3190875"/>
                        <a:ext cx="553085" cy="673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101600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5610" y="2138913"/>
            <a:ext cx="22828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课本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练习本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学案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5" y="1015999"/>
            <a:ext cx="2361482" cy="57295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9896" y="2967334"/>
            <a:ext cx="8941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8231" y="2562300"/>
            <a:ext cx="10472818" cy="2840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、理解反比例函数的意义，能确定简单的反比例函数关系。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90"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、建立反比例函数的模型。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435" y="1506855"/>
            <a:ext cx="100882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101600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导入：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2390" y="2263775"/>
            <a:ext cx="6151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正比例函数的一般表达形式？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340" y="629580"/>
            <a:ext cx="385572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反比例函数的概念</a:t>
            </a:r>
            <a:endParaRPr lang="zh-CN" altLang="en-US" sz="36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9720" y="1442067"/>
            <a:ext cx="871543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要制作容积为</a:t>
            </a:r>
            <a:r>
              <a:rPr lang="en-US" sz="3200" dirty="0" smtClean="0"/>
              <a:t>15700 cm</a:t>
            </a:r>
            <a:r>
              <a:rPr lang="en-US" sz="3200" baseline="30000" dirty="0" smtClean="0"/>
              <a:t>3</a:t>
            </a:r>
            <a:r>
              <a:rPr lang="zh-CN" altLang="en-US" sz="3200" dirty="0" smtClean="0"/>
              <a:t>的圆柱形水桶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水桶的底面积为</a:t>
            </a:r>
            <a:r>
              <a:rPr lang="en-US" sz="3200" i="1" dirty="0" smtClean="0"/>
              <a:t>S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高为</a:t>
            </a:r>
            <a:r>
              <a:rPr lang="en-US" sz="3200" i="1" dirty="0" smtClean="0"/>
              <a:t>h</a:t>
            </a:r>
            <a:r>
              <a:rPr lang="en-US" sz="3200" dirty="0" smtClean="0"/>
              <a:t> cm,</a:t>
            </a:r>
            <a:r>
              <a:rPr lang="zh-CN" altLang="en-US" sz="3200" dirty="0" smtClean="0"/>
              <a:t>则</a:t>
            </a:r>
            <a:endParaRPr lang="en-US" altLang="zh-CN" sz="3200" dirty="0" smtClean="0"/>
          </a:p>
          <a:p>
            <a:r>
              <a:rPr lang="en-US" sz="3200" i="1" dirty="0" err="1" smtClean="0"/>
              <a:t>Sh</a:t>
            </a:r>
            <a:r>
              <a:rPr lang="en-US" sz="3200" i="1" dirty="0" smtClean="0"/>
              <a:t>=</a:t>
            </a:r>
            <a:r>
              <a:rPr lang="zh-CN" altLang="en-US" sz="3200" i="1" u="sng" dirty="0" smtClean="0"/>
              <a:t>　　　  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用</a:t>
            </a:r>
            <a:r>
              <a:rPr lang="en-US" sz="3200" i="1" dirty="0" smtClean="0"/>
              <a:t>h</a:t>
            </a:r>
            <a:r>
              <a:rPr lang="zh-CN" altLang="en-US" sz="3200" dirty="0" smtClean="0"/>
              <a:t>表示</a:t>
            </a:r>
            <a:r>
              <a:rPr lang="en-US" sz="3200" i="1" dirty="0" smtClean="0"/>
              <a:t>S</a:t>
            </a:r>
            <a:r>
              <a:rPr lang="zh-CN" altLang="en-US" sz="3200" dirty="0" smtClean="0"/>
              <a:t>的函数表达式为</a:t>
            </a:r>
            <a:r>
              <a:rPr lang="zh-CN" altLang="en-US" sz="3200" i="1" u="sng" dirty="0" smtClean="0"/>
              <a:t>　　     </a:t>
            </a:r>
            <a:r>
              <a:rPr lang="en-US" sz="3200" i="1" dirty="0" smtClean="0"/>
              <a:t>. 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988473" y="3010847"/>
            <a:ext cx="8358246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自行车运动员在长为</a:t>
            </a:r>
            <a:r>
              <a:rPr lang="en-US" sz="3200" dirty="0" smtClean="0"/>
              <a:t>10000 m</a:t>
            </a:r>
            <a:r>
              <a:rPr lang="zh-CN" altLang="en-US" sz="3200" dirty="0" smtClean="0"/>
              <a:t>的路段上进行骑车训练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行驶全程所用时间为</a:t>
            </a:r>
            <a:r>
              <a:rPr lang="en-US" sz="3200" i="1" dirty="0" smtClean="0"/>
              <a:t>t</a:t>
            </a:r>
            <a:r>
              <a:rPr lang="en-US" sz="3200" dirty="0" smtClean="0"/>
              <a:t> s,</a:t>
            </a:r>
            <a:r>
              <a:rPr lang="zh-CN" altLang="en-US" sz="3200" dirty="0" smtClean="0"/>
              <a:t>行驶的平均速度为</a:t>
            </a:r>
            <a:r>
              <a:rPr lang="en-US" sz="3200" i="1" dirty="0" smtClean="0"/>
              <a:t>v</a:t>
            </a:r>
            <a:r>
              <a:rPr lang="en-US" sz="3200" dirty="0" smtClean="0"/>
              <a:t> m/s,</a:t>
            </a:r>
            <a:r>
              <a:rPr lang="zh-CN" altLang="en-US" sz="3200" dirty="0" smtClean="0"/>
              <a:t>则</a:t>
            </a:r>
            <a:r>
              <a:rPr lang="en-US" sz="3200" i="1" dirty="0" err="1" smtClean="0"/>
              <a:t>vt</a:t>
            </a:r>
            <a:r>
              <a:rPr lang="en-US" sz="3200" i="1" dirty="0" smtClean="0"/>
              <a:t>=</a:t>
            </a:r>
            <a:r>
              <a:rPr lang="zh-CN" altLang="en-US" sz="3200" i="1" u="sng" dirty="0" smtClean="0"/>
              <a:t>　　　　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用</a:t>
            </a:r>
            <a:r>
              <a:rPr lang="en-US" sz="3200" i="1" dirty="0" smtClean="0"/>
              <a:t>t</a:t>
            </a:r>
            <a:r>
              <a:rPr lang="zh-CN" altLang="en-US" sz="3200" dirty="0" smtClean="0"/>
              <a:t>表示</a:t>
            </a:r>
            <a:r>
              <a:rPr lang="en-US" sz="3200" i="1" dirty="0" smtClean="0"/>
              <a:t>v</a:t>
            </a:r>
            <a:r>
              <a:rPr lang="zh-CN" altLang="en-US" sz="3200" dirty="0" smtClean="0"/>
              <a:t>的函数表达式为</a:t>
            </a:r>
            <a:r>
              <a:rPr lang="zh-CN" altLang="en-US" sz="3200" i="1" u="sng" dirty="0" smtClean="0"/>
              <a:t>　　　　</a:t>
            </a:r>
            <a:r>
              <a:rPr lang="en-US" sz="3200" i="1" dirty="0" smtClean="0"/>
              <a:t>. 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059276" y="4999047"/>
            <a:ext cx="857256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3</a:t>
            </a:r>
            <a:r>
              <a:rPr lang="en-US" sz="3200" i="1" dirty="0" smtClean="0"/>
              <a:t>.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3200" dirty="0" smtClean="0"/>
              <a:t>与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dirty="0" smtClean="0"/>
              <a:t>的乘积为</a:t>
            </a:r>
            <a:r>
              <a:rPr lang="en-US" sz="3200" i="1" dirty="0" smtClean="0"/>
              <a:t>-</a:t>
            </a:r>
            <a:r>
              <a:rPr lang="en-US" sz="3200" dirty="0" smtClean="0"/>
              <a:t>2,</a:t>
            </a:r>
            <a:r>
              <a:rPr lang="zh-CN" altLang="en-US" sz="3200" dirty="0" smtClean="0"/>
              <a:t>用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dirty="0" smtClean="0"/>
              <a:t>表示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3200" dirty="0" smtClean="0"/>
              <a:t>的函数表达式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为</a:t>
            </a:r>
            <a:r>
              <a:rPr lang="zh-CN" altLang="en-US" sz="3200" i="1" u="sng" dirty="0" smtClean="0"/>
              <a:t>　　　　</a:t>
            </a:r>
            <a:r>
              <a:rPr lang="en-US" sz="3200" i="1" dirty="0" smtClean="0"/>
              <a:t>. 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524125" y="2355215"/>
            <a:ext cx="14363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15700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468995" y="2156460"/>
          <a:ext cx="148653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16459200" imgH="9448800" progId="">
                  <p:embed/>
                </p:oleObj>
              </mc:Choice>
              <mc:Fallback>
                <p:oleObj name="Equation" r:id="rId1" imgW="16459200" imgH="94488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68995" y="2156460"/>
                        <a:ext cx="1486535" cy="854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526405" y="4036060"/>
            <a:ext cx="91948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371850" y="4404360"/>
          <a:ext cx="1280160" cy="7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5849600" imgH="9448800" progId="">
                  <p:embed/>
                </p:oleObj>
              </mc:Choice>
              <mc:Fallback>
                <p:oleObj name="Equation" r:id="rId3" imgW="15849600" imgH="9448800" progId="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1850" y="4404360"/>
                        <a:ext cx="1280160" cy="763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912110" y="5655945"/>
          <a:ext cx="1088390" cy="91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1277600" imgH="9448800" progId="">
                  <p:embed/>
                </p:oleObj>
              </mc:Choice>
              <mc:Fallback>
                <p:oleObj name="Equation" r:id="rId5" imgW="11277600" imgH="9448800" progId="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2110" y="5655945"/>
                        <a:ext cx="1088390" cy="9118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 220"/>
          <p:cNvSpPr/>
          <p:nvPr/>
        </p:nvSpPr>
        <p:spPr>
          <a:xfrm>
            <a:off x="81915" y="1016000"/>
            <a:ext cx="2255520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 220"/>
          <p:cNvSpPr/>
          <p:nvPr/>
        </p:nvSpPr>
        <p:spPr>
          <a:xfrm>
            <a:off x="81915" y="1015999"/>
            <a:ext cx="2361482" cy="57295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1825" y="1631315"/>
            <a:ext cx="68402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ym typeface="+mn-ea"/>
              </a:rPr>
              <a:t>观察前面的三个函数关系式</a:t>
            </a:r>
            <a:r>
              <a:rPr lang="en-US" sz="3600" b="1" dirty="0" smtClean="0">
                <a:sym typeface="+mn-ea"/>
              </a:rPr>
              <a:t>,</a:t>
            </a:r>
            <a:r>
              <a:rPr lang="zh-CN" altLang="en-US" sz="3600" b="1" dirty="0" smtClean="0">
                <a:sym typeface="+mn-ea"/>
              </a:rPr>
              <a:t>思考</a:t>
            </a:r>
            <a:r>
              <a:rPr lang="en-US" sz="3600" b="1" dirty="0" smtClean="0">
                <a:sym typeface="+mn-ea"/>
              </a:rPr>
              <a:t>:</a:t>
            </a:r>
            <a:endParaRPr lang="zh-CN" altLang="en-US" sz="3600" b="1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0765" y="2411095"/>
          <a:ext cx="1643380" cy="94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2" imgW="16459200" imgH="9448800" progId="">
                  <p:embed/>
                </p:oleObj>
              </mc:Choice>
              <mc:Fallback>
                <p:oleObj name="Equation" r:id="rId2" imgW="16459200" imgH="94488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0765" y="2411095"/>
                        <a:ext cx="1643380" cy="9436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722370" y="2411095"/>
          <a:ext cx="1483995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5849600" imgH="9448800" progId="">
                  <p:embed/>
                </p:oleObj>
              </mc:Choice>
              <mc:Fallback>
                <p:oleObj name="Equation" r:id="rId4" imgW="15849600" imgH="9448800" progId="">
                  <p:embed/>
                  <p:pic>
                    <p:nvPicPr>
                      <p:cNvPr id="0" name="图片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2370" y="2411095"/>
                        <a:ext cx="1483995" cy="8845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174105" y="2276475"/>
          <a:ext cx="1295400" cy="108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1277600" imgH="9448800" progId="">
                  <p:embed/>
                </p:oleObj>
              </mc:Choice>
              <mc:Fallback>
                <p:oleObj name="Equation" r:id="rId6" imgW="11277600" imgH="9448800" progId="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4105" y="2276475"/>
                        <a:ext cx="1295400" cy="10839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33450" y="3296285"/>
            <a:ext cx="83019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 smtClean="0">
                <a:sym typeface="+mn-ea"/>
              </a:rPr>
              <a:t>1</a:t>
            </a:r>
            <a:r>
              <a:rPr lang="zh-CN" altLang="en-US" sz="3600" b="1" dirty="0" smtClean="0">
                <a:sym typeface="+mn-ea"/>
              </a:rPr>
              <a:t>、</a:t>
            </a:r>
            <a:r>
              <a:rPr lang="zh-CN" altLang="en-US" sz="3600" b="1" dirty="0" smtClean="0">
                <a:sym typeface="+mn-ea"/>
              </a:rPr>
              <a:t>这些函数表达式具有怎样的共同特征</a:t>
            </a:r>
            <a:r>
              <a:rPr lang="en-US" sz="3600" b="1" dirty="0" smtClean="0">
                <a:sym typeface="+mn-ea"/>
              </a:rPr>
              <a:t>?</a:t>
            </a:r>
            <a:endParaRPr lang="zh-CN" altLang="en-US" sz="3600" b="1"/>
          </a:p>
        </p:txBody>
      </p:sp>
      <p:sp>
        <p:nvSpPr>
          <p:cNvPr id="11" name="文本框 10"/>
          <p:cNvSpPr txBox="1"/>
          <p:nvPr/>
        </p:nvSpPr>
        <p:spPr>
          <a:xfrm>
            <a:off x="933450" y="4214495"/>
            <a:ext cx="9959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 smtClean="0">
                <a:sym typeface="+mn-ea"/>
              </a:rPr>
              <a:t>2</a:t>
            </a:r>
            <a:r>
              <a:rPr lang="zh-CN" altLang="en-US" sz="3600" b="1" dirty="0" smtClean="0">
                <a:sym typeface="+mn-ea"/>
              </a:rPr>
              <a:t>、</a:t>
            </a:r>
            <a:r>
              <a:rPr lang="zh-CN" altLang="en-US" sz="3600" b="1" dirty="0" smtClean="0">
                <a:sym typeface="+mn-ea"/>
              </a:rPr>
              <a:t>通过观察</a:t>
            </a:r>
            <a:r>
              <a:rPr lang="en-US" sz="3600" b="1" dirty="0" smtClean="0">
                <a:sym typeface="+mn-ea"/>
              </a:rPr>
              <a:t>,</a:t>
            </a:r>
            <a:r>
              <a:rPr lang="zh-CN" altLang="en-US" sz="3600" b="1" dirty="0" smtClean="0">
                <a:sym typeface="+mn-ea"/>
              </a:rPr>
              <a:t>你能归纳出这种函数的一般形式吗</a:t>
            </a:r>
            <a:r>
              <a:rPr lang="en-US" sz="3600" b="1" dirty="0" smtClean="0">
                <a:sym typeface="+mn-ea"/>
              </a:rPr>
              <a:t>?</a:t>
            </a:r>
            <a:endParaRPr lang="zh-CN" altLang="en-US" sz="3600" b="1"/>
          </a:p>
        </p:txBody>
      </p:sp>
      <p:sp>
        <p:nvSpPr>
          <p:cNvPr id="12" name="文本框 11"/>
          <p:cNvSpPr txBox="1"/>
          <p:nvPr/>
        </p:nvSpPr>
        <p:spPr>
          <a:xfrm>
            <a:off x="1040765" y="5167630"/>
            <a:ext cx="69869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 smtClean="0">
                <a:sym typeface="+mn-ea"/>
              </a:rPr>
              <a:t>3</a:t>
            </a:r>
            <a:r>
              <a:rPr lang="zh-CN" altLang="en-US" sz="3600" b="1" dirty="0" smtClean="0">
                <a:sym typeface="+mn-ea"/>
              </a:rPr>
              <a:t>、</a:t>
            </a:r>
            <a:r>
              <a:rPr lang="zh-CN" altLang="en-US" sz="3600" b="1" dirty="0" smtClean="0">
                <a:sym typeface="+mn-ea"/>
              </a:rPr>
              <a:t>你能给这类函数下一个定义吗</a:t>
            </a:r>
            <a:r>
              <a:rPr lang="en-US" sz="3600" b="1" dirty="0" smtClean="0">
                <a:sym typeface="+mn-ea"/>
              </a:rPr>
              <a:t>?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 220"/>
          <p:cNvSpPr/>
          <p:nvPr/>
        </p:nvSpPr>
        <p:spPr>
          <a:xfrm>
            <a:off x="81915" y="1015999"/>
            <a:ext cx="2361482" cy="57295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27760" y="2544445"/>
            <a:ext cx="92252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一般地，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如果变量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y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和变量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x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之间的函数关系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可以表示成    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sz="3200" b="1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k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为常数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，且</a:t>
            </a:r>
            <a:r>
              <a:rPr lang="en-US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k</a:t>
            </a:r>
            <a:r>
              <a:rPr 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≠0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）的形式，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那么称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y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的反比例函数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 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k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称为比例系数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164715" y="3183255"/>
          <a:ext cx="835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9448800" imgH="9448800" progId="">
                  <p:embed/>
                </p:oleObj>
              </mc:Choice>
              <mc:Fallback>
                <p:oleObj name="Equation" r:id="rId4" imgW="9448800" imgH="94488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715" y="3183255"/>
                        <a:ext cx="835025" cy="1028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23975" y="1845945"/>
            <a:ext cx="43148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反比例函数的定义：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9435" y="5080635"/>
            <a:ext cx="4958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注意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变量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x,y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都不能等于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0.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8129" name="图片 948"/>
          <p:cNvGraphicFramePr>
            <a:graphicFrameLocks noChangeAspect="1"/>
          </p:cNvGraphicFramePr>
          <p:nvPr/>
        </p:nvGraphicFramePr>
        <p:xfrm>
          <a:off x="5166995" y="2256155"/>
          <a:ext cx="1011555" cy="101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9448800" imgH="9448800" progId="">
                  <p:embed/>
                </p:oleObj>
              </mc:Choice>
              <mc:Fallback>
                <p:oleObj name="Equation" r:id="rId1" imgW="9448800" imgH="9448800" progId="">
                  <p:embed/>
                  <p:pic>
                    <p:nvPicPr>
                      <p:cNvPr id="0" name="图片 9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66995" y="2256155"/>
                        <a:ext cx="1011555" cy="10115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987839" y="3448363"/>
            <a:ext cx="842968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(2)</a:t>
            </a:r>
            <a:r>
              <a:rPr lang="zh-CN" altLang="en-US" sz="3200" b="1" dirty="0" smtClean="0"/>
              <a:t>反比例函数</a:t>
            </a:r>
            <a:r>
              <a:rPr lang="en-US" sz="3200" b="1" i="1" dirty="0" smtClean="0"/>
              <a:t>           </a:t>
            </a:r>
            <a:r>
              <a:rPr lang="zh-CN" altLang="en-US" sz="3200" b="1" dirty="0" smtClean="0"/>
              <a:t>中</a:t>
            </a:r>
            <a:r>
              <a:rPr lang="en-US" sz="3200" b="1" dirty="0" smtClean="0"/>
              <a:t>,</a:t>
            </a:r>
            <a:r>
              <a:rPr lang="zh-CN" altLang="en-US" sz="3200" b="1" dirty="0" smtClean="0"/>
              <a:t>自变量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 dirty="0" smtClean="0"/>
              <a:t>的指数是</a:t>
            </a:r>
            <a:r>
              <a:rPr lang="en-US" sz="3200" b="1" dirty="0" smtClean="0"/>
              <a:t>1</a:t>
            </a:r>
            <a:r>
              <a:rPr lang="zh-CN" altLang="en-US" sz="3200" b="1" dirty="0" smtClean="0"/>
              <a:t>吗</a:t>
            </a:r>
            <a:r>
              <a:rPr lang="en-US" sz="3200" b="1" dirty="0" smtClean="0"/>
              <a:t>?</a:t>
            </a:r>
            <a:r>
              <a:rPr lang="zh-CN" altLang="en-US" sz="3200" b="1" dirty="0" smtClean="0"/>
              <a:t>为什么</a:t>
            </a:r>
            <a:r>
              <a:rPr lang="en-US" sz="3200" b="1" dirty="0" smtClean="0"/>
              <a:t>?</a:t>
            </a:r>
            <a:endParaRPr lang="zh-CN" altLang="en-US" sz="32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3155290" y="113535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【</a:t>
            </a:r>
            <a:r>
              <a:rPr lang="zh-CN" altLang="en-US" sz="3600" dirty="0" smtClean="0">
                <a:solidFill>
                  <a:srgbClr val="FF0000"/>
                </a:solidFill>
              </a:rPr>
              <a:t>思考</a:t>
            </a:r>
            <a:r>
              <a:rPr lang="en-US" altLang="zh-CN" sz="3600" dirty="0" smtClean="0">
                <a:solidFill>
                  <a:srgbClr val="FF0000"/>
                </a:solidFill>
              </a:rPr>
              <a:t>】</a:t>
            </a:r>
            <a:endParaRPr lang="en-US" altLang="zh-CN" sz="3600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669" y="2256139"/>
            <a:ext cx="778674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(1)</a:t>
            </a:r>
            <a:r>
              <a:rPr lang="zh-CN" altLang="en-US" sz="3200" b="1" dirty="0" smtClean="0"/>
              <a:t>在反比例函数</a:t>
            </a:r>
            <a:r>
              <a:rPr lang="en-US" sz="3200" b="1" i="1" dirty="0" smtClean="0"/>
              <a:t>              </a:t>
            </a:r>
            <a:r>
              <a:rPr lang="zh-CN" altLang="en-US" sz="3200" b="1" dirty="0" smtClean="0"/>
              <a:t>中</a:t>
            </a:r>
            <a:r>
              <a:rPr lang="en-US" sz="3200" b="1" dirty="0" smtClean="0"/>
              <a:t>,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k,x,y</a:t>
            </a:r>
            <a:r>
              <a:rPr lang="zh-CN" altLang="en-US" sz="3200" b="1" dirty="0" smtClean="0"/>
              <a:t>可以取任意实数吗</a:t>
            </a:r>
            <a:r>
              <a:rPr lang="en-US" sz="3200" b="1" dirty="0" smtClean="0"/>
              <a:t>?</a:t>
            </a:r>
            <a:endParaRPr lang="zh-CN" altLang="en-US" sz="3200" b="1" dirty="0" smtClean="0"/>
          </a:p>
        </p:txBody>
      </p:sp>
      <p:graphicFrame>
        <p:nvGraphicFramePr>
          <p:cNvPr id="7" name="图片 948"/>
          <p:cNvGraphicFramePr>
            <a:graphicFrameLocks noChangeAspect="1"/>
          </p:cNvGraphicFramePr>
          <p:nvPr/>
        </p:nvGraphicFramePr>
        <p:xfrm>
          <a:off x="4613275" y="3204845"/>
          <a:ext cx="925195" cy="92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9448800" imgH="9448800" progId="">
                  <p:embed/>
                </p:oleObj>
              </mc:Choice>
              <mc:Fallback>
                <p:oleObj name="Equation" r:id="rId3" imgW="9448800" imgH="9448800" progId="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3275" y="3204845"/>
                        <a:ext cx="925195" cy="925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024380" y="4908550"/>
            <a:ext cx="835533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(3)</a:t>
            </a:r>
            <a:r>
              <a:rPr lang="zh-CN" altLang="en-US" sz="3200" b="1" dirty="0" smtClean="0"/>
              <a:t>反比例函数除了这种分式的形式外</a:t>
            </a:r>
            <a:r>
              <a:rPr lang="en-US" sz="3200" b="1" dirty="0" smtClean="0"/>
              <a:t>,</a:t>
            </a:r>
            <a:r>
              <a:rPr lang="zh-CN" altLang="en-US" sz="3200" b="1" dirty="0" smtClean="0"/>
              <a:t>还有其他表示方法吗</a:t>
            </a:r>
            <a:r>
              <a:rPr lang="en-US" sz="3200" b="1" dirty="0" smtClean="0"/>
              <a:t>?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81915" y="1015999"/>
            <a:ext cx="2361482" cy="57295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1275" y="2248854"/>
            <a:ext cx="4572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反比例函数的一般式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043592" y="2093408"/>
          <a:ext cx="86409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9448800" imgH="9448800" progId="">
                  <p:embed/>
                </p:oleObj>
              </mc:Choice>
              <mc:Fallback>
                <p:oleObj name="Equation" r:id="rId1" imgW="9448800" imgH="9448800" progId="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43592" y="2093408"/>
                        <a:ext cx="864096" cy="8640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994341" y="2234234"/>
            <a:ext cx="273630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</a:rPr>
              <a:t>(</a:t>
            </a:r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200" dirty="0" smtClean="0">
                <a:solidFill>
                  <a:prstClr val="black"/>
                </a:solidFill>
              </a:rPr>
              <a:t>为常数</a:t>
            </a:r>
            <a:r>
              <a:rPr lang="en-US" altLang="zh-CN" sz="3200" dirty="0" smtClean="0">
                <a:solidFill>
                  <a:prstClr val="black"/>
                </a:solidFill>
              </a:rPr>
              <a:t>,</a:t>
            </a:r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3200" dirty="0" smtClean="0">
                <a:solidFill>
                  <a:prstClr val="black"/>
                </a:solidFill>
              </a:rPr>
              <a:t>0)</a:t>
            </a:r>
            <a:r>
              <a:rPr lang="en-US" altLang="zh-CN" sz="3200" i="1" dirty="0" smtClean="0">
                <a:solidFill>
                  <a:prstClr val="black"/>
                </a:solidFill>
              </a:rPr>
              <a:t>.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2336165" y="3363595"/>
            <a:ext cx="91732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反比例函数的变形式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:①</a:t>
            </a:r>
            <a:r>
              <a:rPr lang="en-US" altLang="zh-CN" sz="36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=kx</a:t>
            </a:r>
            <a:r>
              <a:rPr lang="en-US" altLang="zh-CN" sz="3600" b="1" i="1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600" b="1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6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的指数为</a:t>
            </a:r>
            <a:r>
              <a:rPr lang="en-US" altLang="zh-CN" sz="36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1,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为常数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≠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0);②</a:t>
            </a:r>
            <a:r>
              <a:rPr lang="en-US" altLang="zh-CN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6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为常数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≠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0)</a:t>
            </a:r>
            <a:r>
              <a:rPr lang="en-US" altLang="zh-CN" sz="36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6455" y="4763459"/>
            <a:ext cx="7992888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取值范围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:①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比例系数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≠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0;②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自变量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是一切非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;③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函数值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也是一切非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实数</a:t>
            </a:r>
            <a:r>
              <a:rPr lang="en-US" altLang="zh-CN" sz="32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0794" y="1104244"/>
            <a:ext cx="67866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反比例函数概念的有关特点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 220"/>
          <p:cNvSpPr/>
          <p:nvPr/>
        </p:nvSpPr>
        <p:spPr>
          <a:xfrm>
            <a:off x="81915" y="1016000"/>
            <a:ext cx="3742690" cy="5727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DOC_GUID" val="{32fd1771-fd84-4d5d-8698-5b11b868665d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1230</Words>
  <Application>WPS 演示</Application>
  <PresentationFormat>自定义</PresentationFormat>
  <Paragraphs>125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Symbol</vt:lpstr>
      <vt:lpstr>Calibri</vt:lpstr>
      <vt:lpstr>Times New Roman</vt:lpstr>
      <vt:lpstr>微软雅黑</vt:lpstr>
      <vt:lpstr>黑体</vt:lpstr>
      <vt:lpstr>楷体</vt:lpstr>
      <vt:lpstr>Candara</vt:lpstr>
      <vt:lpstr>华文楷体</vt:lpstr>
      <vt:lpstr>Arial Unicode MS</vt:lpstr>
      <vt:lpstr>华文新魏</vt:lpstr>
      <vt:lpstr>Segoe Print</vt:lpstr>
      <vt:lpstr>波形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海豚</cp:lastModifiedBy>
  <cp:revision>487</cp:revision>
  <dcterms:created xsi:type="dcterms:W3CDTF">2015-05-05T08:02:00Z</dcterms:created>
  <dcterms:modified xsi:type="dcterms:W3CDTF">2019-04-01T10:02:45Z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