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91" r:id="rId4"/>
    <p:sldId id="321" r:id="rId5"/>
    <p:sldId id="334" r:id="rId6"/>
    <p:sldId id="300" r:id="rId7"/>
    <p:sldId id="279" r:id="rId8"/>
    <p:sldId id="326" r:id="rId9"/>
    <p:sldId id="327" r:id="rId10"/>
    <p:sldId id="332" r:id="rId11"/>
    <p:sldId id="347" r:id="rId12"/>
    <p:sldId id="349" r:id="rId13"/>
    <p:sldId id="350" r:id="rId14"/>
    <p:sldId id="316" r:id="rId15"/>
    <p:sldId id="357" r:id="rId16"/>
    <p:sldId id="324" r:id="rId17"/>
    <p:sldId id="329" r:id="rId18"/>
    <p:sldId id="310" r:id="rId19"/>
    <p:sldId id="335" r:id="rId20"/>
    <p:sldId id="33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06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E5D9A-C0DC-4FD9-B94B-7DEFCD51C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7F65-5FE0-4579-BD1A-BB988283AF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1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png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0.png"/><Relationship Id="rId10" Type="http://schemas.openxmlformats.org/officeDocument/2006/relationships/vmlDrawing" Target="../drawings/vmlDrawing4.v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69954" y="2158116"/>
            <a:ext cx="6159898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第二十八章   圆</a:t>
            </a:r>
            <a:endParaRPr lang="zh-CN" altLang="en-US" sz="6600" b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4576" y="4167232"/>
            <a:ext cx="801987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垂径定理</a:t>
            </a:r>
            <a:endParaRPr lang="zh-CN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409125" y="902631"/>
            <a:ext cx="2486037" cy="2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38760" y="1123315"/>
            <a:ext cx="8963660" cy="175323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1: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如图所示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已知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CD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为☉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的直径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为弦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且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⊥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CD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垂足为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E.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若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ED=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2,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AB=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8,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求直径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CD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的长</a:t>
            </a:r>
            <a:r>
              <a:rPr lang="en-US" sz="3600" i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" y="229235"/>
            <a:ext cx="3293745" cy="59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 220"/>
          <p:cNvSpPr/>
          <p:nvPr/>
        </p:nvSpPr>
        <p:spPr>
          <a:xfrm>
            <a:off x="238760" y="821055"/>
            <a:ext cx="2142490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合作研学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展示激学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9724390" y="2485390"/>
            <a:ext cx="887730" cy="641985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426845" y="2292985"/>
            <a:ext cx="8976995" cy="45231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解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如图所示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连接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OA.</a:t>
            </a:r>
            <a:endParaRPr lang="en-US" sz="3600" b="1" i="1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sz="3600" b="1" dirty="0" smtClean="0">
                <a:ln>
                  <a:noFill/>
                </a:ln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设☉</a:t>
            </a:r>
            <a:r>
              <a:rPr lang="en-US" altLang="zh-CN" sz="3600" b="1" i="1" dirty="0" smtClean="0">
                <a:ln>
                  <a:noFill/>
                </a:ln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zh-CN" altLang="en-US" sz="3600" b="1" dirty="0" smtClean="0">
                <a:ln>
                  <a:noFill/>
                </a:ln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的半径为</a:t>
            </a:r>
            <a:r>
              <a:rPr lang="en-US" altLang="zh-CN" sz="3600" b="1" i="1" dirty="0" smtClean="0">
                <a:ln>
                  <a:noFill/>
                </a:ln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r.</a:t>
            </a:r>
            <a:endParaRPr lang="en-US" altLang="zh-CN" sz="3600" b="1" i="1" dirty="0" smtClean="0">
              <a:ln>
                <a:noFill/>
              </a:ln>
              <a:effectLst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∵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CD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为☉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的直径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endParaRPr lang="en-US" sz="3600" b="1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AB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⊥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CD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,∴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AE=BE.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∵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AB=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8,∴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AE=BE=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在</a:t>
            </a:r>
            <a:r>
              <a:rPr lang="en-US" sz="3600" b="1" dirty="0" err="1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Rt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△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OAE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OA</a:t>
            </a:r>
            <a:r>
              <a:rPr lang="en-US" sz="3600" b="1" baseline="300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=OE</a:t>
            </a:r>
            <a:r>
              <a:rPr lang="en-US" sz="3600" b="1" baseline="300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+AE</a:t>
            </a:r>
            <a:r>
              <a:rPr lang="en-US" sz="3600" b="1" baseline="300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OE=OD-ED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即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r</a:t>
            </a:r>
            <a:r>
              <a:rPr lang="en-US" sz="3600" b="1" baseline="300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=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r-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2)</a:t>
            </a:r>
            <a:r>
              <a:rPr lang="en-US" sz="3600" b="1" baseline="300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en-US" sz="3600" b="1" baseline="300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解得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r=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5,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从而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r=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所以直径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CD</a:t>
            </a:r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的长为</a:t>
            </a:r>
            <a:r>
              <a:rPr 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</a:t>
            </a:r>
            <a:r>
              <a:rPr lang="en-US" sz="3600" b="1" i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15595" y="901700"/>
            <a:ext cx="11560810" cy="42462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例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: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赵州桥是我国隋代建造的石拱桥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距今约有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1400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年的历史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是我国古代人民勤劳和智慧的结晶</a:t>
            </a:r>
            <a:r>
              <a:rPr lang="en-US" sz="3600" b="1" i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它的主桥拱是圆弧形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它的跨度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弧所对的弦的长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为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37</a:t>
            </a:r>
            <a:r>
              <a:rPr lang="en-US" sz="3600" b="1" i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4 m,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拱高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弧的中点到弦的距离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为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en-US" sz="3600" b="1" i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2 m,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你能求出赵州桥主桥拱的半径吗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?(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结果保留小数点后一位</a:t>
            </a:r>
            <a:r>
              <a:rPr lang="en-US" sz="36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09965" y="3934460"/>
            <a:ext cx="318960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" y="229235"/>
            <a:ext cx="3293745" cy="59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 220"/>
          <p:cNvSpPr/>
          <p:nvPr/>
        </p:nvSpPr>
        <p:spPr>
          <a:xfrm>
            <a:off x="238760" y="821055"/>
            <a:ext cx="2142490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合作研学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展示激学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6735" y="1014730"/>
            <a:ext cx="10740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如图所示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表示主桥拱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设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所在圆的圆心为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O,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半径为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R.AB=37.4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m,CD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=7.2 m,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求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的长度。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65145" y="1014730"/>
            <a:ext cx="4171950" cy="557530"/>
            <a:chOff x="6235" y="1633"/>
            <a:chExt cx="6570" cy="878"/>
          </a:xfrm>
        </p:grpSpPr>
        <p:graphicFrame>
          <p:nvGraphicFramePr>
            <p:cNvPr id="3073" name="Object 1"/>
            <p:cNvGraphicFramePr>
              <a:graphicFrameLocks noChangeAspect="1"/>
            </p:cNvGraphicFramePr>
            <p:nvPr/>
          </p:nvGraphicFramePr>
          <p:xfrm>
            <a:off x="6235" y="1673"/>
            <a:ext cx="988" cy="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Equation" r:id="rId1" imgW="6096000" imgH="5181600" progId="">
                    <p:embed/>
                  </p:oleObj>
                </mc:Choice>
                <mc:Fallback>
                  <p:oleObj name="Equation" r:id="rId1" imgW="6096000" imgH="5181600" progId="">
                    <p:embed/>
                    <p:pic>
                      <p:nvPicPr>
                        <p:cNvPr id="0" name="图片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235" y="1673"/>
                          <a:ext cx="988" cy="8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1793" y="1633"/>
            <a:ext cx="1013" cy="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3" imgW="6096000" imgH="5181600" progId="">
                    <p:embed/>
                  </p:oleObj>
                </mc:Choice>
                <mc:Fallback>
                  <p:oleObj name="Equation" r:id="rId3" imgW="6096000" imgH="5181600" progId="">
                    <p:embed/>
                    <p:pic>
                      <p:nvPicPr>
                        <p:cNvPr id="0" name="图片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793" y="1633"/>
                          <a:ext cx="1013" cy="8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996309" y="2608240"/>
          <a:ext cx="627066" cy="53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4" imgW="6096000" imgH="5181600" progId="">
                  <p:embed/>
                </p:oleObj>
              </mc:Choice>
              <mc:Fallback>
                <p:oleObj name="Equation" r:id="rId4" imgW="6096000" imgH="5181600" progId="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6309" y="2608240"/>
                        <a:ext cx="627066" cy="5330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91550" y="2809875"/>
            <a:ext cx="318960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" y="140335"/>
            <a:ext cx="3293745" cy="59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 220"/>
          <p:cNvSpPr/>
          <p:nvPr/>
        </p:nvSpPr>
        <p:spPr>
          <a:xfrm>
            <a:off x="238760" y="732155"/>
            <a:ext cx="2142490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合作研学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展示激学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2025" y="1976755"/>
            <a:ext cx="1005141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解：经过圆心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作弦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的垂线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为垂足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OC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相交于点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连接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OA.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根据垂径定理知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的中点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的中点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CD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就是拱高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AB=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m,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CD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m,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AD=   AB=  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7(m),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OD=OC-CD=R-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2(m)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Rt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OAD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由勾股定理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得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=AD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+OD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解得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9(m)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因此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赵州桥的主桥拱半径约为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 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257"/>
          <p:cNvGraphicFramePr>
            <a:graphicFrameLocks noChangeAspect="1"/>
          </p:cNvGraphicFramePr>
          <p:nvPr/>
        </p:nvGraphicFramePr>
        <p:xfrm>
          <a:off x="3591235" y="4680589"/>
          <a:ext cx="285752" cy="73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3657600" imgH="9448800" progId="">
                  <p:embed/>
                </p:oleObj>
              </mc:Choice>
              <mc:Fallback>
                <p:oleObj name="Equation" r:id="rId7" imgW="3657600" imgH="9448800" progId="">
                  <p:embed/>
                  <p:pic>
                    <p:nvPicPr>
                      <p:cNvPr id="0" name="图片 614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1235" y="4680589"/>
                        <a:ext cx="285752" cy="732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1140" y="1473200"/>
            <a:ext cx="11748135" cy="5012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垂径定理: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垂直于弦的直径平分这条弦,并且平分这条弦所对的两条弧.</a:t>
            </a:r>
            <a:endParaRPr lang="en-US" sz="4000" i="1" dirty="0" smtClean="0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2.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推论：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在☉O中,设直径CD与弦AB(不是直径)相交于点E.若把AE=BE,                       CD⊥AB,中的一项作为条件,则可得到另外两项结论.</a:t>
            </a:r>
            <a:endParaRPr lang="en-US" altLang="en-US" sz="4000" b="1" i="1" dirty="0" smtClean="0">
              <a:solidFill>
                <a:schemeClr val="tx1"/>
              </a:solidFill>
            </a:endParaRPr>
          </a:p>
          <a:p>
            <a:endParaRPr lang="en-US" altLang="en-US" sz="4000" b="1" i="1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628515" y="3924300"/>
          <a:ext cx="2934335" cy="6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" imgW="30784800" imgH="6096000" progId="">
                  <p:embed/>
                </p:oleObj>
              </mc:Choice>
              <mc:Fallback>
                <p:oleObj name="Equation" r:id="rId2" imgW="30784800" imgH="60960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28515" y="3924300"/>
                        <a:ext cx="2934335" cy="6261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495" y="1287145"/>
            <a:ext cx="10674350" cy="551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0695"/>
          <a:stretch>
            <a:fillRect/>
          </a:stretch>
        </p:blipFill>
        <p:spPr>
          <a:xfrm>
            <a:off x="219710" y="1270000"/>
            <a:ext cx="11717020" cy="52000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32750" y="3163570"/>
            <a:ext cx="3251200" cy="326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9180"/>
          <a:stretch>
            <a:fillRect/>
          </a:stretch>
        </p:blipFill>
        <p:spPr>
          <a:xfrm>
            <a:off x="571500" y="1473200"/>
            <a:ext cx="11289030" cy="5069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5029" t="20175" r="10338" b="51379"/>
          <a:stretch>
            <a:fillRect/>
          </a:stretch>
        </p:blipFill>
        <p:spPr>
          <a:xfrm>
            <a:off x="5793105" y="3289300"/>
            <a:ext cx="2706370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布置作业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3779" y="2253787"/>
            <a:ext cx="10576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书 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P154-155    </a:t>
            </a:r>
            <a:r>
              <a:rPr lang="zh-CN" altLang="zh-CN" sz="3600" dirty="0" smtClean="0"/>
              <a:t>练习</a:t>
            </a:r>
            <a:r>
              <a:rPr lang="zh-CN" altLang="zh-CN" sz="3600" dirty="0"/>
              <a:t>，习</a:t>
            </a:r>
            <a:r>
              <a:rPr lang="zh-CN" altLang="zh-CN" sz="3600" dirty="0" smtClean="0"/>
              <a:t>题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779008" y="3303809"/>
            <a:ext cx="5596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全品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班提升题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2137" y="1518079"/>
            <a:ext cx="11593195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圆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的半径为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一弦长为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</a:t>
            </a:r>
            <a:r>
              <a:rPr kumimoji="0" lang="en-US" altLang="zh-CN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-x-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6=0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的一个根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则该弦所对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的圆心角的度数为</a:t>
            </a:r>
            <a:r>
              <a:rPr kumimoji="0" lang="zh-CN" alt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　　　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°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 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如图所示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是☉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的弦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不是直径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为弦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上两点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且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OC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OD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延长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OC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OD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分别交☉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与点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E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F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求证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3307" y="3159456"/>
            <a:ext cx="1727579" cy="634621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2865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NEU-BZ-S92"/>
                <a:cs typeface="Times New Roman" panose="02020603050405020304" pitchFamily="18" charset="0"/>
              </a:rPr>
              <a:t>.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 l="52333" b="19219"/>
          <a:stretch>
            <a:fillRect/>
          </a:stretch>
        </p:blipFill>
        <p:spPr bwMode="auto">
          <a:xfrm>
            <a:off x="4899546" y="3996163"/>
            <a:ext cx="2988860" cy="259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布置作业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0251" y="1449845"/>
            <a:ext cx="10980420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等边三角形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ABC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内接于☉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连接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OA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OB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OC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延长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AO</a:t>
            </a:r>
            <a:endParaRPr kumimoji="0" lang="en-US" altLang="zh-CN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分别交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BC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于点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弧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BC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于点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连接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BD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CD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如图所示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判断四边形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BDCO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是哪一种特殊四边形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并说明理由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若等边三角形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ABC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的边长为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endParaRPr kumimoji="0" lang="en-US" altLang="zh-CN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3630" y="3254991"/>
            <a:ext cx="403035" cy="42990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23878" y="3072714"/>
            <a:ext cx="405338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方正书宋_GBK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NEU-BZ-S92"/>
                <a:cs typeface="Times New Roman" panose="02020603050405020304" pitchFamily="18" charset="0"/>
              </a:rPr>
              <a:t>cm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方正书宋_GBK"/>
                <a:cs typeface="Times New Roman" panose="02020603050405020304" pitchFamily="18" charset="0"/>
              </a:rPr>
              <a:t>求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NEU-BZ-S92"/>
                <a:cs typeface="Times New Roman" panose="02020603050405020304" pitchFamily="18" charset="0"/>
              </a:rPr>
              <a:t>O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方正书宋_GBK"/>
                <a:cs typeface="Times New Roman" panose="02020603050405020304" pitchFamily="18" charset="0"/>
              </a:rPr>
              <a:t>的半径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NEU-BZ-S92"/>
                <a:cs typeface="Times New Roman" panose="02020603050405020304" pitchFamily="18" charset="0"/>
              </a:rPr>
              <a:t>.</a:t>
            </a:r>
            <a:endParaRPr kumimoji="0" lang="en-US" altLang="zh-CN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3385" y="3569315"/>
            <a:ext cx="2675957" cy="282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6" y="101600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5610" y="2138913"/>
            <a:ext cx="22828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/>
              <a:t>课本</a:t>
            </a:r>
            <a:endParaRPr lang="zh-CN" altLang="en-US" sz="4800" b="1" dirty="0"/>
          </a:p>
          <a:p>
            <a:pPr algn="ctr"/>
            <a:endParaRPr lang="zh-CN" altLang="en-US" sz="4800" b="1" dirty="0"/>
          </a:p>
          <a:p>
            <a:pPr algn="ctr"/>
            <a:r>
              <a:rPr lang="zh-CN" altLang="en-US" sz="4800" b="1" dirty="0"/>
              <a:t>练习本</a:t>
            </a:r>
            <a:endParaRPr lang="zh-CN" altLang="en-US" sz="4800" b="1" dirty="0"/>
          </a:p>
          <a:p>
            <a:pPr algn="ctr"/>
            <a:endParaRPr lang="zh-CN" altLang="en-US" sz="4800" b="1" dirty="0"/>
          </a:p>
          <a:p>
            <a:pPr algn="ctr"/>
            <a:r>
              <a:rPr lang="zh-CN" altLang="en-US" sz="4800" b="1" dirty="0"/>
              <a:t>学案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引入新课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325" y="1473200"/>
            <a:ext cx="7604760" cy="39693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/>
              <a:t>    赵州桥是我国隋代建造的石拱桥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距今约有</a:t>
            </a:r>
            <a:r>
              <a:rPr lang="en-US" sz="3600" dirty="0" smtClean="0"/>
              <a:t>1400</a:t>
            </a:r>
            <a:r>
              <a:rPr lang="zh-CN" altLang="en-US" sz="3600" dirty="0" smtClean="0"/>
              <a:t>年的历史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是我国古代人民勤劳和智慧的结晶</a:t>
            </a:r>
            <a:r>
              <a:rPr lang="en-US" sz="3600" i="1" dirty="0" smtClean="0"/>
              <a:t>.</a:t>
            </a:r>
            <a:r>
              <a:rPr lang="zh-CN" altLang="en-US" sz="3600" dirty="0" smtClean="0"/>
              <a:t>它的主桥拱是圆弧形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它的跨度</a:t>
            </a:r>
            <a:r>
              <a:rPr lang="en-US" sz="3600" dirty="0" smtClean="0"/>
              <a:t>(</a:t>
            </a:r>
            <a:r>
              <a:rPr lang="zh-CN" altLang="en-US" sz="3600" dirty="0" smtClean="0"/>
              <a:t>弧所对的弦的长</a:t>
            </a:r>
            <a:r>
              <a:rPr lang="en-US" sz="3600" dirty="0" smtClean="0"/>
              <a:t>)</a:t>
            </a:r>
            <a:r>
              <a:rPr lang="zh-CN" altLang="en-US" sz="3600" dirty="0" smtClean="0"/>
              <a:t>为</a:t>
            </a:r>
            <a:r>
              <a:rPr lang="en-US" sz="3600" dirty="0" smtClean="0"/>
              <a:t>37</a:t>
            </a:r>
            <a:r>
              <a:rPr lang="en-US" sz="3600" i="1" dirty="0" smtClean="0"/>
              <a:t>.</a:t>
            </a:r>
            <a:r>
              <a:rPr lang="en-US" sz="3600" dirty="0" smtClean="0"/>
              <a:t>4 m,</a:t>
            </a:r>
            <a:r>
              <a:rPr lang="zh-CN" altLang="en-US" sz="3600" dirty="0" smtClean="0"/>
              <a:t>拱高</a:t>
            </a:r>
            <a:r>
              <a:rPr lang="en-US" sz="3600" dirty="0" smtClean="0"/>
              <a:t>(</a:t>
            </a:r>
            <a:r>
              <a:rPr lang="zh-CN" altLang="en-US" sz="3600" dirty="0" smtClean="0"/>
              <a:t>弧的中点到弦的距离</a:t>
            </a:r>
            <a:r>
              <a:rPr lang="en-US" sz="3600" dirty="0" smtClean="0"/>
              <a:t>)</a:t>
            </a:r>
            <a:r>
              <a:rPr lang="zh-CN" altLang="en-US" sz="3600" dirty="0" smtClean="0"/>
              <a:t>为</a:t>
            </a:r>
            <a:r>
              <a:rPr lang="en-US" sz="3600" dirty="0" smtClean="0"/>
              <a:t>7</a:t>
            </a:r>
            <a:r>
              <a:rPr lang="en-US" sz="3600" i="1" dirty="0" smtClean="0"/>
              <a:t>.</a:t>
            </a:r>
            <a:r>
              <a:rPr lang="en-US" sz="3600" dirty="0" smtClean="0"/>
              <a:t>2 m,</a:t>
            </a:r>
            <a:r>
              <a:rPr lang="zh-CN" altLang="en-US" sz="3600" dirty="0" smtClean="0"/>
              <a:t>你能求出赵州桥主桥拱的半径吗</a:t>
            </a:r>
            <a:r>
              <a:rPr lang="en-US" sz="3600" dirty="0" smtClean="0"/>
              <a:t>?(</a:t>
            </a:r>
            <a:r>
              <a:rPr lang="zh-CN" altLang="en-US" sz="3600" dirty="0" smtClean="0"/>
              <a:t>结果保留小数点后一位</a:t>
            </a:r>
            <a:r>
              <a:rPr lang="en-US" sz="3600" dirty="0" smtClean="0"/>
              <a:t>)</a:t>
            </a:r>
            <a:endParaRPr lang="zh-CN" altLang="en-US" sz="3600" dirty="0"/>
          </a:p>
        </p:txBody>
      </p:sp>
      <p:pic>
        <p:nvPicPr>
          <p:cNvPr id="6146" name="Picture 2" descr="C:\Documents and Settings\Administrator\Application Data\360se6\Application\User Data\temp\01300000165476121180097659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4658" y="2124072"/>
            <a:ext cx="3857652" cy="260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6" y="101600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/>
              <a:t>学习目标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1"/>
          <p:cNvSpPr txBox="1"/>
          <p:nvPr/>
        </p:nvSpPr>
        <p:spPr>
          <a:xfrm>
            <a:off x="350233" y="1665027"/>
            <a:ext cx="11307084" cy="30281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kumimoji="0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理解垂径定理的证明过程,掌握垂径定理及其推论.</a:t>
            </a:r>
            <a:endParaRPr kumimoji="0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2.会用垂径定理进行简单的证明和计算.</a:t>
            </a:r>
            <a:endParaRPr kumimoji="0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3.了解直径、弦、弧之间的特殊关系.</a:t>
            </a:r>
            <a:endParaRPr kumimoji="0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29" name="Picture 17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175" y="1003935"/>
            <a:ext cx="19050" cy="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0482449" y="608352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一起探究</a:t>
            </a:r>
            <a:endParaRPr lang="zh-CN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870" y="1532255"/>
            <a:ext cx="899223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/>
              <a:t>如图所示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在☉</a:t>
            </a:r>
            <a:r>
              <a:rPr lang="en-US" sz="3600" i="1" dirty="0" smtClean="0"/>
              <a:t>O</a:t>
            </a:r>
            <a:r>
              <a:rPr lang="zh-CN" altLang="en-US" sz="3600" dirty="0" smtClean="0"/>
              <a:t>中</a:t>
            </a:r>
            <a:r>
              <a:rPr lang="en-US" sz="3600" dirty="0" smtClean="0"/>
              <a:t>,</a:t>
            </a:r>
            <a:r>
              <a:rPr lang="en-US" sz="3600" i="1" dirty="0" smtClean="0"/>
              <a:t>CD</a:t>
            </a:r>
            <a:r>
              <a:rPr lang="zh-CN" altLang="en-US" sz="3600" dirty="0" smtClean="0"/>
              <a:t>为直径</a:t>
            </a:r>
            <a:r>
              <a:rPr lang="en-US" sz="3600" dirty="0" smtClean="0"/>
              <a:t>,</a:t>
            </a:r>
            <a:r>
              <a:rPr lang="en-US" sz="3600" i="1" dirty="0" smtClean="0"/>
              <a:t>AB</a:t>
            </a:r>
            <a:r>
              <a:rPr lang="zh-CN" altLang="en-US" sz="3600" dirty="0" smtClean="0"/>
              <a:t>为弦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且</a:t>
            </a:r>
            <a:r>
              <a:rPr lang="en-US" sz="3600" i="1" dirty="0" smtClean="0"/>
              <a:t>CD</a:t>
            </a:r>
            <a:r>
              <a:rPr lang="zh-CN" altLang="en-US" sz="3600" dirty="0" smtClean="0"/>
              <a:t>⊥</a:t>
            </a:r>
            <a:r>
              <a:rPr lang="en-US" sz="3600" i="1" dirty="0" smtClean="0"/>
              <a:t>AB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垂足为</a:t>
            </a:r>
            <a:r>
              <a:rPr lang="en-US" sz="3600" i="1" dirty="0" smtClean="0"/>
              <a:t>E.</a:t>
            </a:r>
            <a:r>
              <a:rPr lang="zh-CN" altLang="en-US" sz="3600" dirty="0" smtClean="0"/>
              <a:t>求证</a:t>
            </a:r>
            <a:r>
              <a:rPr lang="en-US" sz="3600" i="1" dirty="0" smtClean="0"/>
              <a:t>AE=BE</a:t>
            </a:r>
            <a:r>
              <a:rPr lang="en-US" sz="3600" dirty="0" smtClean="0"/>
              <a:t>,</a:t>
            </a:r>
            <a:endParaRPr lang="en-US" altLang="en-US" sz="3600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001385" y="2103755"/>
          <a:ext cx="2714625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30784800" imgH="6096000" progId="">
                  <p:embed/>
                </p:oleObj>
              </mc:Choice>
              <mc:Fallback>
                <p:oleObj name="Equation" r:id="rId3" imgW="30784800" imgH="60960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1385" y="2103755"/>
                        <a:ext cx="2714625" cy="5791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14282" y="2790496"/>
            <a:ext cx="5500726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/>
              <a:t>证明</a:t>
            </a:r>
            <a:r>
              <a:rPr lang="en-US" sz="3600" dirty="0" smtClean="0"/>
              <a:t>:</a:t>
            </a:r>
            <a:r>
              <a:rPr lang="zh-CN" altLang="en-US" sz="3600" dirty="0" smtClean="0"/>
              <a:t>如图所示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连接</a:t>
            </a:r>
            <a:r>
              <a:rPr lang="en-US" sz="3600" i="1" dirty="0" smtClean="0"/>
              <a:t>OA</a:t>
            </a:r>
            <a:r>
              <a:rPr lang="en-US" sz="3600" dirty="0" smtClean="0"/>
              <a:t>,</a:t>
            </a:r>
            <a:r>
              <a:rPr lang="en-US" sz="3600" i="1" dirty="0" smtClean="0"/>
              <a:t>OB.</a:t>
            </a:r>
            <a:endParaRPr lang="en-US" altLang="en-US" sz="3600" i="1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9473565" y="2428875"/>
            <a:ext cx="1765300" cy="2000250"/>
            <a:chOff x="11138" y="4507"/>
            <a:chExt cx="2780" cy="3150"/>
          </a:xfrm>
        </p:grpSpPr>
        <p:pic>
          <p:nvPicPr>
            <p:cNvPr id="3" name="图片 2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38" y="4507"/>
              <a:ext cx="2781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11494" y="5969"/>
              <a:ext cx="979" cy="828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2473" y="6082"/>
              <a:ext cx="900" cy="675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285720" y="3433438"/>
            <a:ext cx="3857652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/>
              <a:t>在△</a:t>
            </a:r>
            <a:r>
              <a:rPr lang="en-US" sz="3600" i="1" dirty="0" smtClean="0"/>
              <a:t>OAB</a:t>
            </a:r>
            <a:r>
              <a:rPr lang="zh-CN" altLang="en-US" sz="3600" dirty="0" smtClean="0"/>
              <a:t>中</a:t>
            </a:r>
            <a:r>
              <a:rPr lang="en-US" sz="3600" dirty="0" smtClean="0"/>
              <a:t>,</a:t>
            </a:r>
            <a:endParaRPr lang="zh-CN" altLang="en-US" sz="3600" dirty="0" smtClean="0"/>
          </a:p>
          <a:p>
            <a:r>
              <a:rPr lang="en-US" sz="3600" dirty="0" smtClean="0"/>
              <a:t>∵</a:t>
            </a:r>
            <a:r>
              <a:rPr lang="en-US" sz="3600" i="1" dirty="0" smtClean="0"/>
              <a:t>OA=OB</a:t>
            </a:r>
            <a:r>
              <a:rPr lang="en-US" sz="3600" dirty="0" smtClean="0"/>
              <a:t>,</a:t>
            </a:r>
            <a:r>
              <a:rPr lang="en-US" sz="3600" i="1" dirty="0" smtClean="0"/>
              <a:t>OE</a:t>
            </a:r>
            <a:r>
              <a:rPr lang="zh-CN" altLang="en-US" sz="3600" dirty="0" smtClean="0"/>
              <a:t>⊥</a:t>
            </a:r>
            <a:r>
              <a:rPr lang="en-US" sz="3600" i="1" dirty="0" smtClean="0"/>
              <a:t>AB</a:t>
            </a:r>
            <a:r>
              <a:rPr lang="en-US" sz="3600" dirty="0" smtClean="0"/>
              <a:t>,</a:t>
            </a:r>
            <a:endParaRPr lang="en-US" altLang="en-US" sz="3600" dirty="0" smtClean="0"/>
          </a:p>
        </p:txBody>
      </p:sp>
      <p:sp>
        <p:nvSpPr>
          <p:cNvPr id="14" name="矩形 13"/>
          <p:cNvSpPr/>
          <p:nvPr/>
        </p:nvSpPr>
        <p:spPr>
          <a:xfrm>
            <a:off x="285720" y="4495483"/>
            <a:ext cx="6715172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600" dirty="0" smtClean="0"/>
              <a:t>∴</a:t>
            </a:r>
            <a:r>
              <a:rPr lang="en-US" sz="3600" i="1" dirty="0" smtClean="0"/>
              <a:t>AE=BE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AOE=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BOE.</a:t>
            </a:r>
            <a:endParaRPr lang="en-US" altLang="en-US" sz="3600" i="1" dirty="0" smtClean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28596" y="5076512"/>
          <a:ext cx="1816111" cy="67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8592800" imgH="5486400" progId="">
                  <p:embed/>
                </p:oleObj>
              </mc:Choice>
              <mc:Fallback>
                <p:oleObj name="Equation" r:id="rId6" imgW="18592800" imgH="5486400" progId="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596" y="5076512"/>
                        <a:ext cx="1816111" cy="6769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285720" y="5719454"/>
            <a:ext cx="8715436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600" dirty="0" smtClean="0"/>
              <a:t>∵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AOC=</a:t>
            </a:r>
            <a:r>
              <a:rPr lang="en-US" sz="3600" dirty="0" smtClean="0"/>
              <a:t>180°</a:t>
            </a:r>
            <a:r>
              <a:rPr lang="en-US" sz="3600" i="1" dirty="0" smtClean="0"/>
              <a:t>-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AOE</a:t>
            </a:r>
            <a:r>
              <a:rPr lang="en-US" sz="3600" dirty="0" smtClean="0"/>
              <a:t>,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BOC=</a:t>
            </a:r>
            <a:r>
              <a:rPr lang="en-US" sz="3600" dirty="0" smtClean="0"/>
              <a:t>180°</a:t>
            </a:r>
            <a:r>
              <a:rPr lang="en-US" sz="3600" i="1" dirty="0" smtClean="0"/>
              <a:t>-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BOE</a:t>
            </a:r>
            <a:r>
              <a:rPr lang="en-US" sz="3600" dirty="0" smtClean="0"/>
              <a:t>,</a:t>
            </a:r>
            <a:endParaRPr lang="en-US" altLang="en-US" sz="3600" dirty="0" smtClean="0"/>
          </a:p>
        </p:txBody>
      </p:sp>
      <p:sp>
        <p:nvSpPr>
          <p:cNvPr id="17" name="矩形 16"/>
          <p:cNvSpPr/>
          <p:nvPr/>
        </p:nvSpPr>
        <p:spPr>
          <a:xfrm>
            <a:off x="357158" y="6362396"/>
            <a:ext cx="34721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3600" dirty="0" smtClean="0"/>
              <a:t>∴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AOC=</a:t>
            </a:r>
            <a:r>
              <a:rPr lang="zh-CN" altLang="en-US" sz="3600" dirty="0" smtClean="0"/>
              <a:t>∠</a:t>
            </a:r>
            <a:r>
              <a:rPr lang="en-US" sz="3600" i="1" dirty="0" smtClean="0"/>
              <a:t>BOC.</a:t>
            </a:r>
            <a:endParaRPr lang="en-US" altLang="en-US" sz="3600" i="1" dirty="0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143372" y="6290958"/>
          <a:ext cx="193676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8592800" imgH="5486400" progId="">
                  <p:embed/>
                </p:oleObj>
              </mc:Choice>
              <mc:Fallback>
                <p:oleObj name="Equation" r:id="rId8" imgW="18592800" imgH="5486400" progId="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3372" y="6290958"/>
                        <a:ext cx="1936764" cy="571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3" grpId="1"/>
      <p:bldP spid="14" grpId="1"/>
      <p:bldP spid="16" grpId="1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321881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625" y="1523365"/>
            <a:ext cx="11334750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垂径定理</a:t>
            </a:r>
            <a:r>
              <a:rPr lang="en-US" sz="36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  <a:r>
              <a:rPr lang="zh-CN" altLang="en-US" sz="36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垂直于弦的直径平分这条弦</a:t>
            </a:r>
            <a:r>
              <a:rPr lang="en-US" sz="36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,</a:t>
            </a:r>
            <a:r>
              <a:rPr lang="zh-CN" altLang="en-US" sz="3600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并且平分这条弦所对的两条弧</a:t>
            </a:r>
            <a:r>
              <a:rPr lang="en-US" sz="3600" i="1" dirty="0" smtClean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.</a:t>
            </a:r>
            <a:endParaRPr lang="zh-CN" altLang="en-US" sz="3600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952424"/>
            <a:ext cx="2129155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b="1" dirty="0" smtClean="0"/>
              <a:t>几何语言</a:t>
            </a:r>
            <a:r>
              <a:rPr lang="en-US" sz="3600" b="1" dirty="0" smtClean="0"/>
              <a:t>:</a:t>
            </a:r>
            <a:endParaRPr lang="zh-CN" altLang="en-US" sz="3600" b="1" dirty="0"/>
          </a:p>
        </p:txBody>
      </p:sp>
      <p:pic>
        <p:nvPicPr>
          <p:cNvPr id="19458" name="图片 329" descr="DSC_002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15321" y="2823839"/>
            <a:ext cx="2357454" cy="29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42910" y="3666804"/>
            <a:ext cx="4857784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/>
              <a:t>在☉</a:t>
            </a:r>
            <a:r>
              <a:rPr lang="en-US" sz="3600" i="1" dirty="0" smtClean="0"/>
              <a:t>O</a:t>
            </a:r>
            <a:r>
              <a:rPr lang="zh-CN" altLang="en-US" sz="3600" dirty="0" smtClean="0"/>
              <a:t>中</a:t>
            </a:r>
            <a:r>
              <a:rPr lang="en-US" sz="3600" dirty="0" smtClean="0"/>
              <a:t>,</a:t>
            </a:r>
            <a:r>
              <a:rPr lang="en-US" sz="3600" i="1" dirty="0" smtClean="0"/>
              <a:t>CD</a:t>
            </a:r>
            <a:r>
              <a:rPr lang="zh-CN" altLang="en-US" sz="3600" dirty="0" smtClean="0"/>
              <a:t>为直径</a:t>
            </a:r>
            <a:r>
              <a:rPr lang="en-US" sz="3600" dirty="0" smtClean="0"/>
              <a:t>,</a:t>
            </a:r>
            <a:endParaRPr lang="en-US" sz="3600" dirty="0" smtClean="0"/>
          </a:p>
          <a:p>
            <a:r>
              <a:rPr lang="en-US" sz="3600" i="1" dirty="0" smtClean="0"/>
              <a:t>CD</a:t>
            </a:r>
            <a:r>
              <a:rPr lang="zh-CN" altLang="en-US" sz="3600" dirty="0" smtClean="0"/>
              <a:t>⊥</a:t>
            </a:r>
            <a:r>
              <a:rPr lang="en-US" sz="3600" i="1" dirty="0" smtClean="0"/>
              <a:t>AB</a:t>
            </a:r>
            <a:r>
              <a:rPr lang="en-US" sz="3600" dirty="0" smtClean="0"/>
              <a:t>,</a:t>
            </a:r>
            <a:endParaRPr lang="zh-CN" altLang="en-US" sz="36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857224" y="5738506"/>
          <a:ext cx="27146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30784800" imgH="6096000" progId="">
                  <p:embed/>
                </p:oleObj>
              </mc:Choice>
              <mc:Fallback>
                <p:oleObj name="Equation" r:id="rId3" imgW="30784800" imgH="60960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24" y="5738506"/>
                        <a:ext cx="2714625" cy="68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785786" y="4952688"/>
            <a:ext cx="218059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3600" dirty="0" smtClean="0"/>
              <a:t>∴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AE=BE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321881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9047" y="1043440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大家谈谈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1280" y="1388088"/>
            <a:ext cx="338772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垂径定理的推论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75812" y="1694158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14325" y="1967230"/>
            <a:ext cx="90493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如图所示</a:t>
            </a:r>
            <a:r>
              <a:rPr 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在☉</a:t>
            </a:r>
            <a:r>
              <a:rPr lang="en-US" sz="3600" i="1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中</a:t>
            </a:r>
            <a:r>
              <a:rPr 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直径</a:t>
            </a:r>
            <a:r>
              <a:rPr lang="en-US" sz="3600" i="1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CD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与弦</a:t>
            </a:r>
            <a:r>
              <a:rPr lang="en-US" sz="3600" i="1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AB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不是直径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相交于点</a:t>
            </a:r>
            <a:r>
              <a:rPr lang="en-US" sz="3600" i="1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E.</a:t>
            </a:r>
            <a:endParaRPr lang="zh-CN" altLang="en-US" sz="3600" dirty="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5" y="3025140"/>
            <a:ext cx="90284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 (1)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若</a:t>
            </a:r>
            <a:r>
              <a:rPr lang="en-US" sz="3600" i="1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AE=BE</a:t>
            </a:r>
            <a:r>
              <a:rPr lang="zh-CN" altLang="en-US" sz="3600" i="1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求证：</a:t>
            </a:r>
            <a:r>
              <a:rPr lang="en-US" sz="3600" dirty="0" smtClean="0">
                <a:sym typeface="+mn-ea"/>
              </a:rPr>
              <a:t>CD</a:t>
            </a:r>
            <a:r>
              <a:rPr lang="zh-CN" altLang="en-US" sz="3600" dirty="0" smtClean="0">
                <a:sym typeface="+mn-ea"/>
              </a:rPr>
              <a:t>⊥</a:t>
            </a:r>
            <a:r>
              <a:rPr lang="en-US" sz="3600" dirty="0" smtClean="0">
                <a:sym typeface="+mn-ea"/>
              </a:rPr>
              <a:t>AB</a:t>
            </a:r>
            <a:r>
              <a:rPr lang="zh-CN" altLang="en-US" sz="3600" dirty="0" smtClean="0">
                <a:sym typeface="+mn-ea"/>
              </a:rPr>
              <a:t>，</a:t>
            </a:r>
            <a:endParaRPr lang="zh-CN" altLang="en-US" sz="3600" dirty="0" smtClean="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7000" y="1049020"/>
            <a:ext cx="3098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 sz="360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0200" y="4100830"/>
            <a:ext cx="11714480" cy="664845"/>
            <a:chOff x="562" y="7466"/>
            <a:chExt cx="18448" cy="1047"/>
          </a:xfrm>
        </p:grpSpPr>
        <p:sp>
          <p:nvSpPr>
            <p:cNvPr id="30" name="矩形 29"/>
            <p:cNvSpPr/>
            <p:nvPr/>
          </p:nvSpPr>
          <p:spPr>
            <a:xfrm>
              <a:off x="562" y="7497"/>
              <a:ext cx="18448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(2)</a:t>
              </a:r>
              <a:r>
                <a:rPr lang="zh-CN" alt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若      </a:t>
              </a:r>
              <a:r>
                <a:rPr lang="en-US" sz="3600" i="1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=     </a:t>
              </a:r>
              <a:r>
                <a:rPr 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 (</a:t>
              </a:r>
              <a:r>
                <a:rPr lang="zh-CN" alt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或</a:t>
              </a:r>
              <a:r>
                <a:rPr 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     </a:t>
              </a:r>
              <a:r>
                <a:rPr lang="en-US" sz="3600" i="1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=      </a:t>
              </a:r>
              <a:r>
                <a:rPr 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),</a:t>
              </a:r>
              <a:r>
                <a:rPr lang="zh-CN" altLang="en-US" sz="3600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求证：</a:t>
              </a:r>
              <a:r>
                <a:rPr lang="en-US" sz="3600" dirty="0" smtClean="0">
                  <a:sym typeface="+mn-ea"/>
                </a:rPr>
                <a:t>CD</a:t>
              </a:r>
              <a:r>
                <a:rPr lang="zh-CN" altLang="en-US" sz="3600" dirty="0" smtClean="0">
                  <a:sym typeface="+mn-ea"/>
                </a:rPr>
                <a:t>⊥</a:t>
              </a:r>
              <a:r>
                <a:rPr lang="en-US" sz="3600" dirty="0" smtClean="0">
                  <a:sym typeface="+mn-ea"/>
                </a:rPr>
                <a:t>AB</a:t>
              </a:r>
              <a:r>
                <a:rPr lang="zh-CN" altLang="en-US" sz="3600" dirty="0" smtClean="0">
                  <a:sym typeface="+mn-ea"/>
                </a:rPr>
                <a:t>，</a:t>
              </a:r>
              <a:r>
                <a:rPr lang="en-US" sz="3600" i="1" dirty="0" smtClean="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AE=BE</a:t>
              </a:r>
              <a:endPara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32" y="7466"/>
              <a:ext cx="5837" cy="932"/>
              <a:chOff x="2332" y="7466"/>
              <a:chExt cx="5837" cy="932"/>
            </a:xfrm>
          </p:grpSpPr>
          <p:graphicFrame>
            <p:nvGraphicFramePr>
              <p:cNvPr id="18" name="对象 347"/>
              <p:cNvGraphicFramePr>
                <a:graphicFrameLocks noChangeAspect="1"/>
              </p:cNvGraphicFramePr>
              <p:nvPr/>
            </p:nvGraphicFramePr>
            <p:xfrm>
              <a:off x="2332" y="7536"/>
              <a:ext cx="959" cy="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" name="Equation" r:id="rId3" imgW="6400800" imgH="5181600" progId="">
                      <p:embed/>
                    </p:oleObj>
                  </mc:Choice>
                  <mc:Fallback>
                    <p:oleObj name="Equation" r:id="rId3" imgW="6400800" imgH="5181600" progId="">
                      <p:embed/>
                      <p:pic>
                        <p:nvPicPr>
                          <p:cNvPr id="0" name="对象 34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32" y="7536"/>
                            <a:ext cx="959" cy="78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组合 5"/>
              <p:cNvGrpSpPr/>
              <p:nvPr/>
            </p:nvGrpSpPr>
            <p:grpSpPr>
              <a:xfrm>
                <a:off x="3907" y="7466"/>
                <a:ext cx="4262" cy="932"/>
                <a:chOff x="3907" y="7466"/>
                <a:chExt cx="4262" cy="932"/>
              </a:xfrm>
            </p:grpSpPr>
            <p:graphicFrame>
              <p:nvGraphicFramePr>
                <p:cNvPr id="31" name="对象 350"/>
                <p:cNvGraphicFramePr>
                  <a:graphicFrameLocks noChangeAspect="1"/>
                </p:cNvGraphicFramePr>
                <p:nvPr/>
              </p:nvGraphicFramePr>
              <p:xfrm>
                <a:off x="7269" y="7508"/>
                <a:ext cx="900" cy="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" name="Equation" r:id="rId5" imgW="6096000" imgH="5486400" progId="">
                        <p:embed/>
                      </p:oleObj>
                    </mc:Choice>
                    <mc:Fallback>
                      <p:oleObj name="Equation" r:id="rId5" imgW="6096000" imgH="5486400" progId="">
                        <p:embed/>
                        <p:pic>
                          <p:nvPicPr>
                            <p:cNvPr id="0" name="图片 307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69" y="7508"/>
                              <a:ext cx="900" cy="80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3" name="对象 349"/>
                <p:cNvGraphicFramePr>
                  <a:graphicFrameLocks noChangeAspect="1"/>
                </p:cNvGraphicFramePr>
                <p:nvPr/>
              </p:nvGraphicFramePr>
              <p:xfrm>
                <a:off x="5817" y="7466"/>
                <a:ext cx="1013" cy="8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" name="Equation" r:id="rId7" imgW="6400800" imgH="5486400" progId="">
                        <p:embed/>
                      </p:oleObj>
                    </mc:Choice>
                    <mc:Fallback>
                      <p:oleObj name="Equation" r:id="rId7" imgW="6400800" imgH="5486400" progId="">
                        <p:embed/>
                        <p:pic>
                          <p:nvPicPr>
                            <p:cNvPr id="0" name="图片 307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817" y="7466"/>
                              <a:ext cx="1013" cy="8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" name="对象 348"/>
                <p:cNvGraphicFramePr>
                  <a:graphicFrameLocks noChangeAspect="1"/>
                </p:cNvGraphicFramePr>
                <p:nvPr/>
              </p:nvGraphicFramePr>
              <p:xfrm>
                <a:off x="3907" y="7536"/>
                <a:ext cx="1013" cy="8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" name="Equation" r:id="rId9" imgW="6096000" imgH="5181600" progId="">
                        <p:embed/>
                      </p:oleObj>
                    </mc:Choice>
                    <mc:Fallback>
                      <p:oleObj name="Equation" r:id="rId9" imgW="6096000" imgH="5181600" progId="">
                        <p:embed/>
                        <p:pic>
                          <p:nvPicPr>
                            <p:cNvPr id="0" name="图片 30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07" y="7536"/>
                              <a:ext cx="1013" cy="86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3" name="矩形 2"/>
          <p:cNvSpPr/>
          <p:nvPr/>
        </p:nvSpPr>
        <p:spPr>
          <a:xfrm>
            <a:off x="10623550" y="3154045"/>
            <a:ext cx="245745" cy="245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456680" y="3048635"/>
          <a:ext cx="2714625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1" imgW="30784800" imgH="6096000" progId="">
                  <p:embed/>
                </p:oleObj>
              </mc:Choice>
              <mc:Fallback>
                <p:oleObj name="Equation" r:id="rId11" imgW="30784800" imgH="60960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6680" y="3048635"/>
                        <a:ext cx="2714625" cy="5791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330200" y="5231130"/>
            <a:ext cx="1171448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(3)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若不要求</a:t>
            </a:r>
            <a:r>
              <a:rPr lang="en-US" altLang="zh-CN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弦不是直径</a:t>
            </a:r>
            <a:r>
              <a:rPr lang="en-US" altLang="zh-CN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3600" dirty="0" smtClean="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上述结论还成立吗？      </a:t>
            </a:r>
            <a:endParaRPr lang="zh-CN" altLang="en-US" sz="3600" dirty="0" smtClean="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479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321881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6822" y="937637"/>
            <a:ext cx="277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思考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endParaRPr lang="en-US" altLang="zh-CN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1175" y="1473200"/>
            <a:ext cx="807402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:(1)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则△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OAB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是等腰三角形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878570" y="1584325"/>
            <a:ext cx="2232660" cy="2622550"/>
            <a:chOff x="13908" y="1845"/>
            <a:chExt cx="3516" cy="4130"/>
          </a:xfrm>
        </p:grpSpPr>
        <p:pic>
          <p:nvPicPr>
            <p:cNvPr id="3" name="图片 2"/>
            <p:cNvPicPr/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08" y="1845"/>
              <a:ext cx="3517" cy="4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14421" y="3955"/>
              <a:ext cx="1176" cy="908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5597" y="4008"/>
              <a:ext cx="1235" cy="870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571472" y="2573649"/>
            <a:ext cx="400050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AE=BE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,∴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7511" y="3147376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dirty="0" smtClean="0">
                <a:latin typeface="Times New Roman" panose="02020603050405020304" pitchFamily="18" charset="0"/>
              </a:rPr>
              <a:t>由垂径定理可得</a:t>
            </a:r>
            <a:endParaRPr lang="zh-CN" altLang="en-US" sz="3600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000496" y="3236911"/>
          <a:ext cx="2805921" cy="55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30784800" imgH="6096000" progId="">
                  <p:embed/>
                </p:oleObj>
              </mc:Choice>
              <mc:Fallback>
                <p:oleObj name="Equation" r:id="rId3" imgW="30784800" imgH="6096000" progId="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496" y="3236911"/>
                        <a:ext cx="2805921" cy="555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31939" y="3728093"/>
          <a:ext cx="168089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5240000" imgH="5181600" progId="">
                  <p:embed/>
                </p:oleObj>
              </mc:Choice>
              <mc:Fallback>
                <p:oleObj name="Equation" r:id="rId5" imgW="15240000" imgH="5181600" progId="">
                  <p:embed/>
                  <p:pic>
                    <p:nvPicPr>
                      <p:cNvPr id="0" name="图片 409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1939" y="3728093"/>
                        <a:ext cx="1680894" cy="571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39086" y="3654433"/>
            <a:ext cx="690499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,∴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AOD=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2105" y="4351984"/>
            <a:ext cx="8501122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OA=OB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OE=OE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,∴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AEO  </a:t>
            </a:r>
            <a:r>
              <a:rPr 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≌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9463" y="4997149"/>
            <a:ext cx="785818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AEO=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AE=BE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,∴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914400" imgH="215900" progId="Equation.KSEE3">
                  <p:embed/>
                </p:oleObj>
              </mc:Choice>
              <mc:Fallback>
                <p:oleObj name="" r:id="rId7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4325" y="1337310"/>
            <a:ext cx="8674100" cy="47078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/>
              <a:t>小结：</a:t>
            </a:r>
            <a:endParaRPr lang="zh-CN" altLang="en-US" sz="4000" b="1" dirty="0" smtClean="0"/>
          </a:p>
          <a:p>
            <a:pPr>
              <a:lnSpc>
                <a:spcPct val="150000"/>
              </a:lnSpc>
            </a:pPr>
            <a:r>
              <a:rPr lang="zh-CN" altLang="en-US" sz="4000" b="1" dirty="0" smtClean="0"/>
              <a:t>在☉</a:t>
            </a:r>
            <a:r>
              <a:rPr lang="en-US" sz="4000" b="1" i="1" dirty="0" smtClean="0"/>
              <a:t>O</a:t>
            </a:r>
            <a:r>
              <a:rPr lang="zh-CN" altLang="en-US" sz="4000" b="1" dirty="0" smtClean="0"/>
              <a:t>中</a:t>
            </a:r>
            <a:r>
              <a:rPr lang="en-US" sz="4000" b="1" dirty="0" smtClean="0"/>
              <a:t>,</a:t>
            </a:r>
            <a:r>
              <a:rPr lang="zh-CN" altLang="en-US" sz="4000" b="1" dirty="0" smtClean="0"/>
              <a:t>设直径</a:t>
            </a:r>
            <a:r>
              <a:rPr lang="en-US" sz="4000" b="1" i="1" dirty="0" smtClean="0"/>
              <a:t>CD</a:t>
            </a:r>
            <a:r>
              <a:rPr lang="zh-CN" altLang="en-US" sz="4000" b="1" dirty="0" smtClean="0"/>
              <a:t>与弦</a:t>
            </a:r>
            <a:r>
              <a:rPr lang="en-US" sz="4000" b="1" i="1" dirty="0" smtClean="0"/>
              <a:t>AB</a:t>
            </a:r>
            <a:r>
              <a:rPr lang="en-US" sz="4000" b="1" dirty="0" smtClean="0">
                <a:solidFill>
                  <a:srgbClr val="FF0000"/>
                </a:solidFill>
              </a:rPr>
              <a:t>(</a:t>
            </a:r>
            <a:r>
              <a:rPr lang="zh-CN" sz="4000" b="1" dirty="0" smtClean="0">
                <a:solidFill>
                  <a:srgbClr val="FF0000"/>
                </a:solidFill>
              </a:rPr>
              <a:t>不是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直径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  <a:r>
              <a:rPr lang="zh-CN" altLang="en-US" sz="4000" b="1" dirty="0" smtClean="0"/>
              <a:t>相交于点</a:t>
            </a:r>
            <a:r>
              <a:rPr lang="en-US" sz="4000" b="1" i="1" dirty="0" smtClean="0"/>
              <a:t>E.</a:t>
            </a:r>
            <a:r>
              <a:rPr lang="zh-CN" altLang="en-US" sz="4000" b="1" dirty="0" smtClean="0"/>
              <a:t>若把</a:t>
            </a:r>
            <a:r>
              <a:rPr lang="en-US" sz="4000" b="1" i="1" dirty="0" smtClean="0"/>
              <a:t>AE=BE</a:t>
            </a:r>
            <a:r>
              <a:rPr lang="en-US" sz="4000" b="1" dirty="0" smtClean="0"/>
              <a:t>,</a:t>
            </a:r>
            <a:endParaRPr lang="en-US" sz="4000" b="1" dirty="0" smtClean="0"/>
          </a:p>
          <a:p>
            <a:pPr>
              <a:lnSpc>
                <a:spcPct val="150000"/>
              </a:lnSpc>
            </a:pPr>
            <a:r>
              <a:rPr lang="en-US" sz="4000" b="1" i="1" dirty="0" smtClean="0"/>
              <a:t>CD</a:t>
            </a:r>
            <a:r>
              <a:rPr lang="zh-CN" altLang="en-US" sz="4000" b="1" dirty="0" smtClean="0"/>
              <a:t>⊥</a:t>
            </a:r>
            <a:r>
              <a:rPr lang="en-US" sz="4000" b="1" i="1" dirty="0" smtClean="0"/>
              <a:t>AB</a:t>
            </a:r>
            <a:r>
              <a:rPr lang="en-US" sz="4000" b="1" dirty="0" smtClean="0"/>
              <a:t>,</a:t>
            </a:r>
            <a:r>
              <a:rPr lang="zh-CN" altLang="en-US" sz="4000" b="1" dirty="0" smtClean="0"/>
              <a:t>中的一项作为条件</a:t>
            </a:r>
            <a:r>
              <a:rPr lang="en-US" sz="4000" b="1" dirty="0" smtClean="0"/>
              <a:t>,</a:t>
            </a:r>
            <a:r>
              <a:rPr lang="zh-CN" altLang="en-US" sz="4000" b="1" dirty="0" smtClean="0"/>
              <a:t>则可得到另外两项结论</a:t>
            </a:r>
            <a:r>
              <a:rPr lang="en-US" sz="4000" b="1" i="1" dirty="0" smtClean="0"/>
              <a:t>.</a:t>
            </a:r>
            <a:endParaRPr lang="en-US" altLang="en-US" sz="4000" b="1" i="1" dirty="0" smtClean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7180" y="229235"/>
            <a:ext cx="4606290" cy="59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 220"/>
          <p:cNvSpPr/>
          <p:nvPr/>
        </p:nvSpPr>
        <p:spPr>
          <a:xfrm>
            <a:off x="238760" y="821055"/>
            <a:ext cx="2651760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合作研学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展示激学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375447" y="1484310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443855" y="3474085"/>
          <a:ext cx="2714625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30784800" imgH="6096000" progId="">
                  <p:embed/>
                </p:oleObj>
              </mc:Choice>
              <mc:Fallback>
                <p:oleObj name="Equation" r:id="rId3" imgW="30784800" imgH="60960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3855" y="3474085"/>
                        <a:ext cx="2714625" cy="5791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1823</Words>
  <Application>WPS 演示</Application>
  <PresentationFormat>自定义</PresentationFormat>
  <Paragraphs>154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Symbol</vt:lpstr>
      <vt:lpstr>Calibri</vt:lpstr>
      <vt:lpstr>Times New Roman</vt:lpstr>
      <vt:lpstr>微软雅黑</vt:lpstr>
      <vt:lpstr>黑体</vt:lpstr>
      <vt:lpstr>方正粗黑宋简体</vt:lpstr>
      <vt:lpstr>华文楷体</vt:lpstr>
      <vt:lpstr>楷体_GB2312</vt:lpstr>
      <vt:lpstr>新宋体</vt:lpstr>
      <vt:lpstr>NEU-BZ-S92</vt:lpstr>
      <vt:lpstr>Segoe Print</vt:lpstr>
      <vt:lpstr>方正书宋_GBK</vt:lpstr>
      <vt:lpstr>Arial Unicode MS</vt:lpstr>
      <vt:lpstr>Candara</vt:lpstr>
      <vt:lpstr>华文新魏</vt:lpstr>
      <vt:lpstr>波形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代数式</dc:title>
  <dc:creator>Administrator</dc:creator>
  <cp:lastModifiedBy>WPS_1527845664</cp:lastModifiedBy>
  <cp:revision>492</cp:revision>
  <dcterms:created xsi:type="dcterms:W3CDTF">2015-05-05T08:02:00Z</dcterms:created>
  <dcterms:modified xsi:type="dcterms:W3CDTF">2019-05-09T13:12:21Z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2052-11.3.0.8586</vt:lpwstr>
  </property>
</Properties>
</file>