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3"/>
    <p:sldId id="266" r:id="rId4"/>
    <p:sldId id="286" r:id="rId5"/>
    <p:sldId id="258" r:id="rId6"/>
    <p:sldId id="329" r:id="rId7"/>
    <p:sldId id="273" r:id="rId8"/>
    <p:sldId id="275" r:id="rId9"/>
    <p:sldId id="274" r:id="rId10"/>
    <p:sldId id="278" r:id="rId11"/>
    <p:sldId id="335" r:id="rId12"/>
    <p:sldId id="337" r:id="rId13"/>
    <p:sldId id="310" r:id="rId14"/>
    <p:sldId id="311" r:id="rId15"/>
    <p:sldId id="312" r:id="rId16"/>
    <p:sldId id="314" r:id="rId17"/>
    <p:sldId id="315" r:id="rId18"/>
    <p:sldId id="338" r:id="rId19"/>
    <p:sldId id="316" r:id="rId20"/>
    <p:sldId id="319" r:id="rId21"/>
    <p:sldId id="33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chazidian.com/shiren/luxun/" TargetMode="Externa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t0191182d0593826ad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78105"/>
            <a:ext cx="12097385" cy="6701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</a:rPr>
              <a:t>思考</a:t>
            </a:r>
            <a:endParaRPr lang="zh-CN" altLang="en-US" sz="6000">
              <a:solidFill>
                <a:srgbClr val="00B0F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1825625"/>
            <a:ext cx="10851515" cy="4351655"/>
          </a:xfrm>
        </p:spPr>
        <p:txBody>
          <a:bodyPr>
            <a:normAutofit/>
          </a:bodyPr>
          <a:p>
            <a:r>
              <a:rPr lang="zh-CN" altLang="en-US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作者为什么要重点描写清国留学生的</a:t>
            </a:r>
            <a:r>
              <a:rPr lang="en-US" altLang="zh-CN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辫子</a:t>
            </a:r>
            <a:r>
              <a:rPr lang="en-US" altLang="zh-CN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sz="4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？</a:t>
            </a:r>
            <a:endParaRPr lang="zh-CN" altLang="en-US" sz="40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40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通过写清朝留学生的辫子，突出表现了他们的特殊身份，进而讽刺挖苦了这些留学生的不学无术、陈旧迂腐，作者用夸张的手法，揭示了这些留学生庸俗腐朽的思想本质，也反映了对他们的厌恶之情。</a:t>
            </a:r>
            <a:endParaRPr lang="zh-CN" altLang="en-US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zh-CN" altLang="en-US" sz="4000">
              <a:solidFill>
                <a:srgbClr val="C709AE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6755" cy="4351655"/>
          </a:xfrm>
        </p:spPr>
        <p:txBody>
          <a:bodyPr/>
          <a:p>
            <a:r>
              <a:rPr lang="zh-CN" altLang="en-US" sz="54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用三分钟时间，再读一二段，</a:t>
            </a:r>
            <a:r>
              <a:rPr lang="zh-CN" altLang="en-US" sz="5400" u="sng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圈点勾画</a:t>
            </a:r>
            <a:r>
              <a:rPr lang="zh-CN" altLang="en-US" sz="54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出体现作者情感的关键词句。</a:t>
            </a:r>
            <a:endParaRPr lang="zh-CN" altLang="en-US" sz="54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735" y="3528695"/>
            <a:ext cx="2635885" cy="3307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27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74955" y="608330"/>
            <a:ext cx="116738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华文新魏" panose="02010800040101010101" pitchFamily="2" charset="-122"/>
                <a:ea typeface="华文新魏" panose="02010800040101010101" pitchFamily="2" charset="-122"/>
              </a:rPr>
              <a:t>也有解散辫子，盘得平的，除下帽来，油光可鉴，</a:t>
            </a:r>
            <a:r>
              <a:rPr lang="zh-CN" altLang="en-US" sz="4000" u="sng">
                <a:latin typeface="华文新魏" panose="02010800040101010101" pitchFamily="2" charset="-122"/>
                <a:ea typeface="华文新魏" panose="02010800040101010101" pitchFamily="2" charset="-122"/>
              </a:rPr>
              <a:t>宛如小姑娘的发髻一般，还要将脖子扭几扭</a:t>
            </a:r>
            <a:r>
              <a:rPr lang="zh-CN" altLang="en-US" sz="400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r>
              <a:rPr lang="zh-CN" altLang="en-US" sz="4000" u="sng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实在</a:t>
            </a:r>
            <a:r>
              <a:rPr lang="zh-CN" altLang="en-US" sz="4000" u="sng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标致</a:t>
            </a:r>
            <a:r>
              <a:rPr lang="zh-CN" altLang="en-US" sz="4000" u="sng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极了。</a:t>
            </a:r>
            <a:endParaRPr lang="zh-CN" altLang="en-US" sz="4000" u="sng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45990" y="2225040"/>
            <a:ext cx="2516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sz="48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反语</a:t>
            </a:r>
            <a:endParaRPr lang="zh-CN" altLang="en-US" sz="48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3885" y="3933825"/>
            <a:ext cx="10416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华文新魏" panose="02010800040101010101" pitchFamily="2" charset="-122"/>
                <a:ea typeface="华文新魏" panose="02010800040101010101" pitchFamily="2" charset="-122"/>
              </a:rPr>
              <a:t>问问</a:t>
            </a:r>
            <a:r>
              <a:rPr lang="zh-CN" altLang="en-US" sz="4000" u="sng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精通时事</a:t>
            </a:r>
            <a:r>
              <a:rPr lang="zh-CN" altLang="en-US" sz="4000">
                <a:latin typeface="华文新魏" panose="02010800040101010101" pitchFamily="2" charset="-122"/>
                <a:ea typeface="华文新魏" panose="02010800040101010101" pitchFamily="2" charset="-122"/>
              </a:rPr>
              <a:t>的人，答道：</a:t>
            </a:r>
            <a:r>
              <a:rPr lang="en-US" altLang="zh-CN" sz="4000"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sz="4000">
                <a:latin typeface="华文新魏" panose="02010800040101010101" pitchFamily="2" charset="-122"/>
                <a:ea typeface="华文新魏" panose="02010800040101010101" pitchFamily="2" charset="-122"/>
              </a:rPr>
              <a:t>那是在跳舞。</a:t>
            </a:r>
            <a:r>
              <a:rPr lang="en-US" altLang="zh-CN" sz="4000"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endParaRPr lang="en-US" altLang="zh-CN" sz="40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6715" y="5004435"/>
            <a:ext cx="246316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r>
              <a:rPr lang="zh-CN" altLang="en-US" sz="44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反语</a:t>
            </a:r>
            <a:endParaRPr lang="zh-CN" altLang="en-US" sz="44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zh-CN" altLang="en-US" sz="40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“实在”表示“的确”的意思,用“实在”加强“标致”，增强反语的讽刺力量。</a:t>
            </a:r>
            <a:endParaRPr lang="zh-CN" altLang="en-US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40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“</a:t>
            </a:r>
            <a:r>
              <a:rPr lang="zh-CN" altLang="en-US" sz="40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标致</a:t>
            </a:r>
            <a:r>
              <a:rPr lang="en-US" altLang="zh-CN" sz="40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”</a:t>
            </a:r>
            <a:r>
              <a:rPr lang="zh-CN" altLang="en-US" sz="40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原意是漂亮，这里是反语，用于讽刺，  表现出作者对清国留学生的强烈的厌恶和嘲讽之情。</a:t>
            </a:r>
            <a:endParaRPr lang="zh-CN" altLang="en-US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3746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489710"/>
            <a:ext cx="10515600" cy="3807460"/>
          </a:xfrm>
        </p:spPr>
        <p:txBody>
          <a:bodyPr>
            <a:normAutofit fontScale="70000"/>
          </a:bodyPr>
          <a:p>
            <a:r>
              <a:rPr lang="zh-CN" altLang="en-US" sz="6600">
                <a:solidFill>
                  <a:srgbClr val="0070C0"/>
                </a:solidFill>
                <a:uFillTx/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反语又称"倒反"、"反说"、"反辞"等，即通常所说的"说反话"，运用跟本意相反的词语来表达此意，却含有否定、讽刺以及嘲弄的意思，是一种带有强烈感情色彩的修辞方法。</a:t>
            </a:r>
            <a:endParaRPr lang="zh-CN" altLang="en-US" sz="6600">
              <a:solidFill>
                <a:srgbClr val="0070C0"/>
              </a:solidFill>
              <a:uFillTx/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endParaRPr lang="zh-CN" altLang="en-US" sz="6600">
              <a:solidFill>
                <a:srgbClr val="C709AE"/>
              </a:solidFill>
              <a:uFillTx/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83870" y="1941830"/>
            <a:ext cx="11055350" cy="3199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作者作为</a:t>
            </a:r>
            <a:r>
              <a:rPr lang="en-US" altLang="zh-CN" sz="5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sz="5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清国留学生</a:t>
            </a:r>
            <a:r>
              <a:rPr lang="en-US" altLang="zh-CN" sz="5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sz="5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的一员与其他</a:t>
            </a:r>
            <a:r>
              <a:rPr lang="en-US" altLang="zh-CN" sz="5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en-US" sz="5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清国留学生</a:t>
            </a:r>
            <a:r>
              <a:rPr lang="en-US" altLang="zh-CN" sz="5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r>
              <a:rPr lang="zh-CN" altLang="en-US" sz="5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有何不同？</a:t>
            </a:r>
            <a:endParaRPr lang="zh-CN" altLang="en-US" sz="5400" b="1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b="1">
                <a:solidFill>
                  <a:srgbClr val="C709A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en-US" sz="4000">
                <a:solidFill>
                  <a:srgbClr val="C709A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结合背景，想一想）</a:t>
            </a:r>
            <a:endParaRPr lang="zh-CN" altLang="en-US" sz="4000">
              <a:solidFill>
                <a:srgbClr val="C709AE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endParaRPr lang="zh-CN" altLang="en-US" sz="5400" b="1">
              <a:solidFill>
                <a:schemeClr val="accent5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6280" y="1177290"/>
            <a:ext cx="10759440" cy="4733290"/>
          </a:xfrm>
        </p:spPr>
        <p:txBody>
          <a:bodyPr>
            <a:normAutofit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鲁迅所处的时代是中国最屈辱，最衰微的时代。</a:t>
            </a:r>
            <a:r>
              <a:rPr lang="en-US" altLang="zh-CN" sz="3200">
                <a:latin typeface="华文新魏" panose="02010800040101010101" pitchFamily="2" charset="-122"/>
                <a:ea typeface="华文新魏" panose="02010800040101010101" pitchFamily="2" charset="-122"/>
              </a:rPr>
              <a:t>1902</a:t>
            </a:r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年，</a:t>
            </a:r>
            <a:r>
              <a:rPr lang="en-US" altLang="zh-CN" sz="3200">
                <a:latin typeface="华文新魏" panose="02010800040101010101" pitchFamily="2" charset="-122"/>
                <a:ea typeface="华文新魏" panose="02010800040101010101" pitchFamily="2" charset="-122"/>
              </a:rPr>
              <a:t>22</a:t>
            </a:r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岁的鲁迅离开祖国，远赴日本留学，为了寻求救国救民的真理，在那样一个时代中，鲁迅先生一直怀有着强烈的爱国之情。所以鲁迅先生才会看不惯所谓的“清国留学生”，才会对腐朽制度、封建残余进行讽刺和批判。正是这些讽刺和批判，反映出了鲁迅强烈的爱国之情。  </a:t>
            </a:r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985" y="-1905"/>
            <a:ext cx="2032635" cy="12712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zh-CN" altLang="en-US" sz="60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反馈固学</a:t>
            </a:r>
            <a:endParaRPr lang="zh-CN" altLang="en-US" sz="60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965" y="2482850"/>
            <a:ext cx="3970655" cy="43764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70000" y="384810"/>
            <a:ext cx="104006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1.B </a:t>
            </a:r>
            <a:endParaRPr lang="en-US" altLang="zh-CN" sz="40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4000" b="1">
                <a:solidFill>
                  <a:srgbClr val="C709AE"/>
                </a:solidFill>
                <a:latin typeface="华文中宋" panose="02010600040101010101" charset="-122"/>
                <a:ea typeface="华文中宋" panose="02010600040101010101" charset="-122"/>
              </a:rPr>
              <a:t>A项(jiě pōu) </a:t>
            </a:r>
            <a:endParaRPr lang="zh-CN" altLang="en-US" sz="4000" b="1">
              <a:solidFill>
                <a:srgbClr val="C709AE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4000" b="1">
                <a:solidFill>
                  <a:srgbClr val="C709AE"/>
                </a:solidFill>
                <a:latin typeface="华文中宋" panose="02010600040101010101" charset="-122"/>
                <a:ea typeface="华文中宋" panose="02010600040101010101" charset="-122"/>
              </a:rPr>
              <a:t>C项（pá shǒu ）（piē jiàn）</a:t>
            </a:r>
            <a:endParaRPr lang="zh-CN" altLang="en-US" sz="4000" b="1">
              <a:solidFill>
                <a:srgbClr val="C709AE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4000" b="1">
                <a:solidFill>
                  <a:srgbClr val="C709AE"/>
                </a:solidFill>
                <a:latin typeface="华文中宋" panose="02010600040101010101" charset="-122"/>
                <a:ea typeface="华文中宋" panose="02010600040101010101" charset="-122"/>
              </a:rPr>
              <a:t>D项（hè cǎi）（jīng tōng）</a:t>
            </a:r>
            <a:endParaRPr lang="zh-CN" altLang="en-US" sz="4000" b="1">
              <a:solidFill>
                <a:srgbClr val="C709A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0000" y="3289935"/>
            <a:ext cx="7495540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2.D </a:t>
            </a:r>
            <a:endParaRPr lang="en-US" altLang="zh-CN" sz="4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r>
              <a:rPr lang="zh-CN" altLang="en-US" sz="4400" b="1">
                <a:solidFill>
                  <a:srgbClr val="C709AE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A项“见”应为“鉴”；</a:t>
            </a:r>
            <a:endParaRPr lang="zh-CN" altLang="en-US" sz="4400" b="1">
              <a:solidFill>
                <a:srgbClr val="C709AE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r>
              <a:rPr lang="zh-CN" altLang="en-US" sz="4400" b="1">
                <a:solidFill>
                  <a:srgbClr val="C709AE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B项“翻”应为“番”；</a:t>
            </a:r>
            <a:endParaRPr lang="zh-CN" altLang="en-US" sz="4400" b="1">
              <a:solidFill>
                <a:srgbClr val="C709AE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r>
              <a:rPr lang="zh-CN" altLang="en-US" sz="4400" b="1">
                <a:solidFill>
                  <a:srgbClr val="C709AE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C项“接”应为“结”。</a:t>
            </a:r>
            <a:endParaRPr lang="zh-CN" altLang="en-US" sz="4400" b="1">
              <a:solidFill>
                <a:srgbClr val="C709AE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28675" y="506095"/>
            <a:ext cx="100298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3.  B </a:t>
            </a:r>
            <a:endParaRPr lang="en-US" altLang="zh-CN" sz="40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4000" b="1">
                <a:solidFill>
                  <a:srgbClr val="C709AE"/>
                </a:solidFill>
                <a:latin typeface="华文中宋" panose="02010600040101010101" charset="-122"/>
                <a:ea typeface="华文中宋" panose="02010600040101010101" charset="-122"/>
              </a:rPr>
              <a:t>“抑扬顿挫”指声音高低起伏，停顿转折。不能用于“情节”。</a:t>
            </a:r>
            <a:endParaRPr lang="zh-CN" altLang="en-US" sz="4000" b="1">
              <a:solidFill>
                <a:srgbClr val="C709AE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8675" y="3169920"/>
            <a:ext cx="9436100" cy="2830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4.  </a:t>
            </a:r>
            <a:r>
              <a:rPr lang="zh-CN" altLang="en-US" sz="4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选</a:t>
            </a:r>
            <a:r>
              <a:rPr lang="en-US" altLang="zh-CN" sz="4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B </a:t>
            </a:r>
            <a:endParaRPr lang="en-US" altLang="zh-CN" sz="40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r>
              <a:rPr lang="zh-CN" altLang="en-US" sz="4000" b="1">
                <a:solidFill>
                  <a:srgbClr val="C709AE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这段话中将清国留学生的发型比喻成一座富士山，其中也有夸张的成分，“实在标致极了”是反语，用来讽刺。</a:t>
            </a:r>
            <a:endParaRPr lang="zh-CN" altLang="en-US" sz="4000" b="1">
              <a:solidFill>
                <a:srgbClr val="C709AE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3415" y="1885315"/>
            <a:ext cx="10515600" cy="129857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 sz="4400" b="1"/>
              <a:t>说说你最尊敬的或印象最深刻的一位老师，为什么？</a:t>
            </a:r>
            <a:endParaRPr lang="zh-CN" altLang="en-US" sz="4400" b="1"/>
          </a:p>
          <a:p>
            <a:pPr marL="0" indent="0">
              <a:buNone/>
            </a:pPr>
            <a:endParaRPr lang="zh-CN" altLang="en-US" sz="3600" b="1"/>
          </a:p>
        </p:txBody>
      </p:sp>
      <p:pic>
        <p:nvPicPr>
          <p:cNvPr id="4" name="图片 3" descr="318761-130613014149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75" y="2967355"/>
            <a:ext cx="4227830" cy="37033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700530" y="1852295"/>
            <a:ext cx="94945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9600" b="1">
                <a:latin typeface="华文行楷" panose="02010800040101010101" charset="-122"/>
                <a:ea typeface="华文行楷" panose="02010800040101010101" charset="-122"/>
              </a:rPr>
              <a:t>谢谢</a:t>
            </a:r>
            <a:endParaRPr lang="zh-CN" sz="9600" b="1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t0191182d0593826ad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78105"/>
            <a:ext cx="12097385" cy="670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990099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+mn-ea"/>
              </a:rPr>
              <a:t>课文如何描写初见藤野先生的形象？</a:t>
            </a:r>
            <a:br>
              <a:rPr lang="zh-CN" altLang="en-US" b="1" dirty="0">
                <a:solidFill>
                  <a:srgbClr val="990099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" y="1696720"/>
            <a:ext cx="10515600" cy="4351338"/>
          </a:xfrm>
        </p:spPr>
        <p:txBody>
          <a:bodyPr/>
          <a:lstStyle/>
          <a:p>
            <a:pPr algn="just"/>
            <a:endParaRPr lang="zh-CN" altLang="en-US" sz="3200" b="1" dirty="0">
              <a:solidFill>
                <a:srgbClr val="FF3399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algn="just"/>
            <a:r>
              <a:rPr lang="zh-CN" altLang="en-US" sz="3200" b="1" dirty="0">
                <a:solidFill>
                  <a:srgbClr val="FF3399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外貌</a:t>
            </a:r>
            <a:r>
              <a:rPr lang="en-US" altLang="zh-CN" sz="3200" b="1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黑瘦、八字须、戴着眼镜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            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r>
              <a:rPr lang="zh-CN" altLang="en-US" sz="3200" b="1" dirty="0">
                <a:solidFill>
                  <a:srgbClr val="FF3399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举止</a:t>
            </a:r>
            <a:r>
              <a:rPr lang="en-US" altLang="zh-CN" sz="3200" b="1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挟着一叠大大小小的书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algn="just"/>
            <a:r>
              <a:rPr lang="zh-CN" altLang="en-US" sz="3200" b="1" dirty="0">
                <a:solidFill>
                  <a:srgbClr val="FF3399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声调</a:t>
            </a:r>
            <a:r>
              <a:rPr lang="en-US" altLang="zh-CN" sz="3200" b="1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——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缓慢而很有顿挫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r>
              <a:rPr lang="zh-CN" altLang="en-US" sz="3200" b="1" dirty="0">
                <a:solidFill>
                  <a:srgbClr val="FF3399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生活角度</a:t>
            </a:r>
            <a:r>
              <a:rPr lang="en-US" altLang="zh-CN" sz="3200" b="1" dirty="0">
                <a:solidFill>
                  <a:srgbClr val="FF3399"/>
                </a:solidFill>
                <a:latin typeface="Times New Roman" panose="02020603050405020304" pitchFamily="18" charset="0"/>
                <a:sym typeface="+mn-ea"/>
              </a:rPr>
              <a:t>——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生活俭朴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545" y="1170305"/>
            <a:ext cx="3760470" cy="5404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789" y="5092117"/>
            <a:ext cx="601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</a:t>
            </a:r>
            <a:r>
              <a:rPr lang="zh-CN" altLang="en-US" sz="3200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位生活简朴的长相普通的先生。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文中具体写了与藤野先生相处的哪几个典型事例</a:t>
            </a:r>
            <a:r>
              <a:rPr lang="en-US" altLang="zh-CN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,</a:t>
            </a:r>
            <a:r>
              <a:rPr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分别表现了藤野先生的什么思想品质</a:t>
            </a:r>
            <a:r>
              <a:rPr lang="en-US" altLang="zh-CN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?</a:t>
            </a:r>
            <a:br>
              <a:rPr lang="en-US" altLang="zh-CN" b="1" dirty="0">
                <a:latin typeface="Arial" panose="020B0604020202020204" pitchFamily="34" charset="0"/>
                <a:ea typeface="黑体" panose="02010609060101010101" pitchFamily="2" charset="-122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（1）添改讲义     — 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认真负责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（2）纠正解剖图   — 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治学严谨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（3）关心解剖实习 — 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真诚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体贴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（4）询问裹脚     — 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求实精神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7635240" y="2217420"/>
            <a:ext cx="533400" cy="272796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609965" y="2217420"/>
            <a:ext cx="1844675" cy="3215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没有民族偏见</a:t>
            </a:r>
            <a:endParaRPr lang="zh-CN" altLang="en-US" sz="3600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治学严谨</a:t>
            </a:r>
            <a:endParaRPr lang="zh-CN" altLang="en-US" sz="3600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正直热情</a:t>
            </a:r>
            <a:endParaRPr lang="zh-CN" altLang="en-US" sz="3600" dirty="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143" y="356737"/>
            <a:ext cx="10515600" cy="910002"/>
          </a:xfrm>
        </p:spPr>
        <p:txBody>
          <a:bodyPr/>
          <a:lstStyle/>
          <a:p>
            <a:r>
              <a:rPr lang="en-US" altLang="zh-CN" dirty="0" smtClean="0"/>
              <a:t>                          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1687" y="343949"/>
            <a:ext cx="10117123" cy="634207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ts val="5000"/>
              </a:lnSpc>
              <a:buNone/>
            </a:pPr>
            <a:r>
              <a:rPr lang="en-US" altLang="zh-CN" dirty="0">
                <a:latin typeface="宋体" panose="02010600030101010101" pitchFamily="2" charset="-122"/>
                <a:ea typeface="黑体" panose="02010609060101010101" pitchFamily="2" charset="-122"/>
                <a:cs typeface="??ì?"/>
              </a:rPr>
              <a:t> </a:t>
            </a:r>
            <a:r>
              <a:rPr lang="en-US" altLang="zh-CN" dirty="0" smtClean="0">
                <a:latin typeface="宋体" panose="02010600030101010101" pitchFamily="2" charset="-122"/>
                <a:ea typeface="黑体" panose="02010609060101010101" pitchFamily="2" charset="-122"/>
                <a:cs typeface="??ì?"/>
              </a:rPr>
              <a:t>  </a:t>
            </a:r>
            <a:r>
              <a:rPr lang="zh-CN" altLang="zh-CN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中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国是弱国，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所以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中国人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当然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是低能儿，分数在六十分以上，便不是自己的能力了：也无怪他们疑惑。但我接着便有参观枪毙中国人的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命运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了。第二年添教霉菌学，细菌的形状是全用电影来显示的，一段落已完而还没有到下课的时候，便影几片时事的片子，自然都是日本战胜俄国的情形。但偏有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中国人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夹在</a:t>
            </a:r>
            <a:r>
              <a:rPr lang="zh-CN" altLang="zh-CN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里边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：</a:t>
            </a:r>
            <a:r>
              <a:rPr lang="zh-CN" altLang="zh-CN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给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俄国人做侦探，被日本军捕获，要枪毙了，围着看的也是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一群中国人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；在讲堂里的还有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一个我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。</a:t>
            </a:r>
            <a:endParaRPr lang="zh-CN" altLang="zh-CN" b="1" dirty="0">
              <a:solidFill>
                <a:schemeClr val="accent1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ts val="5000"/>
              </a:lnSpc>
              <a:buNone/>
            </a:pPr>
            <a:r>
              <a:rPr lang="en-US" altLang="zh-CN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  “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万岁！</a:t>
            </a:r>
            <a:r>
              <a:rPr lang="en-US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”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他们都拍掌欢呼起来。</a:t>
            </a:r>
            <a:endParaRPr lang="zh-CN" altLang="zh-CN" b="1" dirty="0">
              <a:solidFill>
                <a:schemeClr val="accent1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ts val="5000"/>
              </a:lnSpc>
              <a:buNone/>
            </a:pPr>
            <a:r>
              <a:rPr lang="en-US" altLang="zh-CN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   </a:t>
            </a:r>
            <a:r>
              <a:rPr lang="zh-CN" altLang="zh-CN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这种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欢呼，是每看一片都有的，但在我，这一声却特别听得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刺耳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。此后回到中国来，我看见那些闲看枪毙犯人的人们，他们也</a:t>
            </a:r>
            <a:r>
              <a:rPr lang="zh-CN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何尝不</a:t>
            </a:r>
            <a:r>
              <a:rPr lang="zh-CN" altLang="zh-CN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酒醉似的喝采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，</a:t>
            </a:r>
            <a:r>
              <a:rPr lang="en-US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——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呜呼，无法可</a:t>
            </a:r>
            <a:r>
              <a:rPr lang="zh-CN" altLang="zh-CN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想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！</a:t>
            </a:r>
            <a:r>
              <a:rPr lang="zh-CN" altLang="zh-CN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但</a:t>
            </a:r>
            <a:r>
              <a:rPr lang="zh-CN" altLang="zh-CN" b="1" dirty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在那时那地，</a:t>
            </a:r>
            <a:r>
              <a:rPr lang="zh-CN" altLang="zh-CN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??ì?"/>
              </a:rPr>
              <a:t>我的意见却变化了。</a:t>
            </a:r>
            <a:endParaRPr lang="zh-CN" altLang="zh-CN" b="1" dirty="0">
              <a:solidFill>
                <a:schemeClr val="accent6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6908" y="503340"/>
            <a:ext cx="861774" cy="2818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经典共读</a:t>
            </a:r>
            <a:endParaRPr lang="zh-CN" altLang="en-US" sz="4400" dirty="0">
              <a:solidFill>
                <a:srgbClr val="FF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5636" y="873187"/>
            <a:ext cx="974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作者对于这种偏见的愤慨，不仅个人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的人格遭到侮辱，更因民族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衰弱遭到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歧视而产生的悲哀。</a:t>
            </a:r>
            <a:b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4865" y="1577509"/>
            <a:ext cx="368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引出下文沉重的事件和深刻的思考</a:t>
            </a:r>
            <a:endParaRPr lang="zh-CN" altLang="en-US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2081" y="3456264"/>
            <a:ext cx="1088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个要被枪毙的中国人、一群围着看枪毙的中国人和一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个“袖手旁观”的“我” 。中国人都怎么了？</a:t>
            </a:r>
            <a:b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3533" y="4936067"/>
            <a:ext cx="487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表面写的是刺耳，其实刺中的是作者的内心。</a:t>
            </a:r>
            <a:endParaRPr lang="zh-CN" altLang="en-US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9666" y="5723467"/>
            <a:ext cx="6180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何尝”与“不”连用，以反诘的语气加强肯定，说明他们无一例外的幸灾乐祸．麻木不仁，强烈地表达了作者对人们精神麻木的极其沉痛的情感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r>
              <a:rPr lang="zh-CN" altLang="en-US" dirty="0" smtClean="0"/>
              <a:t>思考题：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4400" dirty="0" smtClean="0">
                <a:solidFill>
                  <a:prstClr val="black"/>
                </a:solidFill>
                <a:latin typeface="Calibri Light" panose="020F0302020204030204"/>
                <a:cs typeface="+mj-cs"/>
              </a:rPr>
              <a:t>       </a:t>
            </a:r>
            <a:r>
              <a:rPr lang="zh-CN" altLang="en-US" sz="4000" b="1" dirty="0" smtClean="0">
                <a:solidFill>
                  <a:prstClr val="black"/>
                </a:solidFill>
                <a:latin typeface="Calibri Light" panose="020F0302020204030204"/>
                <a:cs typeface="+mj-cs"/>
              </a:rPr>
              <a:t>匿名信</a:t>
            </a:r>
            <a:r>
              <a:rPr lang="zh-CN" altLang="en-US" sz="4000" b="1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事件和电影事件对“我”产生了什么影响？</a:t>
            </a:r>
            <a:endParaRPr lang="zh-CN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1178" y="3607266"/>
            <a:ext cx="10930855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匿名信事件中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让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“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我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”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感觉到了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弱国国民受人歧视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，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表现了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遭受屈辱后极度辛酸和和愤懑的感情；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看电影事件写中国国民的不觉悟，反映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</a:t>
            </a:r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难以抑制的激愤。这是造成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我们民族衰微的主要原因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两件事促使作者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弃医从文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。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结合文章和写作背景分析作者弃医从文的原因是什么？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172" y="2689691"/>
            <a:ext cx="5557007" cy="435133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b="1" dirty="0" smtClean="0">
                <a:solidFill>
                  <a:srgbClr val="FF0000"/>
                </a:solidFill>
              </a:rPr>
              <a:t>链接阅读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：</a:t>
            </a:r>
            <a:endParaRPr lang="en-US" altLang="zh-CN" sz="3600" b="1" dirty="0">
              <a:solidFill>
                <a:srgbClr val="FF0000"/>
              </a:solidFill>
              <a:latin typeface="+mn-e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自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题小像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  诗人</a:t>
            </a: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3200" b="1" dirty="0">
                <a:solidFill>
                  <a:srgbClr val="003278"/>
                </a:solidFill>
                <a:latin typeface="宋体" panose="02010600030101010101" pitchFamily="2" charset="-122"/>
                <a:hlinkClick r:id="rId2"/>
              </a:rPr>
              <a:t>鲁迅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    朝代</a:t>
            </a: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近代</a:t>
            </a:r>
            <a:endParaRPr lang="zh-CN" altLang="en-US" sz="32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灵台无计逃神矢</a:t>
            </a:r>
            <a:r>
              <a:rPr lang="zh-CN" altLang="en-US" sz="32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endParaRPr lang="en-US" altLang="zh-CN" sz="320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风雨如磐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暗故园。</a:t>
            </a:r>
            <a:b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</a:b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寄意寒星荃不察</a:t>
            </a:r>
            <a:r>
              <a:rPr lang="zh-CN" altLang="en-US" sz="32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，</a:t>
            </a:r>
            <a:endParaRPr lang="en-US" altLang="zh-CN" sz="320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我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以我血荐轩辕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lang="en-US" altLang="zh-CN" sz="32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indent="165100" algn="just">
              <a:spcAft>
                <a:spcPts val="0"/>
              </a:spcAft>
            </a:pPr>
            <a:endParaRPr lang="zh-CN" altLang="en-US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2410" y="2211175"/>
            <a:ext cx="515922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 smtClean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r>
              <a:rPr lang="en-US" altLang="zh-CN" sz="3200" dirty="0" smtClean="0">
                <a:solidFill>
                  <a:srgbClr val="333333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3200" dirty="0">
                <a:solidFill>
                  <a:srgbClr val="333333"/>
                </a:solidFill>
                <a:latin typeface="宋体" panose="02010600030101010101" pitchFamily="2" charset="-122"/>
              </a:rPr>
              <a:t>译文</a:t>
            </a:r>
            <a:r>
              <a:rPr lang="en-US" altLang="zh-CN" sz="3200" dirty="0">
                <a:solidFill>
                  <a:srgbClr val="333333"/>
                </a:solidFill>
                <a:latin typeface="宋体" panose="02010600030101010101" pitchFamily="2" charset="-122"/>
              </a:rPr>
              <a:t>】</a:t>
            </a:r>
            <a:endParaRPr lang="en-US" altLang="zh-CN" sz="3200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r>
              <a:rPr lang="zh-CN" altLang="en-US" sz="3200" dirty="0" smtClean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我</a:t>
            </a:r>
            <a:r>
              <a:rPr lang="zh-CN" altLang="en-US" sz="3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的爱国之心犹如被爱神之箭所射一般无计可逃</a:t>
            </a:r>
            <a:r>
              <a:rPr lang="zh-CN" altLang="en-US" sz="3200" dirty="0" smtClean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      祖国</a:t>
            </a:r>
            <a:r>
              <a:rPr lang="zh-CN" altLang="en-US" sz="3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正在风雨飘摇中黯然失色</a:t>
            </a:r>
            <a:r>
              <a:rPr lang="zh-CN" altLang="en-US" sz="3200" dirty="0" smtClean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。我</a:t>
            </a:r>
            <a:r>
              <a:rPr lang="zh-CN" altLang="en-US" sz="32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把我的心意寄托给人民，然而人民却难以察觉，我愿意把我毕生的精力托付给我的祖国。</a:t>
            </a:r>
            <a:endParaRPr lang="zh-CN" altLang="en-US" sz="3200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zh-CN" altLang="en-US" b="0" i="0" dirty="0">
              <a:solidFill>
                <a:srgbClr val="000000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290" y="1602297"/>
            <a:ext cx="10628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源于鲁迅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</a:rPr>
              <a:t>先生强烈的</a:t>
            </a: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爱国主义情怀，和他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</a:rPr>
              <a:t>忧国忧民、以天下为己任的崇高精神。</a:t>
            </a:r>
            <a:br>
              <a:rPr lang="zh-CN" altLang="en-US" sz="3600" dirty="0"/>
            </a:b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课文</a:t>
            </a:r>
            <a:r>
              <a:rPr lang="zh-CN" altLang="en-US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中哪几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个方面表现了“我”的爱国主义情怀？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43785"/>
            <a:ext cx="10515600" cy="4351338"/>
          </a:xfrm>
        </p:spPr>
        <p:txBody>
          <a:bodyPr/>
          <a:lstStyle/>
          <a:p>
            <a:r>
              <a:rPr lang="zh-CN" altLang="en-US" sz="4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在东京所见所闻</a:t>
            </a:r>
            <a:r>
              <a:rPr lang="zh-CN" altLang="en-US" sz="4000" dirty="0"/>
              <a:t> </a:t>
            </a:r>
            <a:r>
              <a:rPr lang="en-US" altLang="zh-CN" sz="4000" dirty="0">
                <a:sym typeface="+mn-ea"/>
              </a:rPr>
              <a:t>— </a:t>
            </a:r>
            <a:r>
              <a:rPr lang="zh-CN" altLang="en-US" sz="4000" dirty="0">
                <a:solidFill>
                  <a:srgbClr val="C709A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憎恶至极</a:t>
            </a:r>
            <a:endParaRPr lang="zh-CN" altLang="en-US" sz="4000" dirty="0">
              <a:solidFill>
                <a:srgbClr val="C709AE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日暮里、水户</a:t>
            </a:r>
            <a:r>
              <a:rPr lang="zh-CN" altLang="en-US" sz="4000" dirty="0">
                <a:solidFill>
                  <a:srgbClr val="00B0F0"/>
                </a:solidFill>
              </a:rPr>
              <a:t>  </a:t>
            </a:r>
            <a:r>
              <a:rPr lang="zh-CN" altLang="en-US" sz="4000" dirty="0"/>
              <a:t>    </a:t>
            </a:r>
            <a:r>
              <a:rPr lang="en-US" altLang="zh-CN" sz="4000" dirty="0"/>
              <a:t>— </a:t>
            </a:r>
            <a:r>
              <a:rPr lang="zh-CN" altLang="en-US" sz="4000" dirty="0">
                <a:solidFill>
                  <a:srgbClr val="C709A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敬仰忧国</a:t>
            </a:r>
            <a:endParaRPr lang="zh-CN" altLang="en-US" sz="4000" dirty="0">
              <a:solidFill>
                <a:srgbClr val="C709AE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匿名信事件   </a:t>
            </a:r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4000" dirty="0"/>
              <a:t>      </a:t>
            </a:r>
            <a:r>
              <a:rPr lang="en-US" altLang="zh-CN" sz="4000" dirty="0">
                <a:sym typeface="+mn-ea"/>
              </a:rPr>
              <a:t>— </a:t>
            </a:r>
            <a:r>
              <a:rPr lang="zh-CN" altLang="en-US" sz="4000" dirty="0">
                <a:solidFill>
                  <a:srgbClr val="C709A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愤慨心酸</a:t>
            </a:r>
            <a:endParaRPr lang="zh-CN" altLang="en-US" sz="4000" dirty="0">
              <a:solidFill>
                <a:srgbClr val="C709AE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看电影事件</a:t>
            </a:r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4000" dirty="0"/>
              <a:t>         </a:t>
            </a:r>
            <a:r>
              <a:rPr lang="en-US" altLang="zh-CN" sz="4000" dirty="0">
                <a:sym typeface="+mn-ea"/>
              </a:rPr>
              <a:t>— </a:t>
            </a:r>
            <a:r>
              <a:rPr lang="zh-CN" altLang="en-US" sz="4000" dirty="0">
                <a:solidFill>
                  <a:srgbClr val="C709A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悲愤震动</a:t>
            </a:r>
            <a:endParaRPr lang="zh-CN" altLang="en-US" sz="4000" dirty="0">
              <a:solidFill>
                <a:srgbClr val="C709AE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弃医从文</a:t>
            </a:r>
            <a:r>
              <a:rPr lang="zh-CN" altLang="en-US" sz="4000" dirty="0">
                <a:solidFill>
                  <a:srgbClr val="0070C0"/>
                </a:solidFill>
              </a:rPr>
              <a:t>  </a:t>
            </a:r>
            <a:r>
              <a:rPr lang="zh-CN" altLang="en-US" sz="4000" dirty="0"/>
              <a:t>            </a:t>
            </a:r>
            <a:r>
              <a:rPr lang="en-US" altLang="zh-CN" sz="4000" dirty="0">
                <a:sym typeface="+mn-ea"/>
              </a:rPr>
              <a:t>— </a:t>
            </a:r>
            <a:r>
              <a:rPr lang="zh-CN" altLang="en-US" sz="4000" dirty="0">
                <a:solidFill>
                  <a:srgbClr val="C709A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忧国忧民</a:t>
            </a:r>
            <a:endParaRPr lang="zh-CN" altLang="en-US" sz="4000" dirty="0">
              <a:solidFill>
                <a:srgbClr val="C709AE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3695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5677" y="810557"/>
            <a:ext cx="11224469" cy="4351338"/>
          </a:xfrm>
        </p:spPr>
        <p:txBody>
          <a:bodyPr/>
          <a:lstStyle/>
          <a:p>
            <a:pPr marL="0" indent="0">
              <a:lnSpc>
                <a:spcPts val="7000"/>
              </a:lnSpc>
              <a:buNone/>
            </a:pPr>
            <a:r>
              <a:rPr lang="zh-CN" altLang="en-US" dirty="0" smtClean="0"/>
              <a:t>      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每当夜间疲倦，正想偷懒时，仰面在灯光下瞥见他黑瘦的面貌，似乎正要说出抑扬顿挫的话来，便使我忽又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良心发现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，而且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增加勇气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了，</a:t>
            </a:r>
            <a:endParaRPr lang="en-US" altLang="zh-CN" b="1" dirty="0" smtClean="0">
              <a:solidFill>
                <a:schemeClr val="accent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lnSpc>
                <a:spcPts val="7000"/>
              </a:lnSpc>
              <a:buNone/>
            </a:pPr>
            <a:endParaRPr lang="en-US" altLang="zh-CN" b="1" dirty="0">
              <a:solidFill>
                <a:schemeClr val="accent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lnSpc>
                <a:spcPts val="7000"/>
              </a:lnSpc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于是点上一支烟，再继续写些为“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正人君子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”之流所深恶痛疾的文字。</a:t>
            </a:r>
            <a:endParaRPr lang="zh-CN" altLang="en-US" b="1" dirty="0">
              <a:solidFill>
                <a:schemeClr val="accent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6719" y="2541864"/>
            <a:ext cx="75668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“良心发现”一词是指作者热爱祖国、勇于斗争的思想受到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触动。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2887" y="3044663"/>
            <a:ext cx="72145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“增加勇气”是指作者长期遭受反动势力的迫害，一想到藤野先生对自己乃至对中国的希望，便增加了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勇气。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7776" y="4605556"/>
            <a:ext cx="70551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“正人君子”指帝国主义、封建势力、反动政府的御用文人等。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5342" y="5187618"/>
            <a:ext cx="108972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</a:rPr>
              <a:t>文章这一结尾，把对藤野先生的深切怀念之情与爱国主义思想统一起来，把对往事的回忆与现实政治斗争结合起来，从而</a:t>
            </a:r>
            <a:r>
              <a:rPr lang="zh-CN" altLang="en-US" sz="2800" b="1" dirty="0">
                <a:solidFill>
                  <a:srgbClr val="FF0000"/>
                </a:solidFill>
              </a:rPr>
              <a:t>深化了主题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</a:rPr>
              <a:t>，使文章更具</a:t>
            </a:r>
            <a:r>
              <a:rPr lang="zh-CN" altLang="en-US" sz="2800" b="1" dirty="0">
                <a:solidFill>
                  <a:srgbClr val="FF0000"/>
                </a:solidFill>
              </a:rPr>
              <a:t>现实意义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</a:rPr>
              <a:t>。</a:t>
            </a:r>
            <a:r>
              <a:rPr lang="zh-CN" altLang="en-US" dirty="0"/>
              <a:t> 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01443" y="417082"/>
            <a:ext cx="2268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情感升华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文章的写作线索是什么？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3399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双线</a:t>
            </a:r>
            <a:r>
              <a:rPr lang="zh-CN" altLang="en-US" sz="5400" b="1" dirty="0" smtClean="0">
                <a:solidFill>
                  <a:srgbClr val="FF3399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结构</a:t>
            </a:r>
            <a:endParaRPr lang="zh-CN" altLang="en-US" sz="1800" b="1" dirty="0">
              <a:solidFill>
                <a:srgbClr val="FF3399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  <a:p>
            <a:r>
              <a:rPr lang="zh-CN" altLang="en-US" sz="4000" b="1" dirty="0">
                <a:solidFill>
                  <a:srgbClr val="FF00FF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明线：</a:t>
            </a:r>
            <a:r>
              <a:rPr lang="zh-CN" altLang="en-US" sz="4000" b="1" dirty="0">
                <a:solidFill>
                  <a:srgbClr val="339933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作者与藤野先生的交往</a:t>
            </a:r>
            <a:endParaRPr lang="zh-CN" altLang="en-US" sz="4000" b="1" dirty="0">
              <a:solidFill>
                <a:srgbClr val="339933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FF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暗线：</a:t>
            </a:r>
            <a:r>
              <a:rPr lang="zh-CN" altLang="en-US" sz="4000" b="1" dirty="0">
                <a:solidFill>
                  <a:srgbClr val="339933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作者的爱国情感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3995" y="493395"/>
            <a:ext cx="11764645" cy="6094095"/>
          </a:xfrm>
        </p:spPr>
        <p:txBody>
          <a:bodyPr>
            <a:normAutofit fontScale="90000" lnSpcReduction="10000"/>
          </a:bodyPr>
          <a:p>
            <a:r>
              <a:rPr lang="zh-CN" altLang="en-US" sz="4400"/>
              <a:t>教诲(</a:t>
            </a:r>
            <a:r>
              <a:rPr lang="en-US" altLang="zh-CN" sz="4400">
                <a:solidFill>
                  <a:srgbClr val="FF0000"/>
                </a:solidFill>
              </a:rPr>
              <a:t>huì</a:t>
            </a:r>
            <a:r>
              <a:rPr lang="zh-CN" altLang="en-US" sz="4400"/>
              <a:t>  ) 	                  瞥见( </a:t>
            </a:r>
            <a:r>
              <a:rPr lang="en-US" altLang="zh-CN" sz="4400">
                <a:solidFill>
                  <a:srgbClr val="FF0000"/>
                </a:solidFill>
              </a:rPr>
              <a:t>piē</a:t>
            </a:r>
            <a:r>
              <a:rPr lang="zh-CN" altLang="en-US" sz="4400"/>
              <a:t>)           解剖(</a:t>
            </a:r>
            <a:r>
              <a:rPr lang="en-US" altLang="zh-CN" sz="4400">
                <a:solidFill>
                  <a:srgbClr val="FF0000"/>
                </a:solidFill>
              </a:rPr>
              <a:t>pōu</a:t>
            </a:r>
            <a:r>
              <a:rPr lang="zh-CN" altLang="en-US" sz="4400"/>
              <a:t>) </a:t>
            </a:r>
            <a:endParaRPr lang="zh-CN" altLang="en-US" sz="4400"/>
          </a:p>
          <a:p>
            <a:r>
              <a:rPr lang="zh-CN" altLang="en-US" sz="4400"/>
              <a:t>绯红(</a:t>
            </a:r>
            <a:r>
              <a:rPr lang="en-US" altLang="zh-CN" sz="4400">
                <a:solidFill>
                  <a:srgbClr val="FF0000"/>
                </a:solidFill>
              </a:rPr>
              <a:t>fēi</a:t>
            </a:r>
            <a:r>
              <a:rPr lang="zh-CN" altLang="en-US" sz="4400">
                <a:solidFill>
                  <a:srgbClr val="FF0000"/>
                </a:solidFill>
              </a:rPr>
              <a:t> </a:t>
            </a:r>
            <a:r>
              <a:rPr lang="zh-CN" altLang="en-US" sz="4400"/>
              <a:t>)                      挟着(</a:t>
            </a:r>
            <a:r>
              <a:rPr lang="en-US" altLang="zh-CN" sz="4400">
                <a:solidFill>
                  <a:srgbClr val="FF0000"/>
                </a:solidFill>
              </a:rPr>
              <a:t>jiā</a:t>
            </a:r>
            <a:r>
              <a:rPr lang="zh-CN" altLang="en-US" sz="4400"/>
              <a:t>)            诘责(</a:t>
            </a:r>
            <a:r>
              <a:rPr lang="en-US" altLang="zh-CN" sz="4400">
                <a:solidFill>
                  <a:srgbClr val="FF0000"/>
                </a:solidFill>
              </a:rPr>
              <a:t>jié</a:t>
            </a:r>
            <a:r>
              <a:rPr lang="zh-CN" altLang="en-US" sz="4400"/>
              <a:t>)                          </a:t>
            </a:r>
            <a:endParaRPr lang="zh-CN" altLang="en-US" sz="4400"/>
          </a:p>
          <a:p>
            <a:r>
              <a:rPr lang="zh-CN" altLang="en-US" sz="4400"/>
              <a:t>jī形 (</a:t>
            </a:r>
            <a:r>
              <a:rPr lang="zh-CN" altLang="en-US" sz="4400">
                <a:solidFill>
                  <a:srgbClr val="FF0000"/>
                </a:solidFill>
              </a:rPr>
              <a:t>畸</a:t>
            </a:r>
            <a:r>
              <a:rPr lang="zh-CN" altLang="en-US" sz="4400"/>
              <a:t>)                          yù居(</a:t>
            </a:r>
            <a:r>
              <a:rPr lang="zh-CN" altLang="en-US" sz="4400">
                <a:solidFill>
                  <a:srgbClr val="FF0000"/>
                </a:solidFill>
              </a:rPr>
              <a:t>寓</a:t>
            </a:r>
            <a:r>
              <a:rPr lang="zh-CN" altLang="en-US" sz="4400"/>
              <a:t>)	       不xùn(</a:t>
            </a:r>
            <a:r>
              <a:rPr lang="zh-CN" altLang="en-US" sz="4400">
                <a:solidFill>
                  <a:srgbClr val="FF0000"/>
                </a:solidFill>
              </a:rPr>
              <a:t>逊</a:t>
            </a:r>
            <a:r>
              <a:rPr lang="zh-CN" altLang="en-US" sz="4400"/>
              <a:t>) </a:t>
            </a:r>
            <a:endParaRPr lang="zh-CN" altLang="en-US" sz="4400"/>
          </a:p>
          <a:p>
            <a:r>
              <a:rPr lang="zh-CN" altLang="en-US" sz="4400"/>
              <a:t>芦huì(</a:t>
            </a:r>
            <a:r>
              <a:rPr lang="zh-CN" altLang="en-US" sz="4400">
                <a:solidFill>
                  <a:srgbClr val="FF0000"/>
                </a:solidFill>
              </a:rPr>
              <a:t>荟</a:t>
            </a:r>
            <a:r>
              <a:rPr lang="zh-CN" altLang="en-US" sz="4400"/>
              <a:t>)                        yì站(</a:t>
            </a:r>
            <a:r>
              <a:rPr lang="zh-CN" altLang="en-US" sz="4400">
                <a:solidFill>
                  <a:srgbClr val="FF0000"/>
                </a:solidFill>
              </a:rPr>
              <a:t>驿</a:t>
            </a:r>
            <a:r>
              <a:rPr lang="zh-CN" altLang="en-US" sz="4400"/>
              <a:t>)              nì名(</a:t>
            </a:r>
            <a:r>
              <a:rPr lang="zh-CN" altLang="en-US" sz="4400">
                <a:solidFill>
                  <a:srgbClr val="FF0000"/>
                </a:solidFill>
              </a:rPr>
              <a:t>匿</a:t>
            </a:r>
            <a:r>
              <a:rPr lang="zh-CN" altLang="en-US" sz="4400"/>
              <a:t>)   </a:t>
            </a:r>
            <a:endParaRPr lang="zh-CN" altLang="en-US" sz="4400"/>
          </a:p>
          <a:p>
            <a:endParaRPr lang="zh-CN" altLang="en-US" sz="3600"/>
          </a:p>
          <a:p>
            <a:r>
              <a:rPr lang="zh-CN" altLang="en-US" sz="3600"/>
              <a:t>杳无音信(</a:t>
            </a:r>
            <a:r>
              <a:rPr lang="en-US" altLang="zh-CN" sz="3600">
                <a:solidFill>
                  <a:srgbClr val="FF0000"/>
                </a:solidFill>
              </a:rPr>
              <a:t>yǎo</a:t>
            </a:r>
            <a:r>
              <a:rPr lang="zh-CN" altLang="en-US" sz="3600"/>
              <a:t>)  </a:t>
            </a:r>
            <a:r>
              <a:rPr lang="zh-CN" altLang="en-US" sz="3600">
                <a:solidFill>
                  <a:srgbClr val="FF0000"/>
                </a:solidFill>
              </a:rPr>
              <a:t> 一直得不到一点消息。杳，远的看不见踪影。</a:t>
            </a:r>
            <a:r>
              <a:rPr lang="zh-CN" altLang="en-US" sz="3600"/>
              <a:t>                                                                                 </a:t>
            </a:r>
            <a:endParaRPr lang="zh-CN" altLang="en-US" sz="3600"/>
          </a:p>
          <a:p>
            <a:r>
              <a:rPr lang="zh-CN" altLang="en-US" sz="3600"/>
              <a:t>抑扬顿挫(</a:t>
            </a:r>
            <a:r>
              <a:rPr lang="en-US" altLang="zh-CN" sz="3600">
                <a:solidFill>
                  <a:srgbClr val="FF0000"/>
                </a:solidFill>
              </a:rPr>
              <a:t>cuò</a:t>
            </a:r>
            <a:r>
              <a:rPr lang="zh-CN" altLang="en-US" sz="3600"/>
              <a:t>)   </a:t>
            </a:r>
            <a:r>
              <a:rPr lang="zh-CN" altLang="en-US" sz="3600">
                <a:solidFill>
                  <a:srgbClr val="FF0000"/>
                </a:solidFill>
              </a:rPr>
              <a:t> 声音高低曲折，十分和谐。      </a:t>
            </a:r>
            <a:r>
              <a:rPr lang="zh-CN" altLang="en-US" sz="3600"/>
              <a:t>                                             </a:t>
            </a:r>
            <a:endParaRPr lang="zh-CN" altLang="en-US" sz="3600"/>
          </a:p>
          <a:p>
            <a:r>
              <a:rPr lang="zh-CN" altLang="en-US" sz="3600"/>
              <a:t>油光可鉴(</a:t>
            </a:r>
            <a:r>
              <a:rPr lang="en-US" altLang="zh-CN" sz="3600">
                <a:solidFill>
                  <a:srgbClr val="FF0000"/>
                </a:solidFill>
              </a:rPr>
              <a:t>jiàn</a:t>
            </a:r>
            <a:r>
              <a:rPr lang="zh-CN" altLang="en-US" sz="3600"/>
              <a:t>)    </a:t>
            </a:r>
            <a:r>
              <a:rPr lang="zh-CN" altLang="en-US" sz="3600">
                <a:solidFill>
                  <a:srgbClr val="FF0000"/>
                </a:solidFill>
              </a:rPr>
              <a:t>头发上抹油，梳得很光亮，像镜子一样可以照人。鉴，照。                                                                            </a:t>
            </a:r>
            <a:endParaRPr lang="zh-CN" altLang="en-US" sz="3600">
              <a:solidFill>
                <a:srgbClr val="FF0000"/>
              </a:solidFill>
            </a:endParaRPr>
          </a:p>
          <a:p>
            <a:r>
              <a:rPr lang="zh-CN" altLang="en-US" sz="3600"/>
              <a:t>深恶痛疾(</a:t>
            </a:r>
            <a:r>
              <a:rPr lang="en-US" altLang="zh-CN" sz="3600">
                <a:solidFill>
                  <a:srgbClr val="FF0000"/>
                </a:solidFill>
              </a:rPr>
              <a:t>wù</a:t>
            </a:r>
            <a:r>
              <a:rPr lang="zh-CN" altLang="en-US" sz="3600"/>
              <a:t>)     </a:t>
            </a:r>
            <a:r>
              <a:rPr lang="zh-CN" altLang="en-US" sz="3600">
                <a:solidFill>
                  <a:srgbClr val="FF0000"/>
                </a:solidFill>
              </a:rPr>
              <a:t>厌恶、痛恨到了极点。疾，痛恨。  </a:t>
            </a:r>
            <a:r>
              <a:rPr lang="zh-CN" altLang="en-US" sz="4400">
                <a:solidFill>
                  <a:srgbClr val="FF0000"/>
                </a:solidFill>
              </a:rPr>
              <a:t>    </a:t>
            </a:r>
            <a:r>
              <a:rPr lang="zh-CN" altLang="en-US">
                <a:solidFill>
                  <a:srgbClr val="FF0000"/>
                </a:solidFill>
              </a:rPr>
              <a:t>   </a:t>
            </a:r>
            <a:r>
              <a:rPr lang="zh-CN" altLang="en-US"/>
              <a:t>                                     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t0154563cdc674632b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6670" y="-10795"/>
            <a:ext cx="12230735" cy="6869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47956" y="1611945"/>
            <a:ext cx="102932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欣赏</a:t>
            </a: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一篇优秀的作品，就像品味陈年佳酿，只有用心体悟，才能获得心灵的飞跃和思想的升华。鲁迅的文章尤为如此。走进散文</a:t>
            </a:r>
            <a:r>
              <a:rPr lang="en-US" altLang="zh-CN" sz="32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藤野先生</a:t>
            </a:r>
            <a:r>
              <a:rPr lang="en-US" altLang="zh-CN" sz="32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，使我们更亲近地触摸了鲁迅奋然前行的心迹，更深透理解了鲁迅感念师恩的丰富内涵。藤野先生，令鲁迅感念，更镌刻在读者的心中，愿我们在关爱的沐浴中，生活的天空更为湛蓝、亮丽。</a:t>
            </a:r>
            <a:br>
              <a:rPr lang="zh-CN" altLang="en-US" sz="32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endParaRPr lang="zh-CN" altLang="en-US" sz="32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6345" y="488252"/>
            <a:ext cx="69910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好的作品就像一坛美酒，总能历久弥新引人深思。</a:t>
            </a:r>
            <a:endParaRPr lang="zh-CN" alt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1905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               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4400" dirty="0" smtClean="0">
                <a:solidFill>
                  <a:prstClr val="black"/>
                </a:solidFill>
                <a:latin typeface="Calibri Light" panose="020F0302020204030204"/>
                <a:cs typeface="+mj-cs"/>
              </a:rPr>
              <a:t>                               </a:t>
            </a:r>
            <a:r>
              <a:rPr lang="zh-CN" altLang="en-US" sz="5400" b="1" dirty="0" smtClean="0">
                <a:solidFill>
                  <a:schemeClr val="accent1"/>
                </a:solidFill>
                <a:latin typeface="Calibri Light" panose="020F0302020204030204"/>
                <a:cs typeface="+mj-cs"/>
              </a:rPr>
              <a:t>反馈</a:t>
            </a:r>
            <a:r>
              <a:rPr lang="zh-CN" altLang="en-US" sz="5400" b="1" dirty="0">
                <a:solidFill>
                  <a:schemeClr val="accent1"/>
                </a:solidFill>
                <a:latin typeface="Calibri Light" panose="020F0302020204030204"/>
                <a:cs typeface="+mj-cs"/>
              </a:rPr>
              <a:t>固学</a:t>
            </a:r>
            <a:endParaRPr lang="zh-CN" altLang="en-US" sz="5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1160" y="154305"/>
            <a:ext cx="11370310" cy="6233160"/>
          </a:xfrm>
        </p:spPr>
        <p:txBody>
          <a:bodyPr>
            <a:noAutofit/>
          </a:bodyPr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第一部分（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1—3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）：在东京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写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“我”</a:t>
            </a: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在东京的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见闻和感受</a:t>
            </a: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，以及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转到仙台求学的原因</a:t>
            </a: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800" b="1">
              <a:solidFill>
                <a:srgbClr val="FF0000"/>
              </a:solidFill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 b="1">
                <a:solidFill>
                  <a:srgbClr val="0070C0"/>
                </a:solidFill>
              </a:rPr>
              <a:t>第二部分（</a:t>
            </a:r>
            <a:r>
              <a:rPr lang="en-US" altLang="zh-CN" sz="3200" b="1">
                <a:solidFill>
                  <a:srgbClr val="0070C0"/>
                </a:solidFill>
              </a:rPr>
              <a:t>4—35</a:t>
            </a:r>
            <a:r>
              <a:rPr lang="zh-CN" altLang="en-US" sz="3200" b="1">
                <a:solidFill>
                  <a:srgbClr val="0070C0"/>
                </a:solidFill>
              </a:rPr>
              <a:t>）：在仙台</a:t>
            </a:r>
            <a:r>
              <a:rPr lang="zh-CN" altLang="en-US" sz="3200" b="1"/>
              <a:t> 这是全文的主体部分，写“我”在仙台</a:t>
            </a:r>
            <a:r>
              <a:rPr lang="zh-CN" altLang="en-US" sz="3200" b="1">
                <a:solidFill>
                  <a:srgbClr val="FF0000"/>
                </a:solidFill>
              </a:rPr>
              <a:t>结识藤野先生</a:t>
            </a:r>
            <a:r>
              <a:rPr lang="zh-CN" altLang="en-US" sz="3200" b="1"/>
              <a:t>，受先生教益，</a:t>
            </a:r>
            <a:r>
              <a:rPr lang="zh-CN" altLang="en-US" sz="3200" b="1">
                <a:solidFill>
                  <a:srgbClr val="FF0000"/>
                </a:solidFill>
              </a:rPr>
              <a:t>赞扬先生的崇高品质</a:t>
            </a:r>
            <a:r>
              <a:rPr lang="zh-CN" altLang="en-US" sz="3200" b="1"/>
              <a:t>，以及</a:t>
            </a:r>
            <a:r>
              <a:rPr lang="zh-CN" altLang="en-US" sz="3200" b="1">
                <a:solidFill>
                  <a:srgbClr val="FF0000"/>
                </a:solidFill>
              </a:rPr>
              <a:t>“我”弃医学文的原因</a:t>
            </a:r>
            <a:r>
              <a:rPr lang="zh-CN" altLang="en-US" sz="3200" b="1"/>
              <a:t>。</a:t>
            </a:r>
            <a:endParaRPr lang="zh-CN" altLang="en-US" sz="3200" b="1"/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800" b="1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 b="1">
                <a:solidFill>
                  <a:srgbClr val="0070C0"/>
                </a:solidFill>
              </a:rPr>
              <a:t>第三部分（</a:t>
            </a:r>
            <a:r>
              <a:rPr lang="en-US" altLang="zh-CN" sz="3200" b="1">
                <a:solidFill>
                  <a:srgbClr val="0070C0"/>
                </a:solidFill>
              </a:rPr>
              <a:t>36—38</a:t>
            </a:r>
            <a:r>
              <a:rPr lang="zh-CN" altLang="en-US" sz="3200" b="1">
                <a:solidFill>
                  <a:srgbClr val="0070C0"/>
                </a:solidFill>
              </a:rPr>
              <a:t>）：在北平</a:t>
            </a:r>
            <a:r>
              <a:rPr lang="zh-CN" altLang="en-US" sz="3200" b="1">
                <a:solidFill>
                  <a:srgbClr val="FF0000"/>
                </a:solidFill>
              </a:rPr>
              <a:t> </a:t>
            </a:r>
            <a:r>
              <a:rPr lang="zh-CN" altLang="en-US" sz="3200" b="1"/>
              <a:t>写“我”离开仙台后</a:t>
            </a:r>
            <a:r>
              <a:rPr lang="zh-CN" altLang="en-US" sz="3200" b="1">
                <a:solidFill>
                  <a:srgbClr val="FF0000"/>
                </a:solidFill>
              </a:rPr>
              <a:t>对藤野先生的怀念之情</a:t>
            </a:r>
            <a:r>
              <a:rPr lang="zh-CN" altLang="en-US" sz="3200" b="1"/>
              <a:t>，以及先生的崇高精神品德对我的激励与鼓舞。</a:t>
            </a:r>
            <a:endParaRPr lang="zh-CN" alt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655" y="633730"/>
            <a:ext cx="11386820" cy="5543550"/>
          </a:xfrm>
        </p:spPr>
        <p:txBody>
          <a:bodyPr/>
          <a:p>
            <a:pPr marL="0" indent="0">
              <a:buNone/>
            </a:pPr>
            <a:endParaRPr lang="zh-CN" altLang="en-US" sz="440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400">
                <a:latin typeface="华文新魏" panose="02010800040101010101" pitchFamily="2" charset="-122"/>
                <a:ea typeface="华文新魏" panose="02010800040101010101" pitchFamily="2" charset="-122"/>
              </a:rPr>
              <a:t>朗读一二自然段，找出清国留学生做了哪两件事</a:t>
            </a:r>
            <a:r>
              <a:rPr lang="zh-CN" altLang="en-US" sz="4400"/>
              <a:t>？</a:t>
            </a:r>
            <a:endParaRPr lang="zh-CN" altLang="en-US" sz="4400"/>
          </a:p>
          <a:p>
            <a:pPr marL="0" indent="0" algn="ctr">
              <a:buNone/>
            </a:pPr>
            <a:endParaRPr lang="zh-CN" altLang="en-US" sz="440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zh-CN" altLang="en-US" sz="44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逛公园（赏樱花）</a:t>
            </a:r>
            <a:endParaRPr lang="zh-CN" altLang="en-US" sz="44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 algn="ctr">
              <a:buNone/>
            </a:pPr>
            <a:r>
              <a:rPr lang="zh-CN" altLang="en-US" sz="44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学跳舞</a:t>
            </a:r>
            <a:endParaRPr lang="zh-CN" altLang="en-US" sz="44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内容占位符 3" descr="654038B98E28B6E4781B488C88AF24E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180" y="69215"/>
            <a:ext cx="10123805" cy="6719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内容占位符 3" descr="wKgBm04WY5TMTU5lAAFRdLp15dI26.groupinfo.w600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605" y="38735"/>
            <a:ext cx="10377805" cy="67805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1430" y="5233035"/>
            <a:ext cx="10307320" cy="1325880"/>
          </a:xfrm>
        </p:spPr>
        <p:txBody>
          <a:bodyPr/>
          <a:p>
            <a:r>
              <a:rPr lang="en-US" altLang="zh-CN" sz="3200"/>
              <a:t>          </a:t>
            </a:r>
            <a:r>
              <a:rPr lang="zh-CN" altLang="en-US" sz="3200"/>
              <a:t>富士山是日本国内最高峰，被日本人民誉为"圣岳"，是日本民族的象征。</a:t>
            </a:r>
            <a:endParaRPr lang="zh-CN" altLang="en-US" sz="3200"/>
          </a:p>
        </p:txBody>
      </p:sp>
      <p:pic>
        <p:nvPicPr>
          <p:cNvPr id="10" name="内容占位符 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630" y="142875"/>
            <a:ext cx="8170545" cy="499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t0154563cdc674632b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25400"/>
            <a:ext cx="1220724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36550" y="2187575"/>
            <a:ext cx="112458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头顶上盘着大辫子，顶得学生制帽的顶上高高耸起，形成一座富士山。</a:t>
            </a:r>
            <a:endParaRPr lang="zh-CN" altLang="en-US" sz="4000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0830" y="3764280"/>
            <a:ext cx="11337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也有解散辫子，盘得平的，除下帽来，油光可鉴，宛如小姑娘的发髻一般，还要将脖子扭几扭。实在标致极了</a:t>
            </a:r>
            <a:r>
              <a:rPr lang="zh-CN" altLang="en-US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en-US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3220" y="249555"/>
            <a:ext cx="114655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54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找出文中描写清国留学生的句子，并说说这些句子的表达效果。</a:t>
            </a:r>
            <a:endParaRPr lang="zh-CN" sz="5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3552</Words>
  <Application>WPS 演示</Application>
  <PresentationFormat>宽屏</PresentationFormat>
  <Paragraphs>187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9" baseType="lpstr">
      <vt:lpstr>Arial</vt:lpstr>
      <vt:lpstr>宋体</vt:lpstr>
      <vt:lpstr>Wingdings</vt:lpstr>
      <vt:lpstr>Times New Roman</vt:lpstr>
      <vt:lpstr>华文新魏</vt:lpstr>
      <vt:lpstr>华文中宋</vt:lpstr>
      <vt:lpstr>Calibri Light</vt:lpstr>
      <vt:lpstr>Calibri</vt:lpstr>
      <vt:lpstr>微软雅黑</vt:lpstr>
      <vt:lpstr>Arial Unicode MS</vt:lpstr>
      <vt:lpstr>华文行楷</vt:lpstr>
      <vt:lpstr>黑体</vt:lpstr>
      <vt:lpstr>??ì?</vt:lpstr>
      <vt:lpstr>华文彩云</vt:lpstr>
      <vt:lpstr>华文楷体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富士山是日本国内最高峰，被日本人民誉为"圣岳"，是日本民族的象征。</vt:lpstr>
      <vt:lpstr>PowerPoint 演示文稿</vt:lpstr>
      <vt:lpstr>思考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课文如何描写初见藤野先生的形象？ </vt:lpstr>
      <vt:lpstr>文中具体写了与藤野先生相处的哪几个典型事例,分别表现了藤野先生的什么思想品质? </vt:lpstr>
      <vt:lpstr>                             </vt:lpstr>
      <vt:lpstr>  思考题：</vt:lpstr>
      <vt:lpstr>结合文章和写作背景分析作者弃医从文的原因是什么？</vt:lpstr>
      <vt:lpstr>课文中哪几个方面表现了“我”的爱国主义情怀？</vt:lpstr>
      <vt:lpstr>PowerPoint 演示文稿</vt:lpstr>
      <vt:lpstr>文章的写作线索是什么？</vt:lpstr>
      <vt:lpstr>PowerPoint 演示文稿</vt:lpstr>
      <vt:lpstr>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</dc:creator>
  <cp:lastModifiedBy>掉书袋上</cp:lastModifiedBy>
  <cp:revision>92</cp:revision>
  <dcterms:created xsi:type="dcterms:W3CDTF">2018-03-19T12:48:00Z</dcterms:created>
  <dcterms:modified xsi:type="dcterms:W3CDTF">2018-03-24T00:32:38Z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