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9" r:id="rId3"/>
    <p:sldId id="262" r:id="rId4"/>
    <p:sldId id="263" r:id="rId5"/>
    <p:sldId id="261" r:id="rId6"/>
    <p:sldId id="260" r:id="rId7"/>
    <p:sldId id="264" r:id="rId8"/>
    <p:sldId id="265" r:id="rId9"/>
    <p:sldId id="266" r:id="rId10"/>
    <p:sldId id="267" r:id="rId1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3159"/>
    <a:srgbClr val="F066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95093" y="802300"/>
            <a:ext cx="7491353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95093" y="3531206"/>
            <a:ext cx="7491353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26CB4-D484-49FA-861E-31975EB998C6}" type="datetimeFigureOut">
              <a:rPr lang="zh-CN" altLang="en-US" smtClean="0"/>
              <a:pPr/>
              <a:t>2018/3/23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95092" y="329309"/>
            <a:ext cx="4115056" cy="309201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912938" y="798973"/>
            <a:ext cx="1069340" cy="503578"/>
          </a:xfrm>
        </p:spPr>
        <p:txBody>
          <a:bodyPr/>
          <a:lstStyle/>
          <a:p>
            <a:fld id="{3C19C8A2-906D-43C6-8B4F-FBA16508C5C4}" type="slidenum">
              <a:rPr lang="zh-CN" altLang="en-US" smtClean="0"/>
              <a:pPr/>
              <a:t>‹#›</a:t>
            </a:fld>
            <a:endParaRPr lang="zh-CN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3195093" y="3528542"/>
            <a:ext cx="749135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2378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924655" y="1847088"/>
            <a:ext cx="876179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26CB4-D484-49FA-861E-31975EB998C6}" type="datetimeFigureOut">
              <a:rPr lang="zh-CN" altLang="en-US" smtClean="0"/>
              <a:pPr/>
              <a:t>2018/3/23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9C8A2-906D-43C6-8B4F-FBA16508C5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60751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24038" y="798975"/>
            <a:ext cx="1470703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24655" y="798975"/>
            <a:ext cx="7068127" cy="4659889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26CB4-D484-49FA-861E-31975EB998C6}" type="datetimeFigureOut">
              <a:rPr lang="zh-CN" altLang="en-US" smtClean="0"/>
              <a:pPr/>
              <a:t>2018/3/23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9C8A2-906D-43C6-8B4F-FBA16508C5C4}" type="slidenum">
              <a:rPr lang="zh-CN" altLang="en-US" smtClean="0"/>
              <a:pPr/>
              <a:t>‹#›</a:t>
            </a:fld>
            <a:endParaRPr lang="zh-CN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224037" y="798975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43917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latin typeface="+mn-lt"/>
                <a:ea typeface="+mn-ea"/>
              </a:defRPr>
            </a:lvl1pPr>
          </a:lstStyle>
          <a:p>
            <a:pPr>
              <a:defRPr/>
            </a:pPr>
            <a:fld id="{416B3185-152A-4D21-A480-52B16A24AC9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786618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454895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09600" y="277813"/>
            <a:ext cx="10972800" cy="585311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8BB9093C-3730-4DA3-9DB5-79D11E2FB9C2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198921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14301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59798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33097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26CB4-D484-49FA-861E-31975EB998C6}" type="datetimeFigureOut">
              <a:rPr lang="zh-CN" altLang="en-US" smtClean="0"/>
              <a:pPr/>
              <a:t>2018/3/23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9C8A2-906D-43C6-8B4F-FBA16508C5C4}" type="slidenum">
              <a:rPr lang="zh-CN" altLang="en-US" smtClean="0"/>
              <a:pPr/>
              <a:t>‹#›</a:t>
            </a:fld>
            <a:endParaRPr lang="zh-CN" alt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924655" y="1847088"/>
            <a:ext cx="876179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514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4655" y="1756130"/>
            <a:ext cx="7489336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4656" y="3806197"/>
            <a:ext cx="748933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26CB4-D484-49FA-861E-31975EB998C6}" type="datetimeFigureOut">
              <a:rPr lang="zh-CN" altLang="en-US" smtClean="0"/>
              <a:pPr/>
              <a:t>2018/3/23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9C8A2-906D-43C6-8B4F-FBA16508C5C4}" type="slidenum">
              <a:rPr lang="zh-CN" altLang="en-US" smtClean="0"/>
              <a:pPr/>
              <a:t>‹#›</a:t>
            </a:fld>
            <a:endParaRPr lang="zh-CN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924655" y="3804985"/>
            <a:ext cx="748933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9547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4655" y="804891"/>
            <a:ext cx="8761791" cy="105930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24654" y="2013936"/>
            <a:ext cx="4167828" cy="343756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8909" y="2013937"/>
            <a:ext cx="4167536" cy="3437559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26CB4-D484-49FA-861E-31975EB998C6}" type="datetimeFigureOut">
              <a:rPr lang="zh-CN" altLang="en-US" smtClean="0"/>
              <a:pPr/>
              <a:t>2018/3/23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9C8A2-906D-43C6-8B4F-FBA16508C5C4}" type="slidenum">
              <a:rPr lang="zh-CN" altLang="en-US" smtClean="0"/>
              <a:pPr/>
              <a:t>‹#›</a:t>
            </a:fld>
            <a:endParaRPr lang="zh-CN" alt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924655" y="1847088"/>
            <a:ext cx="876179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0954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924655" y="1847088"/>
            <a:ext cx="876179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4655" y="804165"/>
            <a:ext cx="8761792" cy="1056319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4655" y="2019551"/>
            <a:ext cx="4167688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4655" y="2824271"/>
            <a:ext cx="4167688" cy="2644457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8909" y="2023005"/>
            <a:ext cx="4167536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8909" y="2821491"/>
            <a:ext cx="4167536" cy="263737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26CB4-D484-49FA-861E-31975EB998C6}" type="datetimeFigureOut">
              <a:rPr lang="zh-CN" altLang="en-US" smtClean="0"/>
              <a:pPr/>
              <a:t>2018/3/23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9C8A2-906D-43C6-8B4F-FBA16508C5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940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924655" y="1847088"/>
            <a:ext cx="876179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26CB4-D484-49FA-861E-31975EB998C6}" type="datetimeFigureOut">
              <a:rPr lang="zh-CN" altLang="en-US" smtClean="0"/>
              <a:pPr/>
              <a:t>2018/3/23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9C8A2-906D-43C6-8B4F-FBA16508C5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19510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26CB4-D484-49FA-861E-31975EB998C6}" type="datetimeFigureOut">
              <a:rPr lang="zh-CN" altLang="en-US" smtClean="0"/>
              <a:pPr/>
              <a:t>2018/3/23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9C8A2-906D-43C6-8B4F-FBA16508C5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2786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8723" y="798973"/>
            <a:ext cx="323460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82208" y="798974"/>
            <a:ext cx="5104237" cy="4658826"/>
          </a:xfrm>
        </p:spPr>
        <p:txBody>
          <a:bodyPr anchor="ctr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18723" y="3205493"/>
            <a:ext cx="3236492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26CB4-D484-49FA-861E-31975EB998C6}" type="datetimeFigureOut">
              <a:rPr lang="zh-CN" altLang="en-US" smtClean="0"/>
              <a:pPr/>
              <a:t>2018/3/23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9C8A2-906D-43C6-8B4F-FBA16508C5C4}" type="slidenum">
              <a:rPr lang="zh-CN" altLang="en-US" smtClean="0"/>
              <a:pPr/>
              <a:t>‹#›</a:t>
            </a:fld>
            <a:endParaRPr lang="zh-CN" alt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922331" y="3205491"/>
            <a:ext cx="323103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7697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6662002" y="482172"/>
            <a:ext cx="4681849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5531" y="1129513"/>
            <a:ext cx="4326580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20171" y="1122544"/>
            <a:ext cx="2979997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4656" y="3145992"/>
            <a:ext cx="4320381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15552" y="5469858"/>
            <a:ext cx="4336560" cy="320123"/>
          </a:xfrm>
        </p:spPr>
        <p:txBody>
          <a:bodyPr/>
          <a:lstStyle>
            <a:lvl1pPr algn="l">
              <a:defRPr/>
            </a:lvl1pPr>
          </a:lstStyle>
          <a:p>
            <a:fld id="{A9226CB4-D484-49FA-861E-31975EB998C6}" type="datetimeFigureOut">
              <a:rPr lang="zh-CN" altLang="en-US" smtClean="0"/>
              <a:pPr/>
              <a:t>2018/3/23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916707" y="318642"/>
            <a:ext cx="4335404" cy="320931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9C8A2-906D-43C6-8B4F-FBA16508C5C4}" type="slidenum">
              <a:rPr lang="zh-CN" altLang="en-US" smtClean="0"/>
              <a:pPr/>
              <a:t>‹#›</a:t>
            </a:fld>
            <a:endParaRPr lang="zh-CN" alt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921708" y="3143605"/>
            <a:ext cx="432268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5091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12192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4"/>
            <a:ext cx="12192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24655" y="804521"/>
            <a:ext cx="8761791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4655" y="2015734"/>
            <a:ext cx="8761791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28723" y="330370"/>
            <a:ext cx="3157723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226CB4-D484-49FA-861E-31975EB998C6}" type="datetimeFigureOut">
              <a:rPr lang="zh-CN" altLang="en-US" smtClean="0"/>
              <a:pPr/>
              <a:t>2018/3/23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24655" y="329309"/>
            <a:ext cx="537867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0300" y="798973"/>
            <a:ext cx="1060995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3C19C8A2-906D-43C6-8B4F-FBA16508C5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8798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>
            <a:off x="414728" y="1046260"/>
            <a:ext cx="11767279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defTabSz="457200"/>
            <a:r>
              <a:rPr lang="en-US" altLang="zh-CN" sz="4800" cap="all" dirty="0">
                <a:ln w="9000" cmpd="sng">
                  <a:solidFill>
                    <a:srgbClr val="795FAF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795FAF">
                        <a:shade val="20000"/>
                        <a:satMod val="245000"/>
                      </a:srgbClr>
                    </a:gs>
                    <a:gs pos="43000">
                      <a:srgbClr val="795FAF">
                        <a:satMod val="255000"/>
                      </a:srgbClr>
                    </a:gs>
                    <a:gs pos="48000">
                      <a:srgbClr val="795FAF">
                        <a:shade val="85000"/>
                        <a:satMod val="255000"/>
                      </a:srgbClr>
                    </a:gs>
                    <a:gs pos="100000">
                      <a:srgbClr val="795FAF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ill Sans MT" panose="020B0502020104020203"/>
                <a:ea typeface="等线" panose="02010600030101010101" pitchFamily="2" charset="-122"/>
              </a:rPr>
              <a:t>9.2   </a:t>
            </a:r>
            <a:r>
              <a:rPr lang="zh-CN" altLang="en-US" sz="4800" cap="all" dirty="0">
                <a:ln w="9000" cmpd="sng">
                  <a:solidFill>
                    <a:srgbClr val="795FAF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795FAF">
                        <a:shade val="20000"/>
                        <a:satMod val="245000"/>
                      </a:srgbClr>
                    </a:gs>
                    <a:gs pos="43000">
                      <a:srgbClr val="795FAF">
                        <a:satMod val="255000"/>
                      </a:srgbClr>
                    </a:gs>
                    <a:gs pos="48000">
                      <a:srgbClr val="795FAF">
                        <a:shade val="85000"/>
                        <a:satMod val="255000"/>
                      </a:srgbClr>
                    </a:gs>
                    <a:gs pos="100000">
                      <a:srgbClr val="795FAF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ill Sans MT" panose="020B0502020104020203"/>
                <a:ea typeface="等线" panose="02010600030101010101" pitchFamily="2" charset="-122"/>
              </a:rPr>
              <a:t>三角形的内角和外角（第</a:t>
            </a:r>
            <a:r>
              <a:rPr lang="en-US" altLang="zh-CN" sz="4800" cap="all" dirty="0">
                <a:ln w="9000" cmpd="sng">
                  <a:solidFill>
                    <a:srgbClr val="795FAF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795FAF">
                        <a:shade val="20000"/>
                        <a:satMod val="245000"/>
                      </a:srgbClr>
                    </a:gs>
                    <a:gs pos="43000">
                      <a:srgbClr val="795FAF">
                        <a:satMod val="255000"/>
                      </a:srgbClr>
                    </a:gs>
                    <a:gs pos="48000">
                      <a:srgbClr val="795FAF">
                        <a:shade val="85000"/>
                        <a:satMod val="255000"/>
                      </a:srgbClr>
                    </a:gs>
                    <a:gs pos="100000">
                      <a:srgbClr val="795FAF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ill Sans MT" panose="020B0502020104020203"/>
                <a:ea typeface="等线" panose="02010600030101010101" pitchFamily="2" charset="-122"/>
              </a:rPr>
              <a:t>2</a:t>
            </a:r>
            <a:r>
              <a:rPr lang="zh-CN" altLang="en-US" sz="4800" cap="all" dirty="0">
                <a:ln w="9000" cmpd="sng">
                  <a:solidFill>
                    <a:srgbClr val="795FAF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795FAF">
                        <a:shade val="20000"/>
                        <a:satMod val="245000"/>
                      </a:srgbClr>
                    </a:gs>
                    <a:gs pos="43000">
                      <a:srgbClr val="795FAF">
                        <a:satMod val="255000"/>
                      </a:srgbClr>
                    </a:gs>
                    <a:gs pos="48000">
                      <a:srgbClr val="795FAF">
                        <a:shade val="85000"/>
                        <a:satMod val="255000"/>
                      </a:srgbClr>
                    </a:gs>
                    <a:gs pos="100000">
                      <a:srgbClr val="795FAF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ill Sans MT" panose="020B0502020104020203"/>
                <a:ea typeface="等线" panose="02010600030101010101" pitchFamily="2" charset="-122"/>
              </a:rPr>
              <a:t>课时）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EB87829E-874B-4A56-ADD1-8E41CFB1E98E}"/>
              </a:ext>
            </a:extLst>
          </p:cNvPr>
          <p:cNvSpPr txBox="1"/>
          <p:nvPr/>
        </p:nvSpPr>
        <p:spPr>
          <a:xfrm>
            <a:off x="1104275" y="4657578"/>
            <a:ext cx="103881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点线面体勾勒大千世界    加减乘除演绎无限苍穹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455D2DC6-2358-4964-97D4-1557AD6726A7}"/>
              </a:ext>
            </a:extLst>
          </p:cNvPr>
          <p:cNvSpPr txBox="1"/>
          <p:nvPr/>
        </p:nvSpPr>
        <p:spPr>
          <a:xfrm>
            <a:off x="2385934" y="2782669"/>
            <a:ext cx="74201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dirty="0">
                <a:solidFill>
                  <a:srgbClr val="FF0000"/>
                </a:solidFill>
              </a:rPr>
              <a:t>主讲人：钱老师</a:t>
            </a:r>
          </a:p>
        </p:txBody>
      </p:sp>
    </p:spTree>
    <p:extLst>
      <p:ext uri="{BB962C8B-B14F-4D97-AF65-F5344CB8AC3E}">
        <p14:creationId xmlns:p14="http://schemas.microsoft.com/office/powerpoint/2010/main" val="163517711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FFC568A2-3A7B-4289-88FA-4B6A61860F63}"/>
              </a:ext>
            </a:extLst>
          </p:cNvPr>
          <p:cNvSpPr>
            <a:spLocks noGrp="1"/>
          </p:cNvSpPr>
          <p:nvPr>
            <p:ph/>
          </p:nvPr>
        </p:nvSpPr>
        <p:spPr/>
        <p:txBody>
          <a:bodyPr>
            <a:normAutofit/>
          </a:bodyPr>
          <a:lstStyle/>
          <a:p>
            <a:pPr algn="ctr"/>
            <a:r>
              <a:rPr lang="zh-CN" altLang="en-US" sz="4400" dirty="0">
                <a:solidFill>
                  <a:srgbClr val="FF0000"/>
                </a:solidFill>
              </a:rPr>
              <a:t>反馈固学</a:t>
            </a:r>
            <a:endParaRPr lang="en-US" altLang="zh-CN" sz="4400" dirty="0">
              <a:solidFill>
                <a:srgbClr val="FF0000"/>
              </a:solidFill>
            </a:endParaRPr>
          </a:p>
          <a:p>
            <a:pPr algn="ctr"/>
            <a:endParaRPr lang="en-US" altLang="zh-CN" sz="3200" dirty="0">
              <a:solidFill>
                <a:srgbClr val="FF0000"/>
              </a:solidFill>
            </a:endParaRPr>
          </a:p>
          <a:p>
            <a:r>
              <a:rPr lang="zh-CN" altLang="zh-CN" sz="3200" dirty="0"/>
              <a:t>课本练习</a:t>
            </a:r>
            <a:r>
              <a:rPr lang="en-US" altLang="zh-CN" sz="3200" dirty="0"/>
              <a:t>P107             1</a:t>
            </a:r>
            <a:r>
              <a:rPr lang="zh-CN" altLang="zh-CN" sz="3200" dirty="0"/>
              <a:t>题、</a:t>
            </a:r>
            <a:r>
              <a:rPr lang="en-US" altLang="zh-CN" sz="3200" dirty="0"/>
              <a:t>3</a:t>
            </a:r>
            <a:r>
              <a:rPr lang="zh-CN" altLang="zh-CN" sz="3200" dirty="0"/>
              <a:t>题 </a:t>
            </a:r>
            <a:r>
              <a:rPr lang="en-US" altLang="zh-CN" sz="3200" dirty="0"/>
              <a:t>      </a:t>
            </a:r>
          </a:p>
          <a:p>
            <a:r>
              <a:rPr lang="zh-CN" altLang="zh-CN" sz="3200" dirty="0"/>
              <a:t>习题</a:t>
            </a:r>
            <a:r>
              <a:rPr lang="en-US" altLang="zh-CN" sz="3200" dirty="0"/>
              <a:t>A</a:t>
            </a:r>
            <a:r>
              <a:rPr lang="zh-CN" altLang="zh-CN" sz="3200" dirty="0"/>
              <a:t>组 </a:t>
            </a:r>
            <a:r>
              <a:rPr lang="en-US" altLang="zh-CN" sz="3200" dirty="0"/>
              <a:t>P108              2</a:t>
            </a:r>
            <a:r>
              <a:rPr lang="zh-CN" altLang="zh-CN" sz="3200" dirty="0"/>
              <a:t>、</a:t>
            </a:r>
            <a:r>
              <a:rPr lang="en-US" altLang="zh-CN" sz="3200" dirty="0"/>
              <a:t>3</a:t>
            </a:r>
            <a:r>
              <a:rPr lang="zh-CN" altLang="zh-CN" sz="3200" dirty="0"/>
              <a:t>题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813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BC50B68-3CCD-44C4-8FEE-385145AB1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CN" altLang="en-US" sz="4000" dirty="0">
                <a:solidFill>
                  <a:srgbClr val="FF0000"/>
                </a:solidFill>
              </a:rPr>
              <a:t>来个段子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5E2DC12-09F9-45E6-A046-13688DFC02CB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2999791"/>
          </a:xfrm>
        </p:spPr>
        <p:txBody>
          <a:bodyPr/>
          <a:lstStyle/>
          <a:p>
            <a:r>
              <a:rPr lang="zh-CN" altLang="zh-CN" dirty="0"/>
              <a:t>在一个</a:t>
            </a:r>
            <a:r>
              <a:rPr lang="zh-CN" altLang="zh-CN" dirty="0">
                <a:solidFill>
                  <a:srgbClr val="FF0000"/>
                </a:solidFill>
              </a:rPr>
              <a:t>直角三角形</a:t>
            </a:r>
            <a:r>
              <a:rPr lang="zh-CN" altLang="zh-CN" dirty="0"/>
              <a:t>里住着三个内角</a:t>
            </a:r>
            <a:r>
              <a:rPr lang="en-US" altLang="zh-CN" dirty="0"/>
              <a:t>,</a:t>
            </a:r>
            <a:r>
              <a:rPr lang="zh-CN" altLang="zh-CN" dirty="0"/>
              <a:t>平时三兄弟非常团结</a:t>
            </a:r>
            <a:r>
              <a:rPr lang="en-US" altLang="zh-CN" dirty="0"/>
              <a:t>,</a:t>
            </a:r>
            <a:r>
              <a:rPr lang="zh-CN" altLang="zh-CN" dirty="0"/>
              <a:t>可是有一天</a:t>
            </a:r>
            <a:r>
              <a:rPr lang="en-US" altLang="zh-CN" dirty="0"/>
              <a:t>,</a:t>
            </a:r>
            <a:r>
              <a:rPr lang="zh-CN" altLang="zh-CN" dirty="0"/>
              <a:t>老二突然不高兴</a:t>
            </a:r>
            <a:r>
              <a:rPr lang="en-US" altLang="zh-CN" dirty="0"/>
              <a:t>,</a:t>
            </a:r>
            <a:r>
              <a:rPr lang="zh-CN" altLang="zh-CN" dirty="0"/>
              <a:t>发起脾气来</a:t>
            </a:r>
            <a:r>
              <a:rPr lang="en-US" altLang="zh-CN" dirty="0"/>
              <a:t>,</a:t>
            </a:r>
            <a:r>
              <a:rPr lang="zh-CN" altLang="zh-CN" dirty="0"/>
              <a:t>它指着老大说</a:t>
            </a:r>
            <a:r>
              <a:rPr lang="en-US" altLang="zh-CN" dirty="0"/>
              <a:t>:</a:t>
            </a:r>
            <a:r>
              <a:rPr lang="zh-CN" altLang="zh-CN" dirty="0"/>
              <a:t>“你凭什么度数最大</a:t>
            </a:r>
            <a:r>
              <a:rPr lang="en-US" altLang="zh-CN" dirty="0"/>
              <a:t>,</a:t>
            </a:r>
            <a:r>
              <a:rPr lang="zh-CN" altLang="zh-CN" dirty="0"/>
              <a:t>我也要和你一样大</a:t>
            </a:r>
            <a:r>
              <a:rPr lang="en-US" altLang="zh-CN" dirty="0"/>
              <a:t>!</a:t>
            </a:r>
            <a:r>
              <a:rPr lang="zh-CN" altLang="zh-CN" dirty="0"/>
              <a:t>”老大说</a:t>
            </a:r>
            <a:r>
              <a:rPr lang="en-US" altLang="zh-CN" dirty="0"/>
              <a:t>:</a:t>
            </a:r>
            <a:r>
              <a:rPr lang="zh-CN" altLang="zh-CN" dirty="0"/>
              <a:t>“不行啊</a:t>
            </a:r>
            <a:r>
              <a:rPr lang="en-US" altLang="zh-CN" dirty="0"/>
              <a:t>!</a:t>
            </a:r>
            <a:r>
              <a:rPr lang="zh-CN" altLang="zh-CN" dirty="0"/>
              <a:t>这是不可能的</a:t>
            </a:r>
            <a:r>
              <a:rPr lang="en-US" altLang="zh-CN" dirty="0"/>
              <a:t>,</a:t>
            </a:r>
            <a:r>
              <a:rPr lang="zh-CN" altLang="zh-CN" dirty="0"/>
              <a:t>否则</a:t>
            </a:r>
            <a:r>
              <a:rPr lang="en-US" altLang="zh-CN" dirty="0"/>
              <a:t>,</a:t>
            </a:r>
            <a:r>
              <a:rPr lang="zh-CN" altLang="zh-CN" dirty="0"/>
              <a:t>我们这个家就再也围不起来了……”“为什么</a:t>
            </a:r>
            <a:r>
              <a:rPr lang="en-US" altLang="zh-CN" dirty="0"/>
              <a:t>?</a:t>
            </a:r>
            <a:r>
              <a:rPr lang="zh-CN" altLang="zh-CN" dirty="0"/>
              <a:t>” 老二很纳闷</a:t>
            </a:r>
            <a:r>
              <a:rPr lang="en-US" altLang="zh-CN" i="1" dirty="0"/>
              <a:t>.</a:t>
            </a:r>
            <a:endParaRPr lang="zh-CN" altLang="zh-CN" dirty="0"/>
          </a:p>
          <a:p>
            <a:r>
              <a:rPr lang="zh-CN" altLang="zh-CN" dirty="0"/>
              <a:t>同学们</a:t>
            </a:r>
            <a:r>
              <a:rPr lang="en-US" altLang="zh-CN" dirty="0"/>
              <a:t>,</a:t>
            </a:r>
            <a:r>
              <a:rPr lang="zh-CN" altLang="zh-CN" dirty="0"/>
              <a:t>你们知道其中的道理吗</a:t>
            </a:r>
            <a:r>
              <a:rPr lang="en-US" altLang="zh-CN" dirty="0"/>
              <a:t>?</a:t>
            </a:r>
            <a:endParaRPr lang="zh-CN" altLang="zh-CN" dirty="0"/>
          </a:p>
          <a:p>
            <a:pPr marL="0" indent="0">
              <a:buNone/>
            </a:pPr>
            <a:endParaRPr lang="en-US" altLang="zh-CN" dirty="0"/>
          </a:p>
        </p:txBody>
      </p:sp>
      <p:pic>
        <p:nvPicPr>
          <p:cNvPr id="6" name="ra49.jpg" descr="id:2147497270;FounderCES">
            <a:extLst>
              <a:ext uri="{FF2B5EF4-FFF2-40B4-BE49-F238E27FC236}">
                <a16:creationId xmlns:a16="http://schemas.microsoft.com/office/drawing/2014/main" id="{4C5C8C6E-8F10-4F64-9D45-F96854C237FE}"/>
              </a:ext>
            </a:extLst>
          </p:cNvPr>
          <p:cNvPicPr>
            <a:picLocks noGrp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7864480" y="2118216"/>
            <a:ext cx="2492499" cy="1143000"/>
          </a:xfrm>
          <a:prstGeom prst="rect">
            <a:avLst/>
          </a:prstGeom>
        </p:spPr>
      </p:pic>
      <p:sp>
        <p:nvSpPr>
          <p:cNvPr id="4" name="文本框 3">
            <a:extLst>
              <a:ext uri="{FF2B5EF4-FFF2-40B4-BE49-F238E27FC236}">
                <a16:creationId xmlns:a16="http://schemas.microsoft.com/office/drawing/2014/main" id="{FE7AC80D-2B17-4ACD-81D0-1BC161573362}"/>
              </a:ext>
            </a:extLst>
          </p:cNvPr>
          <p:cNvSpPr txBox="1"/>
          <p:nvPr/>
        </p:nvSpPr>
        <p:spPr>
          <a:xfrm>
            <a:off x="774441" y="4665306"/>
            <a:ext cx="538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solidFill>
                  <a:srgbClr val="FF0000"/>
                </a:solidFill>
              </a:rPr>
              <a:t>一个三角形能不能三个角都是锐角？</a:t>
            </a:r>
          </a:p>
        </p:txBody>
      </p:sp>
    </p:spTree>
    <p:extLst>
      <p:ext uri="{BB962C8B-B14F-4D97-AF65-F5344CB8AC3E}">
        <p14:creationId xmlns:p14="http://schemas.microsoft.com/office/powerpoint/2010/main" val="3085381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FA85863-000C-400B-B84B-723E35766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CN" altLang="en-US" sz="4400" b="1" dirty="0">
                <a:solidFill>
                  <a:srgbClr val="FF0000"/>
                </a:solidFill>
              </a:rPr>
              <a:t>定向自学</a:t>
            </a:r>
          </a:p>
        </p:txBody>
      </p:sp>
      <p:grpSp>
        <p:nvGrpSpPr>
          <p:cNvPr id="9" name="画布 32">
            <a:extLst>
              <a:ext uri="{FF2B5EF4-FFF2-40B4-BE49-F238E27FC236}">
                <a16:creationId xmlns:a16="http://schemas.microsoft.com/office/drawing/2014/main" id="{71E59215-1983-45BD-A274-AF0C2A6DD4DF}"/>
              </a:ext>
            </a:extLst>
          </p:cNvPr>
          <p:cNvGrpSpPr/>
          <p:nvPr/>
        </p:nvGrpSpPr>
        <p:grpSpPr>
          <a:xfrm>
            <a:off x="7483151" y="373225"/>
            <a:ext cx="5380295" cy="6740946"/>
            <a:chOff x="-495311" y="99153"/>
            <a:chExt cx="3916056" cy="4844957"/>
          </a:xfrm>
        </p:grpSpPr>
        <p:sp>
          <p:nvSpPr>
            <p:cNvPr id="10" name="矩形 9">
              <a:extLst>
                <a:ext uri="{FF2B5EF4-FFF2-40B4-BE49-F238E27FC236}">
                  <a16:creationId xmlns:a16="http://schemas.microsoft.com/office/drawing/2014/main" id="{92403273-9A53-4AF5-AB81-413A30843F2E}"/>
                </a:ext>
              </a:extLst>
            </p:cNvPr>
            <p:cNvSpPr/>
            <p:nvPr/>
          </p:nvSpPr>
          <p:spPr>
            <a:xfrm>
              <a:off x="601345" y="2931160"/>
              <a:ext cx="2819400" cy="2012950"/>
            </a:xfrm>
            <a:prstGeom prst="rect">
              <a:avLst/>
            </a:prstGeom>
            <a:noFill/>
          </p:spPr>
        </p:sp>
        <p:sp>
          <p:nvSpPr>
            <p:cNvPr id="11" name="AutoShape 22">
              <a:extLst>
                <a:ext uri="{FF2B5EF4-FFF2-40B4-BE49-F238E27FC236}">
                  <a16:creationId xmlns:a16="http://schemas.microsoft.com/office/drawing/2014/main" id="{7E3FE2C7-DDAB-4CD8-9A8B-589C6C43EB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617" y="457124"/>
              <a:ext cx="1447307" cy="838425"/>
            </a:xfrm>
            <a:prstGeom prst="triangle">
              <a:avLst>
                <a:gd name="adj" fmla="val 50000"/>
              </a:avLst>
            </a:prstGeom>
            <a:noFill/>
            <a:ln w="9525">
              <a:solidFill>
                <a:srgbClr val="FF33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</a:extLst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zh-CN" altLang="en-US"/>
            </a:p>
          </p:txBody>
        </p:sp>
        <p:sp>
          <p:nvSpPr>
            <p:cNvPr id="12" name="Text Box 23">
              <a:extLst>
                <a:ext uri="{FF2B5EF4-FFF2-40B4-BE49-F238E27FC236}">
                  <a16:creationId xmlns:a16="http://schemas.microsoft.com/office/drawing/2014/main" id="{B21CC115-D628-4B59-A339-B1A89CF299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5682" y="99153"/>
              <a:ext cx="685682" cy="594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600" b="1" kern="100" dirty="0">
                  <a:solidFill>
                    <a:srgbClr val="FF3300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A</a:t>
              </a:r>
              <a:endParaRPr lang="zh-CN" sz="105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endParaRPr>
            </a:p>
            <a:p>
              <a:pPr algn="just">
                <a:spcAft>
                  <a:spcPts val="0"/>
                </a:spcAft>
              </a:pPr>
              <a:r>
                <a:rPr lang="en-US" sz="105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 </a:t>
              </a:r>
              <a:endParaRPr lang="zh-CN" sz="105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  <p:sp>
          <p:nvSpPr>
            <p:cNvPr id="13" name="Text Box 24">
              <a:extLst>
                <a:ext uri="{FF2B5EF4-FFF2-40B4-BE49-F238E27FC236}">
                  <a16:creationId xmlns:a16="http://schemas.microsoft.com/office/drawing/2014/main" id="{EBD8E95B-5138-4C43-A0BC-AE7E6C1AA6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495311" y="1188377"/>
              <a:ext cx="1028887" cy="4432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600" b="1" kern="100" dirty="0">
                  <a:solidFill>
                    <a:srgbClr val="FF3300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B</a:t>
              </a:r>
              <a:endParaRPr lang="zh-CN" sz="105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endParaRPr>
            </a:p>
            <a:p>
              <a:pPr algn="just">
                <a:spcAft>
                  <a:spcPts val="0"/>
                </a:spcAft>
              </a:pPr>
              <a:r>
                <a:rPr lang="en-US" sz="105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 </a:t>
              </a:r>
              <a:endParaRPr lang="zh-CN" sz="105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  <p:sp>
          <p:nvSpPr>
            <p:cNvPr id="14" name="Text Box 25">
              <a:extLst>
                <a:ext uri="{FF2B5EF4-FFF2-40B4-BE49-F238E27FC236}">
                  <a16:creationId xmlns:a16="http://schemas.microsoft.com/office/drawing/2014/main" id="{4D35BB68-4563-4B35-8823-C7612EB599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8037" y="1188377"/>
              <a:ext cx="609008" cy="6940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600" b="1" kern="100" dirty="0">
                  <a:solidFill>
                    <a:srgbClr val="FF3300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C</a:t>
              </a:r>
              <a:endParaRPr lang="zh-CN" sz="105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endParaRPr>
            </a:p>
            <a:p>
              <a:pPr algn="just">
                <a:spcAft>
                  <a:spcPts val="0"/>
                </a:spcAft>
              </a:pPr>
              <a:r>
                <a:rPr lang="en-US" sz="105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 </a:t>
              </a:r>
              <a:endParaRPr lang="zh-CN" sz="105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  <p:sp>
          <p:nvSpPr>
            <p:cNvPr id="15" name="Text Box 26">
              <a:extLst>
                <a:ext uri="{FF2B5EF4-FFF2-40B4-BE49-F238E27FC236}">
                  <a16:creationId xmlns:a16="http://schemas.microsoft.com/office/drawing/2014/main" id="{43A5D69F-517C-483C-95A6-1C648A93F1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8299" y="1676122"/>
              <a:ext cx="761625" cy="3368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zh-CN" sz="1600" b="1" kern="100" dirty="0">
                  <a:solidFill>
                    <a:srgbClr val="FF3300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 </a:t>
              </a:r>
              <a:endParaRPr lang="zh-CN" sz="105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endParaRPr>
            </a:p>
            <a:p>
              <a:pPr algn="just">
                <a:spcAft>
                  <a:spcPts val="0"/>
                </a:spcAft>
              </a:pPr>
              <a:r>
                <a:rPr lang="en-US" sz="105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 </a:t>
              </a:r>
              <a:endParaRPr lang="zh-CN" sz="105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  <p:sp>
          <p:nvSpPr>
            <p:cNvPr id="16" name="Text Box 27">
              <a:extLst>
                <a:ext uri="{FF2B5EF4-FFF2-40B4-BE49-F238E27FC236}">
                  <a16:creationId xmlns:a16="http://schemas.microsoft.com/office/drawing/2014/main" id="{3BAFD019-6E8D-4991-9F78-095388AFEF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57045" y="1188377"/>
              <a:ext cx="762355" cy="4432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indent="200025" algn="ctr">
                <a:spcAft>
                  <a:spcPts val="0"/>
                </a:spcAft>
              </a:pPr>
              <a:r>
                <a:rPr lang="en-US" sz="1600" b="1" kern="100">
                  <a:solidFill>
                    <a:srgbClr val="FF3300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D</a:t>
              </a:r>
              <a:endParaRPr lang="zh-CN" sz="1050" kern="10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endParaRPr>
            </a:p>
            <a:p>
              <a:pPr algn="just">
                <a:spcAft>
                  <a:spcPts val="0"/>
                </a:spcAft>
              </a:pPr>
              <a:r>
                <a:rPr lang="en-US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 </a:t>
              </a:r>
              <a:endParaRPr lang="zh-CN" sz="1050" kern="10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  <p:cxnSp>
          <p:nvCxnSpPr>
            <p:cNvPr id="17" name="Line 28">
              <a:extLst>
                <a:ext uri="{FF2B5EF4-FFF2-40B4-BE49-F238E27FC236}">
                  <a16:creationId xmlns:a16="http://schemas.microsoft.com/office/drawing/2014/main" id="{F4C82804-4B91-43C6-9EA2-7BF3FC109F8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599924" y="1304298"/>
              <a:ext cx="91497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aphicFrame>
        <p:nvGraphicFramePr>
          <p:cNvPr id="18" name="表格 17">
            <a:extLst>
              <a:ext uri="{FF2B5EF4-FFF2-40B4-BE49-F238E27FC236}">
                <a16:creationId xmlns:a16="http://schemas.microsoft.com/office/drawing/2014/main" id="{1503380F-910F-494D-A321-6187EF168F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7688972"/>
              </p:ext>
            </p:extLst>
          </p:nvPr>
        </p:nvGraphicFramePr>
        <p:xfrm>
          <a:off x="1" y="2211267"/>
          <a:ext cx="12192000" cy="45259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192000">
                  <a:extLst>
                    <a:ext uri="{9D8B030D-6E8A-4147-A177-3AD203B41FA5}">
                      <a16:colId xmlns:a16="http://schemas.microsoft.com/office/drawing/2014/main" val="2564125825"/>
                    </a:ext>
                  </a:extLst>
                </a:gridCol>
              </a:tblGrid>
              <a:tr h="4525963"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800" kern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问题</a:t>
                      </a:r>
                      <a:r>
                        <a:rPr lang="en-US" altLang="zh-CN" sz="2800" kern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zh-CN" altLang="en-US" sz="2800" kern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：什么是三角形的外角？三角形有几个外角？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800" kern="0" dirty="0">
                          <a:solidFill>
                            <a:srgbClr val="FF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问</a:t>
                      </a:r>
                      <a:r>
                        <a:rPr lang="en-US" sz="2800" u="none" kern="0" dirty="0">
                          <a:solidFill>
                            <a:srgbClr val="FF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题2</a:t>
                      </a:r>
                      <a:r>
                        <a:rPr lang="zh-CN" sz="2800" kern="0" dirty="0"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：∠</a:t>
                      </a:r>
                      <a:r>
                        <a:rPr lang="en-US" sz="2800" kern="0" dirty="0"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ACD</a:t>
                      </a:r>
                      <a:r>
                        <a:rPr lang="zh-CN" sz="2800" kern="0" dirty="0"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与它相邻的内角∠</a:t>
                      </a:r>
                      <a:r>
                        <a:rPr lang="en-US" sz="2800" kern="0" dirty="0"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A CB</a:t>
                      </a:r>
                      <a:r>
                        <a:rPr lang="zh-CN" sz="2800" kern="0" dirty="0"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是什么关系？</a:t>
                      </a:r>
                      <a:endParaRPr lang="zh-CN" sz="2800" kern="100" dirty="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800" kern="0" dirty="0">
                          <a:solidFill>
                            <a:srgbClr val="FF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问</a:t>
                      </a:r>
                      <a:r>
                        <a:rPr lang="en-US" sz="2800" u="none" kern="0" dirty="0">
                          <a:solidFill>
                            <a:srgbClr val="FF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题3</a:t>
                      </a:r>
                      <a:r>
                        <a:rPr lang="zh-CN" sz="2800" kern="0" dirty="0"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： 在△</a:t>
                      </a:r>
                      <a:r>
                        <a:rPr lang="en-US" sz="2800" kern="0" dirty="0"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ABC</a:t>
                      </a:r>
                      <a:r>
                        <a:rPr lang="zh-CN" sz="2800" kern="0" dirty="0"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中 ，∠</a:t>
                      </a:r>
                      <a:r>
                        <a:rPr lang="en-US" sz="2800" kern="0" dirty="0"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A= 70°</a:t>
                      </a:r>
                      <a:r>
                        <a:rPr lang="zh-CN" sz="2800" kern="0" dirty="0"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，∠</a:t>
                      </a:r>
                      <a:r>
                        <a:rPr lang="en-US" sz="2800" kern="0" dirty="0"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B = 60°</a:t>
                      </a:r>
                      <a:r>
                        <a:rPr lang="zh-CN" sz="2800" kern="0" dirty="0"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，你能求出∠</a:t>
                      </a:r>
                      <a:r>
                        <a:rPr lang="en-US" sz="2800" kern="0" dirty="0"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A CD </a:t>
                      </a:r>
                      <a:r>
                        <a:rPr lang="zh-CN" sz="2800" kern="0" dirty="0"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吗？</a:t>
                      </a:r>
                      <a:endParaRPr lang="zh-CN" sz="2800" kern="100" dirty="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800" kern="0" dirty="0">
                          <a:solidFill>
                            <a:srgbClr val="FF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问</a:t>
                      </a:r>
                      <a:r>
                        <a:rPr lang="en-US" sz="2800" u="none" kern="0" dirty="0">
                          <a:solidFill>
                            <a:srgbClr val="FF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题4</a:t>
                      </a:r>
                      <a:r>
                        <a:rPr lang="zh-CN" sz="2800" kern="0" dirty="0"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：在△</a:t>
                      </a:r>
                      <a:r>
                        <a:rPr lang="en-US" sz="2800" kern="0" dirty="0"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ABC</a:t>
                      </a:r>
                      <a:r>
                        <a:rPr lang="zh-CN" sz="2800" kern="0" dirty="0"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中 </a:t>
                      </a:r>
                      <a:r>
                        <a:rPr lang="zh-CN" altLang="en-US" sz="2800" kern="0" dirty="0"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，猜想</a:t>
                      </a:r>
                      <a:r>
                        <a:rPr lang="zh-CN" sz="2800" kern="0" dirty="0"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∠</a:t>
                      </a:r>
                      <a:r>
                        <a:rPr lang="en-US" sz="2800" kern="0" dirty="0"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ACD</a:t>
                      </a:r>
                      <a:r>
                        <a:rPr lang="zh-CN" sz="2800" kern="0" dirty="0"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与∠</a:t>
                      </a:r>
                      <a:r>
                        <a:rPr lang="en-US" sz="2800" kern="0" dirty="0"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A</a:t>
                      </a:r>
                      <a:r>
                        <a:rPr lang="zh-CN" sz="2800" kern="0" dirty="0"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与∠</a:t>
                      </a:r>
                      <a:r>
                        <a:rPr lang="en-US" sz="2800" kern="0" dirty="0"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B </a:t>
                      </a:r>
                      <a:r>
                        <a:rPr lang="zh-CN" sz="2800" kern="0" dirty="0"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是什么关系？</a:t>
                      </a:r>
                      <a:r>
                        <a:rPr lang="zh-CN" altLang="en-US" sz="2800" kern="0" dirty="0"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请证明你的猜想</a:t>
                      </a:r>
                      <a:endParaRPr lang="en-US" altLang="zh-CN" sz="2800" kern="0" dirty="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114300" marR="1143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65361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1864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2E5F774-34AA-4988-9AA1-2CD92039B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CN" altLang="en-US" sz="4800" dirty="0">
                <a:solidFill>
                  <a:srgbClr val="FF0000"/>
                </a:solidFill>
              </a:rPr>
              <a:t>合作研学</a:t>
            </a:r>
          </a:p>
        </p:txBody>
      </p:sp>
      <p:graphicFrame>
        <p:nvGraphicFramePr>
          <p:cNvPr id="8" name="表格 7">
            <a:extLst>
              <a:ext uri="{FF2B5EF4-FFF2-40B4-BE49-F238E27FC236}">
                <a16:creationId xmlns:a16="http://schemas.microsoft.com/office/drawing/2014/main" id="{ADD86A52-C4B7-4068-86DA-7E769D4C71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2009528"/>
              </p:ext>
            </p:extLst>
          </p:nvPr>
        </p:nvGraphicFramePr>
        <p:xfrm>
          <a:off x="0" y="3429001"/>
          <a:ext cx="12192000" cy="12785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192000">
                  <a:extLst>
                    <a:ext uri="{9D8B030D-6E8A-4147-A177-3AD203B41FA5}">
                      <a16:colId xmlns:a16="http://schemas.microsoft.com/office/drawing/2014/main" val="4045991134"/>
                    </a:ext>
                  </a:extLst>
                </a:gridCol>
              </a:tblGrid>
              <a:tr h="127858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800" kern="0" dirty="0">
                          <a:effectLst/>
                        </a:rPr>
                        <a:t>在△</a:t>
                      </a:r>
                      <a:r>
                        <a:rPr lang="en-US" sz="2800" kern="0" dirty="0">
                          <a:effectLst/>
                        </a:rPr>
                        <a:t>ABC</a:t>
                      </a:r>
                      <a:r>
                        <a:rPr lang="zh-CN" sz="2800" kern="0" dirty="0">
                          <a:effectLst/>
                        </a:rPr>
                        <a:t>中， ∠</a:t>
                      </a:r>
                      <a:r>
                        <a:rPr lang="en-US" sz="2800" kern="0" dirty="0">
                          <a:effectLst/>
                        </a:rPr>
                        <a:t>A CD</a:t>
                      </a:r>
                      <a:r>
                        <a:rPr lang="zh-CN" sz="2800" kern="0" dirty="0">
                          <a:effectLst/>
                        </a:rPr>
                        <a:t>是一个外角，为什么 ∠</a:t>
                      </a:r>
                      <a:r>
                        <a:rPr lang="en-US" sz="2800" kern="0" dirty="0">
                          <a:effectLst/>
                        </a:rPr>
                        <a:t>A CD= </a:t>
                      </a:r>
                      <a:r>
                        <a:rPr lang="zh-CN" sz="2800" kern="0" dirty="0">
                          <a:effectLst/>
                        </a:rPr>
                        <a:t>∠</a:t>
                      </a:r>
                      <a:r>
                        <a:rPr lang="en-US" sz="2800" kern="0" dirty="0">
                          <a:effectLst/>
                        </a:rPr>
                        <a:t>A</a:t>
                      </a:r>
                      <a:r>
                        <a:rPr lang="zh-CN" sz="2800" kern="0" dirty="0">
                          <a:effectLst/>
                        </a:rPr>
                        <a:t>＋ ∠</a:t>
                      </a:r>
                      <a:r>
                        <a:rPr lang="en-US" sz="2800" kern="0" dirty="0">
                          <a:effectLst/>
                        </a:rPr>
                        <a:t>B</a:t>
                      </a:r>
                      <a:r>
                        <a:rPr lang="zh-CN" sz="2800" kern="0" dirty="0">
                          <a:effectLst/>
                        </a:rPr>
                        <a:t>？</a:t>
                      </a:r>
                      <a:endParaRPr lang="zh-CN" sz="2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14300" marR="1143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7893476"/>
                  </a:ext>
                </a:extLst>
              </a:tr>
            </a:tbl>
          </a:graphicData>
        </a:graphic>
      </p:graphicFrame>
      <p:grpSp>
        <p:nvGrpSpPr>
          <p:cNvPr id="13" name="画布 32">
            <a:extLst>
              <a:ext uri="{FF2B5EF4-FFF2-40B4-BE49-F238E27FC236}">
                <a16:creationId xmlns:a16="http://schemas.microsoft.com/office/drawing/2014/main" id="{6315E5FD-C1EA-424A-A7F8-C2A6DCA997FC}"/>
              </a:ext>
            </a:extLst>
          </p:cNvPr>
          <p:cNvGrpSpPr/>
          <p:nvPr/>
        </p:nvGrpSpPr>
        <p:grpSpPr>
          <a:xfrm>
            <a:off x="3897442" y="1417638"/>
            <a:ext cx="5368365" cy="6079849"/>
            <a:chOff x="-495311" y="99153"/>
            <a:chExt cx="3916056" cy="4844957"/>
          </a:xfrm>
        </p:grpSpPr>
        <p:sp>
          <p:nvSpPr>
            <p:cNvPr id="14" name="矩形 13">
              <a:extLst>
                <a:ext uri="{FF2B5EF4-FFF2-40B4-BE49-F238E27FC236}">
                  <a16:creationId xmlns:a16="http://schemas.microsoft.com/office/drawing/2014/main" id="{95819B3F-8BFE-43BA-9DEC-7C582F2E3C23}"/>
                </a:ext>
              </a:extLst>
            </p:cNvPr>
            <p:cNvSpPr/>
            <p:nvPr/>
          </p:nvSpPr>
          <p:spPr>
            <a:xfrm>
              <a:off x="601345" y="2931160"/>
              <a:ext cx="2819400" cy="2012950"/>
            </a:xfrm>
            <a:prstGeom prst="rect">
              <a:avLst/>
            </a:prstGeom>
            <a:noFill/>
          </p:spPr>
        </p:sp>
        <p:sp>
          <p:nvSpPr>
            <p:cNvPr id="15" name="AutoShape 22">
              <a:extLst>
                <a:ext uri="{FF2B5EF4-FFF2-40B4-BE49-F238E27FC236}">
                  <a16:creationId xmlns:a16="http://schemas.microsoft.com/office/drawing/2014/main" id="{999BF0D6-1C35-4297-8A3E-C5772A01E2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617" y="457124"/>
              <a:ext cx="1447307" cy="838425"/>
            </a:xfrm>
            <a:prstGeom prst="triangle">
              <a:avLst>
                <a:gd name="adj" fmla="val 50000"/>
              </a:avLst>
            </a:prstGeom>
            <a:noFill/>
            <a:ln w="9525">
              <a:solidFill>
                <a:srgbClr val="FF33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</a:extLst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zh-CN" altLang="en-US"/>
            </a:p>
          </p:txBody>
        </p:sp>
        <p:sp>
          <p:nvSpPr>
            <p:cNvPr id="16" name="Text Box 23">
              <a:extLst>
                <a:ext uri="{FF2B5EF4-FFF2-40B4-BE49-F238E27FC236}">
                  <a16:creationId xmlns:a16="http://schemas.microsoft.com/office/drawing/2014/main" id="{8EE254C6-9CA7-448B-936C-9C5E8FC20D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5682" y="99153"/>
              <a:ext cx="685682" cy="594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600" b="1" kern="100" dirty="0">
                  <a:solidFill>
                    <a:srgbClr val="FF3300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A</a:t>
              </a:r>
              <a:endParaRPr lang="zh-CN" sz="105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endParaRPr>
            </a:p>
            <a:p>
              <a:pPr algn="just">
                <a:spcAft>
                  <a:spcPts val="0"/>
                </a:spcAft>
              </a:pPr>
              <a:r>
                <a:rPr lang="en-US" sz="105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 </a:t>
              </a:r>
              <a:endParaRPr lang="zh-CN" sz="105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  <p:sp>
          <p:nvSpPr>
            <p:cNvPr id="17" name="Text Box 24">
              <a:extLst>
                <a:ext uri="{FF2B5EF4-FFF2-40B4-BE49-F238E27FC236}">
                  <a16:creationId xmlns:a16="http://schemas.microsoft.com/office/drawing/2014/main" id="{9307FAC2-D493-4EBA-B6A7-BE06939AE8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495311" y="1188377"/>
              <a:ext cx="1028887" cy="4432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600" b="1" kern="100" dirty="0">
                  <a:solidFill>
                    <a:srgbClr val="FF3300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B</a:t>
              </a:r>
              <a:endParaRPr lang="zh-CN" sz="105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endParaRPr>
            </a:p>
            <a:p>
              <a:pPr algn="just">
                <a:spcAft>
                  <a:spcPts val="0"/>
                </a:spcAft>
              </a:pPr>
              <a:r>
                <a:rPr lang="en-US" sz="105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 </a:t>
              </a:r>
              <a:endParaRPr lang="zh-CN" sz="105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  <p:sp>
          <p:nvSpPr>
            <p:cNvPr id="18" name="Text Box 25">
              <a:extLst>
                <a:ext uri="{FF2B5EF4-FFF2-40B4-BE49-F238E27FC236}">
                  <a16:creationId xmlns:a16="http://schemas.microsoft.com/office/drawing/2014/main" id="{8B918487-E662-4DB5-A340-3BE5DE34CE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8037" y="1188377"/>
              <a:ext cx="609008" cy="6940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600" b="1" kern="100" dirty="0">
                  <a:solidFill>
                    <a:srgbClr val="FF3300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C</a:t>
              </a:r>
              <a:endParaRPr lang="zh-CN" sz="105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endParaRPr>
            </a:p>
            <a:p>
              <a:pPr algn="just">
                <a:spcAft>
                  <a:spcPts val="0"/>
                </a:spcAft>
              </a:pPr>
              <a:r>
                <a:rPr lang="en-US" sz="105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 </a:t>
              </a:r>
              <a:endParaRPr lang="zh-CN" sz="105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  <p:sp>
          <p:nvSpPr>
            <p:cNvPr id="19" name="Text Box 26">
              <a:extLst>
                <a:ext uri="{FF2B5EF4-FFF2-40B4-BE49-F238E27FC236}">
                  <a16:creationId xmlns:a16="http://schemas.microsoft.com/office/drawing/2014/main" id="{4BA87D70-85DE-492F-AC87-CB66ECC1B3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8299" y="1683785"/>
              <a:ext cx="761625" cy="3368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zh-CN" sz="1600" b="1" kern="100" dirty="0">
                  <a:solidFill>
                    <a:srgbClr val="FF3300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 </a:t>
              </a:r>
              <a:endParaRPr lang="zh-CN" sz="105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endParaRPr>
            </a:p>
            <a:p>
              <a:pPr algn="just">
                <a:spcAft>
                  <a:spcPts val="0"/>
                </a:spcAft>
              </a:pPr>
              <a:r>
                <a:rPr lang="en-US" sz="105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 </a:t>
              </a:r>
              <a:endParaRPr lang="zh-CN" sz="105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  <p:sp>
          <p:nvSpPr>
            <p:cNvPr id="20" name="Text Box 27">
              <a:extLst>
                <a:ext uri="{FF2B5EF4-FFF2-40B4-BE49-F238E27FC236}">
                  <a16:creationId xmlns:a16="http://schemas.microsoft.com/office/drawing/2014/main" id="{B3F9501F-E858-4A39-95CD-79D06B360B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57045" y="1188377"/>
              <a:ext cx="762355" cy="4432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indent="200025" algn="ctr">
                <a:spcAft>
                  <a:spcPts val="0"/>
                </a:spcAft>
              </a:pPr>
              <a:r>
                <a:rPr lang="en-US" sz="1600" b="1" kern="100">
                  <a:solidFill>
                    <a:srgbClr val="FF3300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D</a:t>
              </a:r>
              <a:endParaRPr lang="zh-CN" sz="1050" kern="10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endParaRPr>
            </a:p>
            <a:p>
              <a:pPr algn="just">
                <a:spcAft>
                  <a:spcPts val="0"/>
                </a:spcAft>
              </a:pPr>
              <a:r>
                <a:rPr lang="en-US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 </a:t>
              </a:r>
              <a:endParaRPr lang="zh-CN" sz="1050" kern="10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  <p:cxnSp>
          <p:nvCxnSpPr>
            <p:cNvPr id="21" name="Line 28">
              <a:extLst>
                <a:ext uri="{FF2B5EF4-FFF2-40B4-BE49-F238E27FC236}">
                  <a16:creationId xmlns:a16="http://schemas.microsoft.com/office/drawing/2014/main" id="{D30C3861-2A09-4DA5-83B4-6B8BB5D26149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599924" y="1304298"/>
              <a:ext cx="91497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3778439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内容占位符 11">
            <a:extLst>
              <a:ext uri="{FF2B5EF4-FFF2-40B4-BE49-F238E27FC236}">
                <a16:creationId xmlns:a16="http://schemas.microsoft.com/office/drawing/2014/main" id="{E606CD37-C046-4227-8306-4885BC4E2530}"/>
              </a:ext>
            </a:extLst>
          </p:cNvPr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29656362"/>
              </p:ext>
            </p:extLst>
          </p:nvPr>
        </p:nvGraphicFramePr>
        <p:xfrm>
          <a:off x="499645" y="927156"/>
          <a:ext cx="11430000" cy="7965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430000">
                  <a:extLst>
                    <a:ext uri="{9D8B030D-6E8A-4147-A177-3AD203B41FA5}">
                      <a16:colId xmlns:a16="http://schemas.microsoft.com/office/drawing/2014/main" val="1407711268"/>
                    </a:ext>
                  </a:extLst>
                </a:gridCol>
              </a:tblGrid>
              <a:tr h="79656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400" kern="0" dirty="0">
                          <a:effectLst/>
                        </a:rPr>
                        <a:t>在</a:t>
                      </a:r>
                      <a:r>
                        <a:rPr lang="zh-CN" sz="2400" kern="0" dirty="0">
                          <a:effectLst/>
                        </a:rPr>
                        <a:t>△</a:t>
                      </a:r>
                      <a:r>
                        <a:rPr lang="en-US" sz="2400" kern="0" dirty="0">
                          <a:effectLst/>
                        </a:rPr>
                        <a:t>ABC</a:t>
                      </a:r>
                      <a:r>
                        <a:rPr lang="zh-CN" sz="2400" kern="0" dirty="0">
                          <a:effectLst/>
                        </a:rPr>
                        <a:t>中， ∠</a:t>
                      </a:r>
                      <a:r>
                        <a:rPr lang="en-US" sz="2400" kern="0" dirty="0">
                          <a:effectLst/>
                        </a:rPr>
                        <a:t>A CD</a:t>
                      </a:r>
                      <a:r>
                        <a:rPr lang="zh-CN" sz="2400" kern="0" dirty="0">
                          <a:effectLst/>
                        </a:rPr>
                        <a:t>是一个外角，为什么 ∠</a:t>
                      </a:r>
                      <a:r>
                        <a:rPr lang="en-US" sz="2400" kern="0" dirty="0">
                          <a:effectLst/>
                        </a:rPr>
                        <a:t>A CD= </a:t>
                      </a:r>
                      <a:r>
                        <a:rPr lang="zh-CN" sz="2400" kern="0" dirty="0">
                          <a:effectLst/>
                        </a:rPr>
                        <a:t>∠</a:t>
                      </a:r>
                      <a:r>
                        <a:rPr lang="en-US" sz="2400" kern="0" dirty="0">
                          <a:effectLst/>
                        </a:rPr>
                        <a:t>A</a:t>
                      </a:r>
                      <a:r>
                        <a:rPr lang="zh-CN" sz="2400" kern="0" dirty="0">
                          <a:effectLst/>
                        </a:rPr>
                        <a:t>＋ ∠</a:t>
                      </a:r>
                      <a:r>
                        <a:rPr lang="en-US" sz="2400" kern="0" dirty="0">
                          <a:effectLst/>
                        </a:rPr>
                        <a:t>B</a:t>
                      </a:r>
                      <a:r>
                        <a:rPr lang="zh-CN" sz="2400" kern="0" dirty="0">
                          <a:effectLst/>
                        </a:rPr>
                        <a:t>？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14300" marR="1143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3421079"/>
                  </a:ext>
                </a:extLst>
              </a:tr>
            </a:tbl>
          </a:graphicData>
        </a:graphic>
      </p:graphicFrame>
      <p:grpSp>
        <p:nvGrpSpPr>
          <p:cNvPr id="3" name="画布 32">
            <a:extLst>
              <a:ext uri="{FF2B5EF4-FFF2-40B4-BE49-F238E27FC236}">
                <a16:creationId xmlns:a16="http://schemas.microsoft.com/office/drawing/2014/main" id="{0AFA6327-56DB-4B0C-92DA-6746543DD1C3}"/>
              </a:ext>
            </a:extLst>
          </p:cNvPr>
          <p:cNvGrpSpPr/>
          <p:nvPr/>
        </p:nvGrpSpPr>
        <p:grpSpPr>
          <a:xfrm>
            <a:off x="3141052" y="1856204"/>
            <a:ext cx="4721290" cy="5435439"/>
            <a:chOff x="-495311" y="99153"/>
            <a:chExt cx="3916056" cy="4844957"/>
          </a:xfrm>
        </p:grpSpPr>
        <p:sp>
          <p:nvSpPr>
            <p:cNvPr id="4" name="矩形 3">
              <a:extLst>
                <a:ext uri="{FF2B5EF4-FFF2-40B4-BE49-F238E27FC236}">
                  <a16:creationId xmlns:a16="http://schemas.microsoft.com/office/drawing/2014/main" id="{437843A3-19F0-48E1-A720-F180E0315E00}"/>
                </a:ext>
              </a:extLst>
            </p:cNvPr>
            <p:cNvSpPr/>
            <p:nvPr/>
          </p:nvSpPr>
          <p:spPr>
            <a:xfrm>
              <a:off x="601345" y="2931160"/>
              <a:ext cx="2819400" cy="2012950"/>
            </a:xfrm>
            <a:prstGeom prst="rect">
              <a:avLst/>
            </a:prstGeom>
            <a:noFill/>
          </p:spPr>
        </p:sp>
        <p:sp>
          <p:nvSpPr>
            <p:cNvPr id="5" name="AutoShape 22">
              <a:extLst>
                <a:ext uri="{FF2B5EF4-FFF2-40B4-BE49-F238E27FC236}">
                  <a16:creationId xmlns:a16="http://schemas.microsoft.com/office/drawing/2014/main" id="{762C0D25-C6B8-452B-9806-6919668C96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617" y="457124"/>
              <a:ext cx="1447307" cy="838425"/>
            </a:xfrm>
            <a:prstGeom prst="triangle">
              <a:avLst>
                <a:gd name="adj" fmla="val 50000"/>
              </a:avLst>
            </a:prstGeom>
            <a:noFill/>
            <a:ln w="9525">
              <a:solidFill>
                <a:srgbClr val="FF33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</a:extLst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zh-CN" altLang="en-US"/>
            </a:p>
          </p:txBody>
        </p:sp>
        <p:sp>
          <p:nvSpPr>
            <p:cNvPr id="6" name="Text Box 23">
              <a:extLst>
                <a:ext uri="{FF2B5EF4-FFF2-40B4-BE49-F238E27FC236}">
                  <a16:creationId xmlns:a16="http://schemas.microsoft.com/office/drawing/2014/main" id="{4D8186E7-273B-4622-8081-4BFAFFE0F8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5682" y="99153"/>
              <a:ext cx="685682" cy="594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600" b="1" kern="100">
                  <a:solidFill>
                    <a:srgbClr val="FF3300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A</a:t>
              </a:r>
              <a:endParaRPr lang="zh-CN" sz="1050" kern="10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endParaRPr>
            </a:p>
            <a:p>
              <a:pPr algn="just">
                <a:spcAft>
                  <a:spcPts val="0"/>
                </a:spcAft>
              </a:pPr>
              <a:r>
                <a:rPr lang="en-US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 </a:t>
              </a:r>
              <a:endParaRPr lang="zh-CN" sz="1050" kern="10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  <p:sp>
          <p:nvSpPr>
            <p:cNvPr id="7" name="Text Box 24">
              <a:extLst>
                <a:ext uri="{FF2B5EF4-FFF2-40B4-BE49-F238E27FC236}">
                  <a16:creationId xmlns:a16="http://schemas.microsoft.com/office/drawing/2014/main" id="{BCF72C77-54A1-450E-9E3C-212632EF51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495311" y="1188377"/>
              <a:ext cx="1028887" cy="4432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600" b="1" kern="100" dirty="0">
                  <a:solidFill>
                    <a:srgbClr val="FF3300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B</a:t>
              </a:r>
              <a:endParaRPr lang="zh-CN" sz="105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endParaRPr>
            </a:p>
            <a:p>
              <a:pPr algn="just">
                <a:spcAft>
                  <a:spcPts val="0"/>
                </a:spcAft>
              </a:pPr>
              <a:r>
                <a:rPr lang="en-US" sz="105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 </a:t>
              </a:r>
              <a:endParaRPr lang="zh-CN" sz="105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  <p:sp>
          <p:nvSpPr>
            <p:cNvPr id="8" name="Text Box 25">
              <a:extLst>
                <a:ext uri="{FF2B5EF4-FFF2-40B4-BE49-F238E27FC236}">
                  <a16:creationId xmlns:a16="http://schemas.microsoft.com/office/drawing/2014/main" id="{69DB8816-DA70-48F1-A8F1-A0559A2F3E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8037" y="1188377"/>
              <a:ext cx="609008" cy="6940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600" b="1" kern="100">
                  <a:solidFill>
                    <a:srgbClr val="FF3300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C</a:t>
              </a:r>
              <a:endParaRPr lang="zh-CN" sz="1050" kern="10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endParaRPr>
            </a:p>
            <a:p>
              <a:pPr algn="just">
                <a:spcAft>
                  <a:spcPts val="0"/>
                </a:spcAft>
              </a:pPr>
              <a:r>
                <a:rPr lang="en-US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 </a:t>
              </a:r>
              <a:endParaRPr lang="zh-CN" sz="1050" kern="10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  <p:sp>
          <p:nvSpPr>
            <p:cNvPr id="9" name="Text Box 26">
              <a:extLst>
                <a:ext uri="{FF2B5EF4-FFF2-40B4-BE49-F238E27FC236}">
                  <a16:creationId xmlns:a16="http://schemas.microsoft.com/office/drawing/2014/main" id="{8319FF75-397E-4196-BE1B-564E8AAA10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8299" y="1676122"/>
              <a:ext cx="761625" cy="3368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zh-CN" sz="1600" b="1" kern="100">
                  <a:solidFill>
                    <a:srgbClr val="FF3300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 </a:t>
              </a:r>
              <a:endParaRPr lang="zh-CN" sz="1050" kern="10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endParaRPr>
            </a:p>
            <a:p>
              <a:pPr algn="just">
                <a:spcAft>
                  <a:spcPts val="0"/>
                </a:spcAft>
              </a:pPr>
              <a:r>
                <a:rPr lang="en-US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 </a:t>
              </a:r>
              <a:endParaRPr lang="zh-CN" sz="1050" kern="10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  <p:sp>
          <p:nvSpPr>
            <p:cNvPr id="10" name="Text Box 27">
              <a:extLst>
                <a:ext uri="{FF2B5EF4-FFF2-40B4-BE49-F238E27FC236}">
                  <a16:creationId xmlns:a16="http://schemas.microsoft.com/office/drawing/2014/main" id="{88C443BB-9E59-482C-B76B-2CE81FA12C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57045" y="1188377"/>
              <a:ext cx="762355" cy="4432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indent="200025" algn="ctr">
                <a:spcAft>
                  <a:spcPts val="0"/>
                </a:spcAft>
              </a:pPr>
              <a:r>
                <a:rPr lang="en-US" sz="1600" b="1" kern="100">
                  <a:solidFill>
                    <a:srgbClr val="FF3300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D</a:t>
              </a:r>
              <a:endParaRPr lang="zh-CN" sz="1050" kern="10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endParaRPr>
            </a:p>
            <a:p>
              <a:pPr algn="just">
                <a:spcAft>
                  <a:spcPts val="0"/>
                </a:spcAft>
              </a:pPr>
              <a:r>
                <a:rPr lang="en-US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 </a:t>
              </a:r>
              <a:endParaRPr lang="zh-CN" sz="1050" kern="10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  <p:cxnSp>
          <p:nvCxnSpPr>
            <p:cNvPr id="11" name="Line 28">
              <a:extLst>
                <a:ext uri="{FF2B5EF4-FFF2-40B4-BE49-F238E27FC236}">
                  <a16:creationId xmlns:a16="http://schemas.microsoft.com/office/drawing/2014/main" id="{3F3247C3-5755-4CE1-AAF6-CAC31E651CF9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599924" y="1304298"/>
              <a:ext cx="91497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aphicFrame>
        <p:nvGraphicFramePr>
          <p:cNvPr id="13" name="表格 12">
            <a:extLst>
              <a:ext uri="{FF2B5EF4-FFF2-40B4-BE49-F238E27FC236}">
                <a16:creationId xmlns:a16="http://schemas.microsoft.com/office/drawing/2014/main" id="{86B513F2-473C-47B1-A021-9BE883DA66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1752466"/>
              </p:ext>
            </p:extLst>
          </p:nvPr>
        </p:nvGraphicFramePr>
        <p:xfrm>
          <a:off x="775356" y="3237067"/>
          <a:ext cx="10878579" cy="236746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878579">
                  <a:extLst>
                    <a:ext uri="{9D8B030D-6E8A-4147-A177-3AD203B41FA5}">
                      <a16:colId xmlns:a16="http://schemas.microsoft.com/office/drawing/2014/main" val="1788991786"/>
                    </a:ext>
                  </a:extLst>
                </a:gridCol>
              </a:tblGrid>
              <a:tr h="2367467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400" kern="0" dirty="0">
                          <a:effectLst/>
                        </a:rPr>
                        <a:t>方法一：</a:t>
                      </a:r>
                      <a:r>
                        <a:rPr lang="en-US" sz="2400" kern="0" dirty="0">
                          <a:effectLst/>
                        </a:rPr>
                        <a:t>(</a:t>
                      </a:r>
                      <a:r>
                        <a:rPr lang="zh-CN" sz="2400" kern="0" dirty="0">
                          <a:effectLst/>
                        </a:rPr>
                        <a:t>利用三角形内角和定理</a:t>
                      </a:r>
                      <a:r>
                        <a:rPr lang="en-US" sz="2400" kern="0" dirty="0">
                          <a:effectLst/>
                        </a:rPr>
                        <a:t>)</a:t>
                      </a:r>
                      <a:endParaRPr lang="zh-CN" sz="2400" kern="100" dirty="0">
                        <a:effectLst/>
                      </a:endParaRPr>
                    </a:p>
                    <a:p>
                      <a:pPr indent="13081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400" kern="0" dirty="0">
                          <a:effectLst/>
                        </a:rPr>
                        <a:t>∵ ∠</a:t>
                      </a:r>
                      <a:r>
                        <a:rPr lang="en-US" sz="2400" kern="0" dirty="0">
                          <a:effectLst/>
                        </a:rPr>
                        <a:t>A CB</a:t>
                      </a:r>
                      <a:r>
                        <a:rPr lang="zh-CN" sz="2400" kern="0" dirty="0">
                          <a:effectLst/>
                        </a:rPr>
                        <a:t>＋∠</a:t>
                      </a:r>
                      <a:r>
                        <a:rPr lang="en-US" sz="2400" kern="0" dirty="0">
                          <a:effectLst/>
                        </a:rPr>
                        <a:t>A</a:t>
                      </a:r>
                      <a:r>
                        <a:rPr lang="zh-CN" sz="2400" kern="0" dirty="0">
                          <a:effectLst/>
                        </a:rPr>
                        <a:t>＋ ∠</a:t>
                      </a:r>
                      <a:r>
                        <a:rPr lang="en-US" sz="2400" kern="0" dirty="0">
                          <a:effectLst/>
                        </a:rPr>
                        <a:t>B  =180° (</a:t>
                      </a:r>
                      <a:r>
                        <a:rPr lang="zh-CN" sz="2400" kern="0" dirty="0">
                          <a:effectLst/>
                        </a:rPr>
                        <a:t>三角形的内角和为</a:t>
                      </a:r>
                      <a:r>
                        <a:rPr lang="en-US" sz="2400" kern="0" dirty="0">
                          <a:effectLst/>
                        </a:rPr>
                        <a:t>180° )</a:t>
                      </a:r>
                      <a:endParaRPr lang="zh-CN" sz="2400" kern="100" dirty="0">
                        <a:effectLst/>
                      </a:endParaRPr>
                    </a:p>
                    <a:p>
                      <a:pPr indent="3263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400" kern="0" dirty="0">
                          <a:effectLst/>
                        </a:rPr>
                        <a:t>∠</a:t>
                      </a:r>
                      <a:r>
                        <a:rPr lang="en-US" sz="2400" kern="0" dirty="0">
                          <a:effectLst/>
                        </a:rPr>
                        <a:t>A CB </a:t>
                      </a:r>
                      <a:r>
                        <a:rPr lang="zh-CN" sz="2400" kern="0" dirty="0">
                          <a:effectLst/>
                        </a:rPr>
                        <a:t>＋ ∠</a:t>
                      </a:r>
                      <a:r>
                        <a:rPr lang="en-US" sz="2400" kern="0" dirty="0">
                          <a:effectLst/>
                        </a:rPr>
                        <a:t>A CD =180°    (</a:t>
                      </a:r>
                      <a:r>
                        <a:rPr lang="zh-CN" sz="2400" kern="0" dirty="0">
                          <a:effectLst/>
                        </a:rPr>
                        <a:t>邻补角定义</a:t>
                      </a:r>
                      <a:r>
                        <a:rPr lang="en-US" sz="2400" kern="0" dirty="0">
                          <a:effectLst/>
                        </a:rPr>
                        <a:t> )</a:t>
                      </a:r>
                      <a:endParaRPr lang="zh-CN" sz="2400" kern="100" dirty="0">
                        <a:effectLst/>
                      </a:endParaRPr>
                    </a:p>
                    <a:p>
                      <a:pPr indent="12954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400" kern="0" dirty="0">
                          <a:effectLst/>
                        </a:rPr>
                        <a:t>∴ ∠</a:t>
                      </a:r>
                      <a:r>
                        <a:rPr lang="en-US" sz="2400" kern="0" dirty="0">
                          <a:effectLst/>
                        </a:rPr>
                        <a:t>A CD= </a:t>
                      </a:r>
                      <a:r>
                        <a:rPr lang="zh-CN" sz="2400" kern="0" dirty="0">
                          <a:effectLst/>
                        </a:rPr>
                        <a:t>∠</a:t>
                      </a:r>
                      <a:r>
                        <a:rPr lang="en-US" sz="2400" kern="0" dirty="0">
                          <a:effectLst/>
                        </a:rPr>
                        <a:t>A</a:t>
                      </a:r>
                      <a:r>
                        <a:rPr lang="zh-CN" sz="2400" kern="0" dirty="0">
                          <a:effectLst/>
                        </a:rPr>
                        <a:t>＋ ∠</a:t>
                      </a:r>
                      <a:r>
                        <a:rPr lang="en-US" sz="2400" kern="0" dirty="0">
                          <a:effectLst/>
                        </a:rPr>
                        <a:t>B         (</a:t>
                      </a:r>
                      <a:r>
                        <a:rPr lang="zh-CN" sz="2400" kern="0" dirty="0">
                          <a:effectLst/>
                        </a:rPr>
                        <a:t>等量代换</a:t>
                      </a:r>
                      <a:r>
                        <a:rPr lang="en-US" sz="2400" kern="0" dirty="0">
                          <a:effectLst/>
                        </a:rPr>
                        <a:t>)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14300" marR="1143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9648013"/>
                  </a:ext>
                </a:extLst>
              </a:tr>
            </a:tbl>
          </a:graphicData>
        </a:graphic>
      </p:graphicFrame>
      <p:sp>
        <p:nvSpPr>
          <p:cNvPr id="2" name="文本框 1">
            <a:extLst>
              <a:ext uri="{FF2B5EF4-FFF2-40B4-BE49-F238E27FC236}">
                <a16:creationId xmlns:a16="http://schemas.microsoft.com/office/drawing/2014/main" id="{77528F0C-B74E-436D-8A1D-C241761E74FE}"/>
              </a:ext>
            </a:extLst>
          </p:cNvPr>
          <p:cNvSpPr txBox="1"/>
          <p:nvPr/>
        </p:nvSpPr>
        <p:spPr>
          <a:xfrm>
            <a:off x="2038662" y="299055"/>
            <a:ext cx="67006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000" dirty="0">
                <a:solidFill>
                  <a:srgbClr val="FF0000"/>
                </a:solidFill>
              </a:rPr>
              <a:t>            精讲领学（巩固基础）</a:t>
            </a:r>
          </a:p>
        </p:txBody>
      </p:sp>
    </p:spTree>
    <p:extLst>
      <p:ext uri="{BB962C8B-B14F-4D97-AF65-F5344CB8AC3E}">
        <p14:creationId xmlns:p14="http://schemas.microsoft.com/office/powerpoint/2010/main" val="2355381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内容占位符 2">
            <a:extLst>
              <a:ext uri="{FF2B5EF4-FFF2-40B4-BE49-F238E27FC236}">
                <a16:creationId xmlns:a16="http://schemas.microsoft.com/office/drawing/2014/main" id="{CA6ECA3F-F588-4248-8DFD-78F57AB1B3E2}"/>
              </a:ext>
            </a:extLst>
          </p:cNvPr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3618912468"/>
              </p:ext>
            </p:extLst>
          </p:nvPr>
        </p:nvGraphicFramePr>
        <p:xfrm>
          <a:off x="662473" y="3077229"/>
          <a:ext cx="10991461" cy="284770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991461">
                  <a:extLst>
                    <a:ext uri="{9D8B030D-6E8A-4147-A177-3AD203B41FA5}">
                      <a16:colId xmlns:a16="http://schemas.microsoft.com/office/drawing/2014/main" val="1370017890"/>
                    </a:ext>
                  </a:extLst>
                </a:gridCol>
              </a:tblGrid>
              <a:tr h="2847707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400" kern="0" dirty="0">
                          <a:effectLst/>
                        </a:rPr>
                        <a:t>方法二：</a:t>
                      </a:r>
                      <a:r>
                        <a:rPr lang="en-US" sz="2400" kern="0" dirty="0">
                          <a:effectLst/>
                        </a:rPr>
                        <a:t>(</a:t>
                      </a:r>
                      <a:r>
                        <a:rPr lang="zh-CN" sz="2400" kern="0" dirty="0">
                          <a:effectLst/>
                        </a:rPr>
                        <a:t>利用平行线</a:t>
                      </a:r>
                      <a:r>
                        <a:rPr lang="en-US" sz="2400" kern="0" dirty="0">
                          <a:effectLst/>
                        </a:rPr>
                        <a:t>)</a:t>
                      </a:r>
                      <a:endParaRPr lang="zh-CN" sz="2400" kern="100" dirty="0">
                        <a:effectLst/>
                      </a:endParaRPr>
                    </a:p>
                    <a:p>
                      <a:pPr indent="196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400" kern="0" dirty="0">
                          <a:effectLst/>
                        </a:rPr>
                        <a:t>过</a:t>
                      </a:r>
                      <a:r>
                        <a:rPr lang="en-US" sz="2400" kern="0" dirty="0">
                          <a:effectLst/>
                        </a:rPr>
                        <a:t>C</a:t>
                      </a:r>
                      <a:r>
                        <a:rPr lang="zh-CN" sz="2400" kern="0" dirty="0">
                          <a:effectLst/>
                        </a:rPr>
                        <a:t>作</a:t>
                      </a:r>
                      <a:r>
                        <a:rPr lang="en-US" sz="2400" kern="0" dirty="0">
                          <a:effectLst/>
                        </a:rPr>
                        <a:t>CE</a:t>
                      </a:r>
                      <a:r>
                        <a:rPr lang="zh-CN" sz="2400" kern="0" dirty="0">
                          <a:effectLst/>
                        </a:rPr>
                        <a:t>∥</a:t>
                      </a:r>
                      <a:r>
                        <a:rPr lang="en-US" sz="2400" kern="0" dirty="0">
                          <a:effectLst/>
                        </a:rPr>
                        <a:t> AB</a:t>
                      </a:r>
                      <a:endParaRPr lang="zh-CN" sz="2400" kern="100" dirty="0">
                        <a:effectLst/>
                      </a:endParaRPr>
                    </a:p>
                    <a:p>
                      <a:pPr indent="196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400" kern="0" dirty="0">
                          <a:effectLst/>
                        </a:rPr>
                        <a:t>则∠</a:t>
                      </a:r>
                      <a:r>
                        <a:rPr lang="en-US" sz="2400" kern="0" dirty="0">
                          <a:effectLst/>
                        </a:rPr>
                        <a:t> 1= </a:t>
                      </a:r>
                      <a:r>
                        <a:rPr lang="zh-CN" sz="2400" kern="0" dirty="0">
                          <a:effectLst/>
                        </a:rPr>
                        <a:t>∠</a:t>
                      </a:r>
                      <a:r>
                        <a:rPr lang="en-US" sz="2400" kern="0" dirty="0">
                          <a:effectLst/>
                        </a:rPr>
                        <a:t>A    (</a:t>
                      </a:r>
                      <a:r>
                        <a:rPr lang="zh-CN" sz="2400" kern="0" dirty="0">
                          <a:effectLst/>
                        </a:rPr>
                        <a:t>两直线平行</a:t>
                      </a:r>
                      <a:r>
                        <a:rPr lang="en-US" sz="2400" kern="0" dirty="0">
                          <a:effectLst/>
                        </a:rPr>
                        <a:t>,</a:t>
                      </a:r>
                      <a:r>
                        <a:rPr lang="zh-CN" sz="2400" kern="0" dirty="0">
                          <a:effectLst/>
                        </a:rPr>
                        <a:t>内错角相等</a:t>
                      </a:r>
                      <a:r>
                        <a:rPr lang="en-US" sz="2400" kern="0" dirty="0">
                          <a:effectLst/>
                        </a:rPr>
                        <a:t>)</a:t>
                      </a:r>
                      <a:endParaRPr lang="zh-CN" sz="2400" kern="100" dirty="0">
                        <a:effectLst/>
                      </a:endParaRPr>
                    </a:p>
                    <a:p>
                      <a:pPr indent="3263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400" kern="0" dirty="0">
                          <a:effectLst/>
                        </a:rPr>
                        <a:t>∠</a:t>
                      </a:r>
                      <a:r>
                        <a:rPr lang="en-US" sz="2400" kern="0" dirty="0">
                          <a:effectLst/>
                        </a:rPr>
                        <a:t> 2= </a:t>
                      </a:r>
                      <a:r>
                        <a:rPr lang="zh-CN" sz="2400" kern="0" dirty="0">
                          <a:effectLst/>
                        </a:rPr>
                        <a:t>∠</a:t>
                      </a:r>
                      <a:r>
                        <a:rPr lang="en-US" sz="2400" kern="0" dirty="0">
                          <a:effectLst/>
                        </a:rPr>
                        <a:t>B    (</a:t>
                      </a:r>
                      <a:r>
                        <a:rPr lang="zh-CN" sz="2400" kern="0" dirty="0">
                          <a:effectLst/>
                        </a:rPr>
                        <a:t>两直线平行</a:t>
                      </a:r>
                      <a:r>
                        <a:rPr lang="en-US" sz="2400" kern="0" dirty="0">
                          <a:effectLst/>
                        </a:rPr>
                        <a:t>,</a:t>
                      </a:r>
                      <a:r>
                        <a:rPr lang="zh-CN" sz="2400" kern="0" dirty="0">
                          <a:effectLst/>
                        </a:rPr>
                        <a:t>同位角相等</a:t>
                      </a:r>
                      <a:r>
                        <a:rPr lang="en-US" sz="2400" kern="0" dirty="0">
                          <a:effectLst/>
                        </a:rPr>
                        <a:t>)</a:t>
                      </a:r>
                      <a:endParaRPr lang="zh-CN" sz="2400" kern="100" dirty="0">
                        <a:effectLst/>
                      </a:endParaRPr>
                    </a:p>
                    <a:p>
                      <a:pPr indent="13081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400" kern="0" dirty="0">
                          <a:effectLst/>
                        </a:rPr>
                        <a:t>∴ ∠</a:t>
                      </a:r>
                      <a:r>
                        <a:rPr lang="en-US" sz="2400" kern="0" dirty="0">
                          <a:effectLst/>
                        </a:rPr>
                        <a:t>ACD= </a:t>
                      </a:r>
                      <a:r>
                        <a:rPr lang="zh-CN" sz="2400" kern="0" dirty="0">
                          <a:effectLst/>
                        </a:rPr>
                        <a:t>∠</a:t>
                      </a:r>
                      <a:r>
                        <a:rPr lang="en-US" sz="2400" kern="0" dirty="0">
                          <a:effectLst/>
                        </a:rPr>
                        <a:t> 1+ </a:t>
                      </a:r>
                      <a:r>
                        <a:rPr lang="zh-CN" sz="2400" kern="0" dirty="0">
                          <a:effectLst/>
                        </a:rPr>
                        <a:t>∠</a:t>
                      </a:r>
                      <a:r>
                        <a:rPr lang="en-US" sz="2400" kern="0" dirty="0">
                          <a:effectLst/>
                        </a:rPr>
                        <a:t> 2 = </a:t>
                      </a:r>
                      <a:r>
                        <a:rPr lang="zh-CN" sz="2400" kern="0" dirty="0">
                          <a:effectLst/>
                        </a:rPr>
                        <a:t>∠</a:t>
                      </a:r>
                      <a:r>
                        <a:rPr lang="en-US" sz="2400" kern="0" dirty="0">
                          <a:effectLst/>
                        </a:rPr>
                        <a:t>A+ </a:t>
                      </a:r>
                      <a:r>
                        <a:rPr lang="zh-CN" sz="2400" kern="0" dirty="0">
                          <a:effectLst/>
                        </a:rPr>
                        <a:t>∠</a:t>
                      </a:r>
                      <a:r>
                        <a:rPr lang="en-US" sz="2400" kern="0" dirty="0">
                          <a:effectLst/>
                        </a:rPr>
                        <a:t>B   (</a:t>
                      </a:r>
                      <a:r>
                        <a:rPr lang="zh-CN" sz="2400" kern="0" dirty="0">
                          <a:effectLst/>
                        </a:rPr>
                        <a:t>等量代换</a:t>
                      </a:r>
                      <a:r>
                        <a:rPr lang="en-US" sz="2400" kern="0" dirty="0">
                          <a:effectLst/>
                        </a:rPr>
                        <a:t>)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14300" marR="1143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7436725"/>
                  </a:ext>
                </a:extLst>
              </a:tr>
            </a:tbl>
          </a:graphicData>
        </a:graphic>
      </p:graphicFrame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2BE88CCA-07C7-49DC-BA99-69A8EFD41A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8591882"/>
              </p:ext>
            </p:extLst>
          </p:nvPr>
        </p:nvGraphicFramePr>
        <p:xfrm>
          <a:off x="774441" y="1170395"/>
          <a:ext cx="10879493" cy="118180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879493">
                  <a:extLst>
                    <a:ext uri="{9D8B030D-6E8A-4147-A177-3AD203B41FA5}">
                      <a16:colId xmlns:a16="http://schemas.microsoft.com/office/drawing/2014/main" val="3799950360"/>
                    </a:ext>
                  </a:extLst>
                </a:gridCol>
              </a:tblGrid>
              <a:tr h="1181807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800" kern="0" dirty="0">
                          <a:effectLst/>
                        </a:rPr>
                        <a:t>在△</a:t>
                      </a:r>
                      <a:r>
                        <a:rPr lang="en-US" sz="2800" kern="0" dirty="0">
                          <a:effectLst/>
                        </a:rPr>
                        <a:t>ABC</a:t>
                      </a:r>
                      <a:r>
                        <a:rPr lang="zh-CN" sz="2800" kern="0" dirty="0">
                          <a:effectLst/>
                        </a:rPr>
                        <a:t>中， ∠</a:t>
                      </a:r>
                      <a:r>
                        <a:rPr lang="en-US" sz="2800" kern="0" dirty="0">
                          <a:effectLst/>
                        </a:rPr>
                        <a:t>A CD</a:t>
                      </a:r>
                      <a:r>
                        <a:rPr lang="zh-CN" sz="2800" kern="0" dirty="0">
                          <a:effectLst/>
                        </a:rPr>
                        <a:t>是一个外角，为什么 ∠</a:t>
                      </a:r>
                      <a:r>
                        <a:rPr lang="en-US" sz="2800" kern="0" dirty="0">
                          <a:effectLst/>
                        </a:rPr>
                        <a:t>A CD= </a:t>
                      </a:r>
                      <a:r>
                        <a:rPr lang="zh-CN" sz="2800" kern="0" dirty="0">
                          <a:effectLst/>
                        </a:rPr>
                        <a:t>∠</a:t>
                      </a:r>
                      <a:r>
                        <a:rPr lang="en-US" sz="2800" kern="0" dirty="0">
                          <a:effectLst/>
                        </a:rPr>
                        <a:t>A</a:t>
                      </a:r>
                      <a:r>
                        <a:rPr lang="zh-CN" sz="2800" kern="0" dirty="0">
                          <a:effectLst/>
                        </a:rPr>
                        <a:t>＋ ∠</a:t>
                      </a:r>
                      <a:r>
                        <a:rPr lang="en-US" sz="2800" kern="0" dirty="0">
                          <a:effectLst/>
                        </a:rPr>
                        <a:t>B</a:t>
                      </a:r>
                      <a:r>
                        <a:rPr lang="zh-CN" sz="2800" kern="0" dirty="0">
                          <a:effectLst/>
                        </a:rPr>
                        <a:t>？</a:t>
                      </a:r>
                      <a:endParaRPr lang="zh-CN" sz="2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114300" marR="1143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0458487"/>
                  </a:ext>
                </a:extLst>
              </a:tr>
            </a:tbl>
          </a:graphicData>
        </a:graphic>
      </p:graphicFrame>
      <p:grpSp>
        <p:nvGrpSpPr>
          <p:cNvPr id="6" name="画布 32">
            <a:extLst>
              <a:ext uri="{FF2B5EF4-FFF2-40B4-BE49-F238E27FC236}">
                <a16:creationId xmlns:a16="http://schemas.microsoft.com/office/drawing/2014/main" id="{5F55F4C9-0429-4B1A-B1C1-E8AC7DE7476D}"/>
              </a:ext>
            </a:extLst>
          </p:cNvPr>
          <p:cNvGrpSpPr/>
          <p:nvPr/>
        </p:nvGrpSpPr>
        <p:grpSpPr>
          <a:xfrm>
            <a:off x="5395106" y="1898589"/>
            <a:ext cx="4011132" cy="4844957"/>
            <a:chOff x="-590387" y="99153"/>
            <a:chExt cx="4011132" cy="4844957"/>
          </a:xfrm>
        </p:grpSpPr>
        <p:sp>
          <p:nvSpPr>
            <p:cNvPr id="7" name="矩形 6">
              <a:extLst>
                <a:ext uri="{FF2B5EF4-FFF2-40B4-BE49-F238E27FC236}">
                  <a16:creationId xmlns:a16="http://schemas.microsoft.com/office/drawing/2014/main" id="{95BE35CA-7DB2-4984-88CF-F262CF44EE7F}"/>
                </a:ext>
              </a:extLst>
            </p:cNvPr>
            <p:cNvSpPr/>
            <p:nvPr/>
          </p:nvSpPr>
          <p:spPr>
            <a:xfrm>
              <a:off x="601345" y="2931160"/>
              <a:ext cx="2819400" cy="2012950"/>
            </a:xfrm>
            <a:prstGeom prst="rect">
              <a:avLst/>
            </a:prstGeom>
            <a:noFill/>
          </p:spPr>
        </p:sp>
        <p:sp>
          <p:nvSpPr>
            <p:cNvPr id="8" name="AutoShape 22">
              <a:extLst>
                <a:ext uri="{FF2B5EF4-FFF2-40B4-BE49-F238E27FC236}">
                  <a16:creationId xmlns:a16="http://schemas.microsoft.com/office/drawing/2014/main" id="{E8E7D0B2-5BBA-4A33-9BEC-BBD47C8B76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617" y="457124"/>
              <a:ext cx="1447307" cy="838425"/>
            </a:xfrm>
            <a:prstGeom prst="triangle">
              <a:avLst>
                <a:gd name="adj" fmla="val 50000"/>
              </a:avLst>
            </a:prstGeom>
            <a:noFill/>
            <a:ln w="9525">
              <a:solidFill>
                <a:srgbClr val="FF33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</a:extLst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zh-CN" altLang="en-US"/>
            </a:p>
          </p:txBody>
        </p:sp>
        <p:sp>
          <p:nvSpPr>
            <p:cNvPr id="9" name="Text Box 23">
              <a:extLst>
                <a:ext uri="{FF2B5EF4-FFF2-40B4-BE49-F238E27FC236}">
                  <a16:creationId xmlns:a16="http://schemas.microsoft.com/office/drawing/2014/main" id="{637A86C1-F67A-4131-847D-1D813D67D2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5682" y="99153"/>
              <a:ext cx="685682" cy="594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600" b="1" kern="100" dirty="0">
                  <a:solidFill>
                    <a:srgbClr val="FF3300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A</a:t>
              </a:r>
              <a:endParaRPr lang="zh-CN" sz="105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endParaRPr>
            </a:p>
            <a:p>
              <a:pPr algn="just">
                <a:spcAft>
                  <a:spcPts val="0"/>
                </a:spcAft>
              </a:pPr>
              <a:r>
                <a:rPr lang="en-US" sz="105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 </a:t>
              </a:r>
              <a:endParaRPr lang="zh-CN" sz="105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  <p:sp>
          <p:nvSpPr>
            <p:cNvPr id="10" name="Text Box 24">
              <a:extLst>
                <a:ext uri="{FF2B5EF4-FFF2-40B4-BE49-F238E27FC236}">
                  <a16:creationId xmlns:a16="http://schemas.microsoft.com/office/drawing/2014/main" id="{24038587-5A65-47E9-9DA6-795AC45E67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590387" y="1188377"/>
              <a:ext cx="1028887" cy="4432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600" b="1" kern="100" dirty="0">
                  <a:solidFill>
                    <a:srgbClr val="FF3300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B</a:t>
              </a:r>
              <a:endParaRPr lang="zh-CN" sz="105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endParaRPr>
            </a:p>
            <a:p>
              <a:pPr algn="just">
                <a:spcAft>
                  <a:spcPts val="0"/>
                </a:spcAft>
              </a:pPr>
              <a:r>
                <a:rPr lang="en-US" sz="105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 </a:t>
              </a:r>
              <a:endParaRPr lang="zh-CN" sz="105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  <p:sp>
          <p:nvSpPr>
            <p:cNvPr id="11" name="Text Box 25">
              <a:extLst>
                <a:ext uri="{FF2B5EF4-FFF2-40B4-BE49-F238E27FC236}">
                  <a16:creationId xmlns:a16="http://schemas.microsoft.com/office/drawing/2014/main" id="{6606533B-CCAA-4F39-B3EB-7DB0CC8E9F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8037" y="1188377"/>
              <a:ext cx="609008" cy="6940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600" b="1" kern="100">
                  <a:solidFill>
                    <a:srgbClr val="FF3300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C</a:t>
              </a:r>
              <a:endParaRPr lang="zh-CN" sz="1050" kern="10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endParaRPr>
            </a:p>
            <a:p>
              <a:pPr algn="just">
                <a:spcAft>
                  <a:spcPts val="0"/>
                </a:spcAft>
              </a:pPr>
              <a:r>
                <a:rPr lang="en-US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 </a:t>
              </a:r>
              <a:endParaRPr lang="zh-CN" sz="1050" kern="10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  <p:sp>
          <p:nvSpPr>
            <p:cNvPr id="12" name="Text Box 26">
              <a:extLst>
                <a:ext uri="{FF2B5EF4-FFF2-40B4-BE49-F238E27FC236}">
                  <a16:creationId xmlns:a16="http://schemas.microsoft.com/office/drawing/2014/main" id="{6984847B-D03F-4B97-AC81-295F725AE9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8299" y="1676122"/>
              <a:ext cx="761625" cy="3368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zh-CN" sz="1600" b="1" kern="100">
                  <a:solidFill>
                    <a:srgbClr val="FF3300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 </a:t>
              </a:r>
              <a:endParaRPr lang="zh-CN" sz="1050" kern="10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endParaRPr>
            </a:p>
            <a:p>
              <a:pPr algn="just">
                <a:spcAft>
                  <a:spcPts val="0"/>
                </a:spcAft>
              </a:pPr>
              <a:r>
                <a:rPr lang="en-US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 </a:t>
              </a:r>
              <a:endParaRPr lang="zh-CN" sz="1050" kern="10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  <p:sp>
          <p:nvSpPr>
            <p:cNvPr id="13" name="Text Box 27">
              <a:extLst>
                <a:ext uri="{FF2B5EF4-FFF2-40B4-BE49-F238E27FC236}">
                  <a16:creationId xmlns:a16="http://schemas.microsoft.com/office/drawing/2014/main" id="{A9E6DF82-FF84-4BD5-8F28-120BAE3C39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57045" y="1188377"/>
              <a:ext cx="762355" cy="4432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indent="200025" algn="ctr">
                <a:spcAft>
                  <a:spcPts val="0"/>
                </a:spcAft>
              </a:pPr>
              <a:r>
                <a:rPr lang="en-US" sz="1600" b="1" kern="100" dirty="0">
                  <a:solidFill>
                    <a:srgbClr val="FF3300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D</a:t>
              </a:r>
              <a:endParaRPr lang="zh-CN" sz="105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endParaRPr>
            </a:p>
            <a:p>
              <a:pPr algn="just">
                <a:spcAft>
                  <a:spcPts val="0"/>
                </a:spcAft>
              </a:pPr>
              <a:r>
                <a:rPr lang="en-US" sz="105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 </a:t>
              </a:r>
              <a:endParaRPr lang="zh-CN" sz="105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  <p:cxnSp>
          <p:nvCxnSpPr>
            <p:cNvPr id="14" name="Line 28">
              <a:extLst>
                <a:ext uri="{FF2B5EF4-FFF2-40B4-BE49-F238E27FC236}">
                  <a16:creationId xmlns:a16="http://schemas.microsoft.com/office/drawing/2014/main" id="{26DFB17D-63E4-408D-B0C7-488F539A00E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599924" y="1304298"/>
              <a:ext cx="91497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" name="文本框 1">
            <a:extLst>
              <a:ext uri="{FF2B5EF4-FFF2-40B4-BE49-F238E27FC236}">
                <a16:creationId xmlns:a16="http://schemas.microsoft.com/office/drawing/2014/main" id="{7B842BEE-98E4-4311-8A9F-9318B5C01B7B}"/>
              </a:ext>
            </a:extLst>
          </p:cNvPr>
          <p:cNvSpPr txBox="1"/>
          <p:nvPr/>
        </p:nvSpPr>
        <p:spPr>
          <a:xfrm>
            <a:off x="3687580" y="374754"/>
            <a:ext cx="51173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000" dirty="0">
                <a:solidFill>
                  <a:srgbClr val="FF0000"/>
                </a:solidFill>
              </a:rPr>
              <a:t>精讲领学（巩固基础）</a:t>
            </a:r>
          </a:p>
        </p:txBody>
      </p:sp>
    </p:spTree>
    <p:extLst>
      <p:ext uri="{BB962C8B-B14F-4D97-AF65-F5344CB8AC3E}">
        <p14:creationId xmlns:p14="http://schemas.microsoft.com/office/powerpoint/2010/main" val="1412691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351EE792-B282-4C18-9DDC-3D69FB54071B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609600" y="277813"/>
            <a:ext cx="10972800" cy="966371"/>
          </a:xfrm>
        </p:spPr>
        <p:txBody>
          <a:bodyPr>
            <a:normAutofit/>
          </a:bodyPr>
          <a:lstStyle/>
          <a:p>
            <a:pPr algn="ctr"/>
            <a:r>
              <a:rPr lang="zh-CN" altLang="en-US" sz="4400" dirty="0">
                <a:solidFill>
                  <a:srgbClr val="FF0000"/>
                </a:solidFill>
              </a:rPr>
              <a:t>精讲领学（学以致用）</a:t>
            </a:r>
            <a:endParaRPr lang="en-US" altLang="zh-CN" sz="4400" dirty="0">
              <a:solidFill>
                <a:srgbClr val="FF0000"/>
              </a:solidFill>
            </a:endParaRPr>
          </a:p>
          <a:p>
            <a:pPr algn="ctr"/>
            <a:endParaRPr lang="en-US" altLang="zh-CN" sz="4400" dirty="0">
              <a:solidFill>
                <a:srgbClr val="FF0000"/>
              </a:solidFill>
            </a:endParaRPr>
          </a:p>
          <a:p>
            <a:pPr algn="ctr"/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86EDC3B2-961C-4164-93B7-14AD784355E5}"/>
              </a:ext>
            </a:extLst>
          </p:cNvPr>
          <p:cNvSpPr/>
          <p:nvPr/>
        </p:nvSpPr>
        <p:spPr>
          <a:xfrm>
            <a:off x="609600" y="1422115"/>
            <a:ext cx="765746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zh-CN" sz="24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教材第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106</a:t>
            </a:r>
            <a:r>
              <a:rPr lang="zh-CN" altLang="zh-CN" sz="24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页例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2)</a:t>
            </a:r>
            <a:r>
              <a:rPr lang="zh-CN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如图所示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zh-CN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∠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BCD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=92°,</a:t>
            </a:r>
          </a:p>
          <a:p>
            <a:pPr>
              <a:lnSpc>
                <a:spcPct val="150000"/>
              </a:lnSpc>
            </a:pPr>
            <a:r>
              <a:rPr lang="zh-CN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∠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=27°,</a:t>
            </a:r>
            <a:r>
              <a:rPr lang="zh-CN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∠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BED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=44°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r>
              <a:rPr lang="zh-CN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求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:</a:t>
            </a:r>
            <a:endParaRPr lang="zh-CN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(1)</a:t>
            </a:r>
            <a:r>
              <a:rPr lang="zh-CN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∠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lang="zh-CN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的度数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endParaRPr lang="zh-CN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(2)</a:t>
            </a:r>
            <a:r>
              <a:rPr lang="zh-CN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∠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BFD</a:t>
            </a:r>
            <a:r>
              <a:rPr lang="zh-CN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的度数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endParaRPr lang="zh-CN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22" name="图片 21">
            <a:extLst>
              <a:ext uri="{FF2B5EF4-FFF2-40B4-BE49-F238E27FC236}">
                <a16:creationId xmlns:a16="http://schemas.microsoft.com/office/drawing/2014/main" id="{8AF4F7DD-B7C7-4D5A-B276-25D23C6751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322" b="100000" l="0" r="100000">
                        <a14:foregroundMark x1="59467" y1="12335" x2="60800" y2="25991"/>
                        <a14:foregroundMark x1="85067" y1="6608" x2="83467" y2="7930"/>
                        <a14:foregroundMark x1="73333" y1="82379" x2="74400" y2="88987"/>
                        <a14:foregroundMark x1="9333" y1="90308" x2="12000" y2="92952"/>
                        <a14:foregroundMark x1="72267" y1="36564" x2="71467" y2="33040"/>
                        <a14:foregroundMark x1="12000" y1="85022" x2="12000" y2="87225"/>
                        <a14:foregroundMark x1="47733" y1="84581" x2="44533" y2="90308"/>
                        <a14:foregroundMark x1="46667" y1="88987" x2="42933" y2="88987"/>
                        <a14:foregroundMark x1="73333" y1="87665" x2="76000" y2="95595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267062" y="1422115"/>
            <a:ext cx="3813310" cy="2308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99907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>
            <a:extLst>
              <a:ext uri="{FF2B5EF4-FFF2-40B4-BE49-F238E27FC236}">
                <a16:creationId xmlns:a16="http://schemas.microsoft.com/office/drawing/2014/main" id="{23F78F65-2B0A-4DED-9F4C-0B65FEEF7C96}"/>
              </a:ext>
            </a:extLst>
          </p:cNvPr>
          <p:cNvSpPr/>
          <p:nvPr/>
        </p:nvSpPr>
        <p:spPr>
          <a:xfrm>
            <a:off x="609600" y="217852"/>
            <a:ext cx="746432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解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:(1)</a:t>
            </a:r>
            <a:r>
              <a:rPr lang="zh-CN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在△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ABC</a:t>
            </a:r>
            <a:r>
              <a:rPr lang="zh-CN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中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,</a:t>
            </a:r>
            <a:endParaRPr lang="zh-CN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</a:t>
            </a:r>
            <a:r>
              <a:rPr lang="zh-CN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因为∠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BCD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=</a:t>
            </a:r>
            <a:r>
              <a:rPr lang="zh-CN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∠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+</a:t>
            </a:r>
            <a:r>
              <a:rPr lang="zh-CN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∠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三角形的一个外角等于与它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    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</a:t>
            </a:r>
            <a:r>
              <a:rPr lang="zh-CN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不相邻的两个内角的和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),</a:t>
            </a:r>
            <a:endParaRPr lang="zh-CN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lang="zh-CN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∠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BCD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=92°,</a:t>
            </a:r>
            <a:r>
              <a:rPr lang="zh-CN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∠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=27°(</a:t>
            </a:r>
            <a:r>
              <a:rPr lang="zh-CN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已知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),</a:t>
            </a:r>
            <a:endParaRPr lang="zh-CN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lang="zh-CN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所以∠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=</a:t>
            </a:r>
            <a:r>
              <a:rPr lang="zh-CN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∠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BCD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-</a:t>
            </a:r>
            <a:r>
              <a:rPr lang="zh-CN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∠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=92°-27°=65°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endParaRPr lang="zh-CN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B25366EB-BD69-4B93-90B5-024EF83D7C0B}"/>
              </a:ext>
            </a:extLst>
          </p:cNvPr>
          <p:cNvSpPr/>
          <p:nvPr/>
        </p:nvSpPr>
        <p:spPr>
          <a:xfrm>
            <a:off x="930692" y="2838315"/>
            <a:ext cx="7143230" cy="33462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(2)</a:t>
            </a:r>
            <a:r>
              <a:rPr lang="zh-CN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在△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BEF</a:t>
            </a:r>
            <a:r>
              <a:rPr lang="zh-CN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中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,</a:t>
            </a:r>
            <a:endParaRPr lang="zh-CN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因为∠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BFD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=</a:t>
            </a:r>
            <a:r>
              <a:rPr lang="zh-CN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∠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+</a:t>
            </a:r>
            <a:r>
              <a:rPr lang="zh-CN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∠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BED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三角形的一个外角等于与它不相邻的两个内角的和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),</a:t>
            </a:r>
            <a:endParaRPr lang="zh-CN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∠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BED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=44°(</a:t>
            </a:r>
            <a:r>
              <a:rPr lang="zh-CN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已知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),</a:t>
            </a:r>
            <a:endParaRPr lang="zh-CN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∠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=65°(</a:t>
            </a:r>
            <a:r>
              <a:rPr lang="zh-CN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已求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),</a:t>
            </a:r>
            <a:endParaRPr lang="zh-CN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所以∠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BFD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=44°+65°=109°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endParaRPr lang="zh-CN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5902981C-9912-42CC-8BD9-06061A0A32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073922" y="609101"/>
            <a:ext cx="3816427" cy="2310584"/>
          </a:xfrm>
          <a:prstGeom prst="rect">
            <a:avLst/>
          </a:prstGeom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8D799F94-88C4-46FE-A33F-FBC0D140D06E}"/>
              </a:ext>
            </a:extLst>
          </p:cNvPr>
          <p:cNvSpPr txBox="1"/>
          <p:nvPr/>
        </p:nvSpPr>
        <p:spPr>
          <a:xfrm>
            <a:off x="11017497" y="448612"/>
            <a:ext cx="6845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</a:rPr>
              <a:t>D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AE158B16-AECB-472B-8F11-2217F6E5C202}"/>
              </a:ext>
            </a:extLst>
          </p:cNvPr>
          <p:cNvSpPr txBox="1"/>
          <p:nvPr/>
        </p:nvSpPr>
        <p:spPr>
          <a:xfrm>
            <a:off x="10088245" y="782821"/>
            <a:ext cx="4796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</a:rPr>
              <a:t>C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72C9FCD4-6F23-435E-99B8-D95AFEED42B5}"/>
              </a:ext>
            </a:extLst>
          </p:cNvPr>
          <p:cNvSpPr txBox="1"/>
          <p:nvPr/>
        </p:nvSpPr>
        <p:spPr>
          <a:xfrm>
            <a:off x="10961061" y="2390218"/>
            <a:ext cx="488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</a:rPr>
              <a:t>B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F07456F3-47AF-4731-9990-99FDFCF209F2}"/>
              </a:ext>
            </a:extLst>
          </p:cNvPr>
          <p:cNvSpPr txBox="1"/>
          <p:nvPr/>
        </p:nvSpPr>
        <p:spPr>
          <a:xfrm>
            <a:off x="8073922" y="2278505"/>
            <a:ext cx="488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</a:rPr>
              <a:t>A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0DC3C566-E884-4FD1-8FC7-BEBA6D5A04CD}"/>
              </a:ext>
            </a:extLst>
          </p:cNvPr>
          <p:cNvSpPr txBox="1"/>
          <p:nvPr/>
        </p:nvSpPr>
        <p:spPr>
          <a:xfrm>
            <a:off x="9606118" y="2482571"/>
            <a:ext cx="488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</a:rPr>
              <a:t>E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2856C063-FFA0-4810-A149-A1DC98FF62CA}"/>
              </a:ext>
            </a:extLst>
          </p:cNvPr>
          <p:cNvSpPr txBox="1"/>
          <p:nvPr/>
        </p:nvSpPr>
        <p:spPr>
          <a:xfrm>
            <a:off x="10777654" y="1297529"/>
            <a:ext cx="4796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</a:rPr>
              <a:t>F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029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3">
            <a:extLst>
              <a:ext uri="{FF2B5EF4-FFF2-40B4-BE49-F238E27FC236}">
                <a16:creationId xmlns:a16="http://schemas.microsoft.com/office/drawing/2014/main" id="{C0855A9D-CA9A-459C-B12F-12DB438DA598}"/>
              </a:ext>
            </a:extLst>
          </p:cNvPr>
          <p:cNvSpPr>
            <a:spLocks noGrp="1"/>
          </p:cNvSpPr>
          <p:nvPr>
            <p:ph/>
          </p:nvPr>
        </p:nvSpPr>
        <p:spPr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4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追问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:</a:t>
            </a:r>
            <a:r>
              <a:rPr lang="zh-CN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还有其他解法吗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?</a:t>
            </a:r>
            <a:r>
              <a:rPr lang="zh-CN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试试看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endParaRPr lang="zh-CN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B963BE1F-534E-4A4A-9075-8E99B8BD884B}"/>
              </a:ext>
            </a:extLst>
          </p:cNvPr>
          <p:cNvSpPr/>
          <p:nvPr/>
        </p:nvSpPr>
        <p:spPr>
          <a:xfrm>
            <a:off x="605154" y="1235441"/>
            <a:ext cx="7420814" cy="27922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提示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zh-CN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在△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FDC</a:t>
            </a:r>
            <a:r>
              <a:rPr lang="zh-CN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中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zh-CN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∠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=</a:t>
            </a:r>
            <a:r>
              <a:rPr lang="zh-CN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∠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BED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-</a:t>
            </a:r>
            <a:r>
              <a:rPr lang="zh-CN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∠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=44°-27°=17°</a:t>
            </a:r>
          </a:p>
          <a:p>
            <a:pPr>
              <a:lnSpc>
                <a:spcPct val="150000"/>
              </a:lnSpc>
            </a:pPr>
            <a:r>
              <a:rPr lang="zh-CN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∠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CFD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=180°-</a:t>
            </a:r>
            <a:r>
              <a:rPr lang="zh-CN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∠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BCD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-</a:t>
            </a:r>
            <a:r>
              <a:rPr lang="zh-CN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∠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=180°-92°-17°=71°</a:t>
            </a:r>
          </a:p>
          <a:p>
            <a:pPr>
              <a:lnSpc>
                <a:spcPct val="150000"/>
              </a:lnSpc>
            </a:pPr>
            <a:r>
              <a:rPr lang="zh-CN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∠</a:t>
            </a:r>
            <a:r>
              <a:rPr lang="en-US" altLang="zh-CN" sz="2400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BFD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=180°-71°=109°</a:t>
            </a:r>
            <a:endParaRPr lang="zh-CN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F865937D-79DD-4205-B4C7-F1AC41D271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65973" y="277813"/>
            <a:ext cx="3816427" cy="2310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435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theme/theme1.xml><?xml version="1.0" encoding="utf-8"?>
<a:theme xmlns:a="http://schemas.openxmlformats.org/drawingml/2006/main" name="画廊">
  <a:themeElements>
    <a:clrScheme name="画廊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画廊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画廊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663</Words>
  <Application>Microsoft Office PowerPoint</Application>
  <PresentationFormat>宽屏</PresentationFormat>
  <Paragraphs>98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8" baseType="lpstr">
      <vt:lpstr>等线</vt:lpstr>
      <vt:lpstr>等线 Light</vt:lpstr>
      <vt:lpstr>楷体</vt:lpstr>
      <vt:lpstr>宋体</vt:lpstr>
      <vt:lpstr>Arial</vt:lpstr>
      <vt:lpstr>Gill Sans MT</vt:lpstr>
      <vt:lpstr>Times New Roman</vt:lpstr>
      <vt:lpstr>画廊</vt:lpstr>
      <vt:lpstr>PowerPoint 演示文稿</vt:lpstr>
      <vt:lpstr>来个段子</vt:lpstr>
      <vt:lpstr>定向自学</vt:lpstr>
      <vt:lpstr>合作研学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hp</dc:creator>
  <cp:lastModifiedBy>hp</cp:lastModifiedBy>
  <cp:revision>23</cp:revision>
  <dcterms:created xsi:type="dcterms:W3CDTF">2018-03-20T06:17:56Z</dcterms:created>
  <dcterms:modified xsi:type="dcterms:W3CDTF">2018-03-22T23:21:11Z</dcterms:modified>
</cp:coreProperties>
</file>