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62" r:id="rId4"/>
    <p:sldId id="264" r:id="rId5"/>
    <p:sldId id="267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3159"/>
    <a:srgbClr val="F066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95093" y="802300"/>
            <a:ext cx="7491353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95093" y="3531206"/>
            <a:ext cx="7491353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95092" y="329309"/>
            <a:ext cx="4115056" cy="309201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12938" y="798973"/>
            <a:ext cx="1069340" cy="503578"/>
          </a:xfrm>
        </p:spPr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195093" y="3528542"/>
            <a:ext cx="749135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37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075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24038" y="798975"/>
            <a:ext cx="1470703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4655" y="798975"/>
            <a:ext cx="7068127" cy="465988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224037" y="798975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391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8661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5489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8BB9093C-3730-4DA3-9DB5-79D11E2FB9C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9892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1430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597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309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1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655" y="1756130"/>
            <a:ext cx="7489336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4656" y="3806197"/>
            <a:ext cx="748933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924655" y="3804985"/>
            <a:ext cx="748933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54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655" y="804891"/>
            <a:ext cx="8761791" cy="105930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4654" y="2013936"/>
            <a:ext cx="4167828" cy="34375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8909" y="2013937"/>
            <a:ext cx="4167536" cy="343755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095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655" y="804165"/>
            <a:ext cx="8761792" cy="10563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4655" y="2019551"/>
            <a:ext cx="4167688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4655" y="2824271"/>
            <a:ext cx="4167688" cy="26444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8909" y="2023005"/>
            <a:ext cx="416753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8909" y="2821491"/>
            <a:ext cx="4167536" cy="263737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94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510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278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723" y="798973"/>
            <a:ext cx="323460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2208" y="798974"/>
            <a:ext cx="5104237" cy="4658826"/>
          </a:xfrm>
        </p:spPr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8723" y="3205493"/>
            <a:ext cx="3236492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922331" y="3205491"/>
            <a:ext cx="32310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69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6662002" y="482172"/>
            <a:ext cx="4681849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531" y="1129513"/>
            <a:ext cx="432658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20171" y="1122544"/>
            <a:ext cx="2979997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4656" y="3145992"/>
            <a:ext cx="4320381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15552" y="5469858"/>
            <a:ext cx="4336560" cy="320123"/>
          </a:xfrm>
        </p:spPr>
        <p:txBody>
          <a:bodyPr/>
          <a:lstStyle>
            <a:lvl1pPr algn="l">
              <a:defRPr/>
            </a:lvl1pPr>
          </a:lstStyle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16707" y="318642"/>
            <a:ext cx="4335404" cy="320931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921708" y="3143605"/>
            <a:ext cx="432268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091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12192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4"/>
            <a:ext cx="12192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4655" y="804521"/>
            <a:ext cx="8761791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4655" y="2015734"/>
            <a:ext cx="8761791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8723" y="330370"/>
            <a:ext cx="3157723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4655" y="329309"/>
            <a:ext cx="537867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0" y="798973"/>
            <a:ext cx="1060995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79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414728" y="1046260"/>
            <a:ext cx="1176727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defTabSz="457200"/>
            <a:r>
              <a:rPr lang="en-US" altLang="zh-CN" sz="4800" cap="all" dirty="0">
                <a:ln w="9000" cmpd="sng">
                  <a:solidFill>
                    <a:srgbClr val="795FAF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795FAF">
                        <a:shade val="20000"/>
                        <a:satMod val="245000"/>
                      </a:srgbClr>
                    </a:gs>
                    <a:gs pos="43000">
                      <a:srgbClr val="795FAF">
                        <a:satMod val="255000"/>
                      </a:srgbClr>
                    </a:gs>
                    <a:gs pos="48000">
                      <a:srgbClr val="795FAF">
                        <a:shade val="85000"/>
                        <a:satMod val="255000"/>
                      </a:srgbClr>
                    </a:gs>
                    <a:gs pos="100000">
                      <a:srgbClr val="795FAF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ill Sans MT" panose="020B0502020104020203"/>
                <a:ea typeface="等线" panose="02010600030101010101" pitchFamily="2" charset="-122"/>
              </a:rPr>
              <a:t>9.2   </a:t>
            </a:r>
            <a:r>
              <a:rPr lang="zh-CN" altLang="en-US" sz="4800" cap="all" dirty="0">
                <a:ln w="9000" cmpd="sng">
                  <a:solidFill>
                    <a:srgbClr val="795FAF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795FAF">
                        <a:shade val="20000"/>
                        <a:satMod val="245000"/>
                      </a:srgbClr>
                    </a:gs>
                    <a:gs pos="43000">
                      <a:srgbClr val="795FAF">
                        <a:satMod val="255000"/>
                      </a:srgbClr>
                    </a:gs>
                    <a:gs pos="48000">
                      <a:srgbClr val="795FAF">
                        <a:shade val="85000"/>
                        <a:satMod val="255000"/>
                      </a:srgbClr>
                    </a:gs>
                    <a:gs pos="100000">
                      <a:srgbClr val="795FAF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ill Sans MT" panose="020B0502020104020203"/>
                <a:ea typeface="等线" panose="02010600030101010101" pitchFamily="2" charset="-122"/>
              </a:rPr>
              <a:t>三角形的内角和外角（第</a:t>
            </a:r>
            <a:r>
              <a:rPr lang="en-US" altLang="zh-CN" sz="4800" cap="all" dirty="0">
                <a:ln w="9000" cmpd="sng">
                  <a:solidFill>
                    <a:srgbClr val="795FAF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795FAF">
                        <a:shade val="20000"/>
                        <a:satMod val="245000"/>
                      </a:srgbClr>
                    </a:gs>
                    <a:gs pos="43000">
                      <a:srgbClr val="795FAF">
                        <a:satMod val="255000"/>
                      </a:srgbClr>
                    </a:gs>
                    <a:gs pos="48000">
                      <a:srgbClr val="795FAF">
                        <a:shade val="85000"/>
                        <a:satMod val="255000"/>
                      </a:srgbClr>
                    </a:gs>
                    <a:gs pos="100000">
                      <a:srgbClr val="795FAF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ill Sans MT" panose="020B0502020104020203"/>
                <a:ea typeface="等线" panose="02010600030101010101" pitchFamily="2" charset="-122"/>
              </a:rPr>
              <a:t>2</a:t>
            </a:r>
            <a:r>
              <a:rPr lang="zh-CN" altLang="en-US" sz="4800" cap="all" dirty="0">
                <a:ln w="9000" cmpd="sng">
                  <a:solidFill>
                    <a:srgbClr val="795FAF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795FAF">
                        <a:shade val="20000"/>
                        <a:satMod val="245000"/>
                      </a:srgbClr>
                    </a:gs>
                    <a:gs pos="43000">
                      <a:srgbClr val="795FAF">
                        <a:satMod val="255000"/>
                      </a:srgbClr>
                    </a:gs>
                    <a:gs pos="48000">
                      <a:srgbClr val="795FAF">
                        <a:shade val="85000"/>
                        <a:satMod val="255000"/>
                      </a:srgbClr>
                    </a:gs>
                    <a:gs pos="100000">
                      <a:srgbClr val="795FAF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ill Sans MT" panose="020B0502020104020203"/>
                <a:ea typeface="等线" panose="02010600030101010101" pitchFamily="2" charset="-122"/>
              </a:rPr>
              <a:t>课时）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B87829E-874B-4A56-ADD1-8E41CFB1E98E}"/>
              </a:ext>
            </a:extLst>
          </p:cNvPr>
          <p:cNvSpPr txBox="1"/>
          <p:nvPr/>
        </p:nvSpPr>
        <p:spPr>
          <a:xfrm>
            <a:off x="1104275" y="4657578"/>
            <a:ext cx="10388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点线面体勾勒大千世界    加减乘除演绎无限苍穹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55D2DC6-2358-4964-97D4-1557AD6726A7}"/>
              </a:ext>
            </a:extLst>
          </p:cNvPr>
          <p:cNvSpPr txBox="1"/>
          <p:nvPr/>
        </p:nvSpPr>
        <p:spPr>
          <a:xfrm>
            <a:off x="2385934" y="2782669"/>
            <a:ext cx="7420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FF0000"/>
                </a:solidFill>
              </a:rPr>
              <a:t>主讲人：钱老师</a:t>
            </a:r>
          </a:p>
        </p:txBody>
      </p:sp>
    </p:spTree>
    <p:extLst>
      <p:ext uri="{BB962C8B-B14F-4D97-AF65-F5344CB8AC3E}">
        <p14:creationId xmlns:p14="http://schemas.microsoft.com/office/powerpoint/2010/main" val="16351771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C50B68-3CCD-44C4-8FEE-385145AB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solidFill>
                  <a:srgbClr val="FF0000"/>
                </a:solidFill>
              </a:rPr>
              <a:t>来个段子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5E2DC12-09F9-45E6-A046-13688DFC02C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1600202"/>
            <a:ext cx="5384800" cy="2841170"/>
          </a:xfrm>
        </p:spPr>
        <p:txBody>
          <a:bodyPr/>
          <a:lstStyle/>
          <a:p>
            <a:r>
              <a:rPr lang="zh-CN" altLang="zh-CN" dirty="0"/>
              <a:t>在一个</a:t>
            </a:r>
            <a:r>
              <a:rPr lang="zh-CN" altLang="zh-CN" dirty="0">
                <a:solidFill>
                  <a:srgbClr val="FF0000"/>
                </a:solidFill>
              </a:rPr>
              <a:t>直角三角形</a:t>
            </a:r>
            <a:r>
              <a:rPr lang="zh-CN" altLang="zh-CN" dirty="0"/>
              <a:t>里住着三个内角</a:t>
            </a:r>
            <a:r>
              <a:rPr lang="en-US" altLang="zh-CN" dirty="0"/>
              <a:t>,</a:t>
            </a:r>
            <a:r>
              <a:rPr lang="zh-CN" altLang="zh-CN" dirty="0"/>
              <a:t>平时三兄弟非常团结</a:t>
            </a:r>
            <a:r>
              <a:rPr lang="en-US" altLang="zh-CN" dirty="0"/>
              <a:t>,</a:t>
            </a:r>
            <a:r>
              <a:rPr lang="zh-CN" altLang="zh-CN" dirty="0"/>
              <a:t>可是有一天</a:t>
            </a:r>
            <a:r>
              <a:rPr lang="en-US" altLang="zh-CN" dirty="0"/>
              <a:t>,</a:t>
            </a:r>
            <a:r>
              <a:rPr lang="zh-CN" altLang="zh-CN" dirty="0"/>
              <a:t>老二突然不高兴</a:t>
            </a:r>
            <a:r>
              <a:rPr lang="en-US" altLang="zh-CN" dirty="0"/>
              <a:t>,</a:t>
            </a:r>
            <a:r>
              <a:rPr lang="zh-CN" altLang="zh-CN" dirty="0"/>
              <a:t>发起脾气来</a:t>
            </a:r>
            <a:r>
              <a:rPr lang="en-US" altLang="zh-CN" dirty="0"/>
              <a:t>,</a:t>
            </a:r>
            <a:r>
              <a:rPr lang="zh-CN" altLang="zh-CN" dirty="0"/>
              <a:t>它指着老大说</a:t>
            </a:r>
            <a:r>
              <a:rPr lang="en-US" altLang="zh-CN" dirty="0"/>
              <a:t>:</a:t>
            </a:r>
            <a:r>
              <a:rPr lang="zh-CN" altLang="zh-CN" dirty="0"/>
              <a:t>“你凭什么度数最大</a:t>
            </a:r>
            <a:r>
              <a:rPr lang="en-US" altLang="zh-CN" dirty="0"/>
              <a:t>,</a:t>
            </a:r>
            <a:r>
              <a:rPr lang="zh-CN" altLang="zh-CN" dirty="0"/>
              <a:t>我也要和你一样大</a:t>
            </a:r>
            <a:r>
              <a:rPr lang="en-US" altLang="zh-CN" dirty="0"/>
              <a:t>!</a:t>
            </a:r>
            <a:r>
              <a:rPr lang="zh-CN" altLang="zh-CN" dirty="0"/>
              <a:t>”老大说</a:t>
            </a:r>
            <a:r>
              <a:rPr lang="en-US" altLang="zh-CN" dirty="0"/>
              <a:t>:</a:t>
            </a:r>
            <a:r>
              <a:rPr lang="zh-CN" altLang="zh-CN" dirty="0"/>
              <a:t>“不行啊</a:t>
            </a:r>
            <a:r>
              <a:rPr lang="en-US" altLang="zh-CN" dirty="0"/>
              <a:t>!</a:t>
            </a:r>
            <a:r>
              <a:rPr lang="zh-CN" altLang="zh-CN" dirty="0"/>
              <a:t>这是不可能的</a:t>
            </a:r>
            <a:r>
              <a:rPr lang="en-US" altLang="zh-CN" dirty="0"/>
              <a:t>,</a:t>
            </a:r>
            <a:r>
              <a:rPr lang="zh-CN" altLang="zh-CN" dirty="0"/>
              <a:t>否则</a:t>
            </a:r>
            <a:r>
              <a:rPr lang="en-US" altLang="zh-CN" dirty="0"/>
              <a:t>,</a:t>
            </a:r>
            <a:r>
              <a:rPr lang="zh-CN" altLang="zh-CN" dirty="0"/>
              <a:t>我们这个家就再也围不起来了……”“为什么</a:t>
            </a:r>
            <a:r>
              <a:rPr lang="en-US" altLang="zh-CN" dirty="0"/>
              <a:t>?</a:t>
            </a:r>
            <a:r>
              <a:rPr lang="zh-CN" altLang="zh-CN" dirty="0"/>
              <a:t>” 老二很纳闷</a:t>
            </a:r>
            <a:r>
              <a:rPr lang="en-US" altLang="zh-CN" i="1" dirty="0"/>
              <a:t>.</a:t>
            </a:r>
            <a:endParaRPr lang="zh-CN" altLang="zh-CN" dirty="0"/>
          </a:p>
          <a:p>
            <a:r>
              <a:rPr lang="zh-CN" altLang="zh-CN" dirty="0"/>
              <a:t>同学们</a:t>
            </a:r>
            <a:r>
              <a:rPr lang="en-US" altLang="zh-CN" dirty="0"/>
              <a:t>,</a:t>
            </a:r>
            <a:r>
              <a:rPr lang="zh-CN" altLang="zh-CN" dirty="0"/>
              <a:t>你们知道其中的道理吗</a:t>
            </a:r>
            <a:r>
              <a:rPr lang="en-US" altLang="zh-CN" dirty="0"/>
              <a:t>?</a:t>
            </a:r>
            <a:endParaRPr lang="zh-CN" altLang="zh-CN" dirty="0"/>
          </a:p>
        </p:txBody>
      </p:sp>
      <p:pic>
        <p:nvPicPr>
          <p:cNvPr id="6" name="ra49.jpg" descr="id:2147497270;FounderCES">
            <a:extLst>
              <a:ext uri="{FF2B5EF4-FFF2-40B4-BE49-F238E27FC236}">
                <a16:creationId xmlns:a16="http://schemas.microsoft.com/office/drawing/2014/main" id="{4C5C8C6E-8F10-4F64-9D45-F96854C237FE}"/>
              </a:ext>
            </a:extLst>
          </p:cNvPr>
          <p:cNvPicPr>
            <a:picLocks noGrp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864480" y="2118216"/>
            <a:ext cx="2492499" cy="1143000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E27F72DE-2866-401A-8A05-6121C8E4C13B}"/>
              </a:ext>
            </a:extLst>
          </p:cNvPr>
          <p:cNvSpPr txBox="1"/>
          <p:nvPr/>
        </p:nvSpPr>
        <p:spPr>
          <a:xfrm>
            <a:off x="746449" y="4599992"/>
            <a:ext cx="5349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</a:rPr>
              <a:t>一个三角形能不能三个角都是锐角？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AF8489F-5FBD-43ED-84A8-A75A6BDEB372}"/>
              </a:ext>
            </a:extLst>
          </p:cNvPr>
          <p:cNvSpPr txBox="1"/>
          <p:nvPr/>
        </p:nvSpPr>
        <p:spPr>
          <a:xfrm>
            <a:off x="746449" y="5206482"/>
            <a:ext cx="4898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0070C0"/>
                </a:solidFill>
              </a:rPr>
              <a:t>请你试着按角对三角形进行分类？</a:t>
            </a:r>
          </a:p>
        </p:txBody>
      </p:sp>
    </p:spTree>
    <p:extLst>
      <p:ext uri="{BB962C8B-B14F-4D97-AF65-F5344CB8AC3E}">
        <p14:creationId xmlns:p14="http://schemas.microsoft.com/office/powerpoint/2010/main" val="3085381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A85863-000C-400B-B84B-723E35766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400" b="1" dirty="0">
                <a:solidFill>
                  <a:srgbClr val="FF0000"/>
                </a:solidFill>
              </a:rPr>
              <a:t>一起探究</a:t>
            </a:r>
          </a:p>
        </p:txBody>
      </p:sp>
      <p:grpSp>
        <p:nvGrpSpPr>
          <p:cNvPr id="9" name="画布 32">
            <a:extLst>
              <a:ext uri="{FF2B5EF4-FFF2-40B4-BE49-F238E27FC236}">
                <a16:creationId xmlns:a16="http://schemas.microsoft.com/office/drawing/2014/main" id="{71E59215-1983-45BD-A274-AF0C2A6DD4DF}"/>
              </a:ext>
            </a:extLst>
          </p:cNvPr>
          <p:cNvGrpSpPr/>
          <p:nvPr/>
        </p:nvGrpSpPr>
        <p:grpSpPr>
          <a:xfrm>
            <a:off x="7483151" y="373225"/>
            <a:ext cx="5380295" cy="6740946"/>
            <a:chOff x="-495311" y="99153"/>
            <a:chExt cx="3916056" cy="4844957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92403273-9A53-4AF5-AB81-413A30843F2E}"/>
                </a:ext>
              </a:extLst>
            </p:cNvPr>
            <p:cNvSpPr/>
            <p:nvPr/>
          </p:nvSpPr>
          <p:spPr>
            <a:xfrm>
              <a:off x="601345" y="2931160"/>
              <a:ext cx="2819400" cy="2012950"/>
            </a:xfrm>
            <a:prstGeom prst="rect">
              <a:avLst/>
            </a:prstGeom>
            <a:noFill/>
          </p:spPr>
        </p:sp>
        <p:sp>
          <p:nvSpPr>
            <p:cNvPr id="11" name="AutoShape 22">
              <a:extLst>
                <a:ext uri="{FF2B5EF4-FFF2-40B4-BE49-F238E27FC236}">
                  <a16:creationId xmlns:a16="http://schemas.microsoft.com/office/drawing/2014/main" id="{7E3FE2C7-DDAB-4CD8-9A8B-589C6C43E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17" y="457124"/>
              <a:ext cx="1447307" cy="838425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2" name="Text Box 23">
              <a:extLst>
                <a:ext uri="{FF2B5EF4-FFF2-40B4-BE49-F238E27FC236}">
                  <a16:creationId xmlns:a16="http://schemas.microsoft.com/office/drawing/2014/main" id="{B21CC115-D628-4B59-A339-B1A89CF299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682" y="99153"/>
              <a:ext cx="685682" cy="594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A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3" name="Text Box 24">
              <a:extLst>
                <a:ext uri="{FF2B5EF4-FFF2-40B4-BE49-F238E27FC236}">
                  <a16:creationId xmlns:a16="http://schemas.microsoft.com/office/drawing/2014/main" id="{EBD8E95B-5138-4C43-A0BC-AE7E6C1AA6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495311" y="1188377"/>
              <a:ext cx="1028887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B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4" name="Text Box 25">
              <a:extLst>
                <a:ext uri="{FF2B5EF4-FFF2-40B4-BE49-F238E27FC236}">
                  <a16:creationId xmlns:a16="http://schemas.microsoft.com/office/drawing/2014/main" id="{4D35BB68-4563-4B35-8823-C7612EB59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8037" y="1188377"/>
              <a:ext cx="609008" cy="69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C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5" name="Text Box 26">
              <a:extLst>
                <a:ext uri="{FF2B5EF4-FFF2-40B4-BE49-F238E27FC236}">
                  <a16:creationId xmlns:a16="http://schemas.microsoft.com/office/drawing/2014/main" id="{43A5D69F-517C-483C-95A6-1C648A93F1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99" y="1676122"/>
              <a:ext cx="761625" cy="336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6" name="Text Box 27">
              <a:extLst>
                <a:ext uri="{FF2B5EF4-FFF2-40B4-BE49-F238E27FC236}">
                  <a16:creationId xmlns:a16="http://schemas.microsoft.com/office/drawing/2014/main" id="{3BAFD019-6E8D-4991-9F78-095388AFEF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045" y="1188377"/>
              <a:ext cx="762355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200025" algn="ctr">
                <a:spcAft>
                  <a:spcPts val="0"/>
                </a:spcAft>
              </a:pPr>
              <a:r>
                <a:rPr lang="en-US" sz="1600" b="1" kern="10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D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cxnSp>
          <p:nvCxnSpPr>
            <p:cNvPr id="17" name="Line 28">
              <a:extLst>
                <a:ext uri="{FF2B5EF4-FFF2-40B4-BE49-F238E27FC236}">
                  <a16:creationId xmlns:a16="http://schemas.microsoft.com/office/drawing/2014/main" id="{F4C82804-4B91-43C6-9EA2-7BF3FC109F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99924" y="1304298"/>
              <a:ext cx="9149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1503380F-910F-494D-A321-6187EF168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688972"/>
              </p:ext>
            </p:extLst>
          </p:nvPr>
        </p:nvGraphicFramePr>
        <p:xfrm>
          <a:off x="1" y="2211267"/>
          <a:ext cx="12192000" cy="4525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2564125825"/>
                    </a:ext>
                  </a:extLst>
                </a:gridCol>
              </a:tblGrid>
              <a:tr h="4525963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kern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问题</a:t>
                      </a:r>
                      <a:r>
                        <a:rPr lang="en-US" altLang="zh-CN" sz="2800" kern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CN" altLang="en-US" sz="280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：什么是三角形的外角？三角形有几个外角？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问</a:t>
                      </a:r>
                      <a:r>
                        <a:rPr lang="en-US" sz="2800" u="none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题2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：∠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ACD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与它相邻的内角∠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 CB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是什么关系？</a:t>
                      </a:r>
                      <a:endParaRPr lang="zh-CN" sz="2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问</a:t>
                      </a:r>
                      <a:r>
                        <a:rPr lang="en-US" sz="2800" u="none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题3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： 在△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ABC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中 ，∠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A= 70°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，∠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B = 60°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，你能求出∠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 CD 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吗？</a:t>
                      </a:r>
                      <a:endParaRPr lang="zh-CN" sz="2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问</a:t>
                      </a:r>
                      <a:r>
                        <a:rPr lang="en-US" sz="2800" u="none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题4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：在△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ABC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中 </a:t>
                      </a:r>
                      <a:r>
                        <a:rPr lang="zh-CN" alt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，猜想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ACD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与∠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与∠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B 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是什么关系？</a:t>
                      </a:r>
                      <a:r>
                        <a:rPr lang="zh-CN" alt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请证明你的猜想</a:t>
                      </a:r>
                      <a:endParaRPr lang="en-US" altLang="zh-CN" sz="2800" kern="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536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86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351EE792-B282-4C18-9DDC-3D69FB54071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7813"/>
            <a:ext cx="10972800" cy="9663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dirty="0">
                <a:solidFill>
                  <a:srgbClr val="FF0000"/>
                </a:solidFill>
              </a:rPr>
              <a:t>试着做做</a:t>
            </a:r>
            <a:endParaRPr lang="en-US" altLang="zh-CN" sz="4400" dirty="0">
              <a:solidFill>
                <a:srgbClr val="FF0000"/>
              </a:solidFill>
            </a:endParaRPr>
          </a:p>
          <a:p>
            <a:pPr algn="ctr"/>
            <a:endParaRPr lang="en-US" altLang="zh-CN" sz="4400" dirty="0">
              <a:solidFill>
                <a:srgbClr val="FF0000"/>
              </a:solidFill>
            </a:endParaRPr>
          </a:p>
          <a:p>
            <a:pPr algn="ctr"/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6EDC3B2-961C-4164-93B7-14AD784355E5}"/>
              </a:ext>
            </a:extLst>
          </p:cNvPr>
          <p:cNvSpPr/>
          <p:nvPr/>
        </p:nvSpPr>
        <p:spPr>
          <a:xfrm>
            <a:off x="609600" y="1422115"/>
            <a:ext cx="76574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教材第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106</a:t>
            </a:r>
            <a:r>
              <a:rPr lang="zh-CN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页例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2)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如图所示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BCD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=92°,</a:t>
            </a: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=27°,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=44°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求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(1)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的度数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BFD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的度数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8AF4F7DD-B7C7-4D5A-B276-25D23C6751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322" b="100000" l="0" r="100000">
                        <a14:foregroundMark x1="59467" y1="12335" x2="60800" y2="25991"/>
                        <a14:foregroundMark x1="85067" y1="6608" x2="83467" y2="7930"/>
                        <a14:foregroundMark x1="73333" y1="82379" x2="74400" y2="88987"/>
                        <a14:foregroundMark x1="9333" y1="90308" x2="12000" y2="92952"/>
                        <a14:foregroundMark x1="72267" y1="36564" x2="71467" y2="33040"/>
                        <a14:foregroundMark x1="12000" y1="85022" x2="12000" y2="87225"/>
                        <a14:foregroundMark x1="47733" y1="84581" x2="44533" y2="90308"/>
                        <a14:foregroundMark x1="46667" y1="88987" x2="42933" y2="88987"/>
                        <a14:foregroundMark x1="73333" y1="87665" x2="76000" y2="9559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67062" y="1422115"/>
            <a:ext cx="3813310" cy="230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990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FFC568A2-3A7B-4289-88FA-4B6A61860F63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400" dirty="0">
                <a:solidFill>
                  <a:srgbClr val="FF0000"/>
                </a:solidFill>
              </a:rPr>
              <a:t>相信自己</a:t>
            </a:r>
            <a:endParaRPr lang="en-US" altLang="zh-CN" sz="4400" dirty="0">
              <a:solidFill>
                <a:srgbClr val="FF0000"/>
              </a:solidFill>
            </a:endParaRPr>
          </a:p>
          <a:p>
            <a:pPr algn="ctr"/>
            <a:endParaRPr lang="en-US" altLang="zh-CN" sz="3200" dirty="0">
              <a:solidFill>
                <a:srgbClr val="FF0000"/>
              </a:solidFill>
            </a:endParaRPr>
          </a:p>
          <a:p>
            <a:r>
              <a:rPr lang="zh-CN" altLang="zh-CN" sz="3200" dirty="0"/>
              <a:t>课本练习</a:t>
            </a:r>
            <a:r>
              <a:rPr lang="en-US" altLang="zh-CN" sz="3200" dirty="0"/>
              <a:t>P107             1</a:t>
            </a:r>
            <a:r>
              <a:rPr lang="zh-CN" altLang="zh-CN" sz="3200" dirty="0"/>
              <a:t>题、</a:t>
            </a:r>
            <a:r>
              <a:rPr lang="en-US" altLang="zh-CN" sz="3200" dirty="0"/>
              <a:t>3</a:t>
            </a:r>
            <a:r>
              <a:rPr lang="zh-CN" altLang="zh-CN" sz="3200" dirty="0"/>
              <a:t>题 </a:t>
            </a:r>
            <a:r>
              <a:rPr lang="en-US" altLang="zh-CN" sz="3200" dirty="0"/>
              <a:t>      </a:t>
            </a:r>
          </a:p>
          <a:p>
            <a:r>
              <a:rPr lang="zh-CN" altLang="zh-CN" sz="3200" dirty="0"/>
              <a:t>习题</a:t>
            </a:r>
            <a:r>
              <a:rPr lang="en-US" altLang="zh-CN" sz="3200" dirty="0"/>
              <a:t>A</a:t>
            </a:r>
            <a:r>
              <a:rPr lang="zh-CN" altLang="zh-CN" sz="3200" dirty="0"/>
              <a:t>组 </a:t>
            </a:r>
            <a:r>
              <a:rPr lang="en-US" altLang="zh-CN" sz="3200" dirty="0"/>
              <a:t>P108              2</a:t>
            </a:r>
            <a:r>
              <a:rPr lang="zh-CN" altLang="zh-CN" sz="3200" dirty="0"/>
              <a:t>、</a:t>
            </a:r>
            <a:r>
              <a:rPr lang="en-US" altLang="zh-CN" sz="3200" dirty="0"/>
              <a:t>3</a:t>
            </a:r>
            <a:r>
              <a:rPr lang="zh-CN" altLang="zh-CN" sz="3200" dirty="0"/>
              <a:t>题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13742"/>
      </p:ext>
    </p:extLst>
  </p:cSld>
  <p:clrMapOvr>
    <a:masterClrMapping/>
  </p:clrMapOvr>
</p:sld>
</file>

<file path=ppt/theme/theme1.xml><?xml version="1.0" encoding="utf-8"?>
<a:theme xmlns:a="http://schemas.openxmlformats.org/drawingml/2006/main" name="画廊">
  <a:themeElements>
    <a:clrScheme name="画廊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画廊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画廊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258</Words>
  <Application>Microsoft Office PowerPoint</Application>
  <PresentationFormat>宽屏</PresentationFormat>
  <Paragraphs>32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等线</vt:lpstr>
      <vt:lpstr>等线 Light</vt:lpstr>
      <vt:lpstr>楷体</vt:lpstr>
      <vt:lpstr>宋体</vt:lpstr>
      <vt:lpstr>Arial</vt:lpstr>
      <vt:lpstr>Gill Sans MT</vt:lpstr>
      <vt:lpstr>Times New Roman</vt:lpstr>
      <vt:lpstr>画廊</vt:lpstr>
      <vt:lpstr>PowerPoint 演示文稿</vt:lpstr>
      <vt:lpstr>来个段子</vt:lpstr>
      <vt:lpstr>一起探究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</dc:creator>
  <cp:lastModifiedBy>hp</cp:lastModifiedBy>
  <cp:revision>27</cp:revision>
  <dcterms:created xsi:type="dcterms:W3CDTF">2018-03-20T06:17:56Z</dcterms:created>
  <dcterms:modified xsi:type="dcterms:W3CDTF">2018-03-22T23:30:55Z</dcterms:modified>
</cp:coreProperties>
</file>