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54" r:id="rId1"/>
  </p:sldMasterIdLst>
  <p:notesMasterIdLst>
    <p:notesMasterId r:id="rId14"/>
  </p:notesMasterIdLst>
  <p:sldIdLst>
    <p:sldId id="318" r:id="rId2"/>
    <p:sldId id="328" r:id="rId3"/>
    <p:sldId id="293" r:id="rId4"/>
    <p:sldId id="343" r:id="rId5"/>
    <p:sldId id="346" r:id="rId6"/>
    <p:sldId id="347" r:id="rId7"/>
    <p:sldId id="348" r:id="rId8"/>
    <p:sldId id="357" r:id="rId9"/>
    <p:sldId id="356" r:id="rId10"/>
    <p:sldId id="352" r:id="rId11"/>
    <p:sldId id="353" r:id="rId12"/>
    <p:sldId id="354" r:id="rId13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41" autoAdjust="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40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24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Relationship Id="rId9" Type="http://schemas.openxmlformats.org/officeDocument/2006/relationships/image" Target="../media/image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12" Type="http://schemas.openxmlformats.org/officeDocument/2006/relationships/image" Target="../media/image36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11" Type="http://schemas.openxmlformats.org/officeDocument/2006/relationships/image" Target="../media/image35.wmf"/><Relationship Id="rId5" Type="http://schemas.openxmlformats.org/officeDocument/2006/relationships/image" Target="../media/image29.wmf"/><Relationship Id="rId10" Type="http://schemas.openxmlformats.org/officeDocument/2006/relationships/image" Target="../media/image34.wmf"/><Relationship Id="rId4" Type="http://schemas.openxmlformats.org/officeDocument/2006/relationships/image" Target="../media/image28.wmf"/><Relationship Id="rId9" Type="http://schemas.openxmlformats.org/officeDocument/2006/relationships/image" Target="../media/image33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emf"/><Relationship Id="rId1" Type="http://schemas.openxmlformats.org/officeDocument/2006/relationships/image" Target="../media/image47.e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DFDCBBFC-4FC4-4F72-A2BD-146476B9911C}" type="datetimeFigureOut">
              <a:rPr lang="zh-CN" altLang="en-US"/>
              <a:pPr>
                <a:defRPr/>
              </a:pPr>
              <a:t>2020/6/23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7AF46253-02FB-457B-A215-4A9967B19C3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713074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2020/6/23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2020/6/23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2020/6/23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标题，文本与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1800">
                <a:latin typeface="+mn-lt"/>
                <a:ea typeface="+mn-ea"/>
              </a:defRPr>
            </a:lvl1pPr>
          </a:lstStyle>
          <a:p>
            <a:pPr>
              <a:defRPr/>
            </a:pPr>
            <a:fld id="{416B3185-152A-4D21-A480-52B16A24AC90}" type="slidenum">
              <a:rPr lang="en-US" altLang="zh-CN" smtClean="0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2020/6/23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2020/6/23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2020/6/23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2020/6/23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2020/6/23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2020/6/23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2020/6/23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947E1-079E-4B96-918A-2DEA45CC1F0A}" type="datetimeFigureOut">
              <a:rPr lang="zh-CN" altLang="en-US" smtClean="0"/>
              <a:pPr/>
              <a:t>2020/6/23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CE947E1-079E-4B96-918A-2DEA45CC1F0A}" type="datetimeFigureOut">
              <a:rPr lang="zh-CN" altLang="en-US" smtClean="0"/>
              <a:pPr/>
              <a:t>2020/6/23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0E8F64C0-7660-4B18-A102-745B745CBF1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651" r:id="rId13"/>
    <p:sldLayoutId id="2147483652" r:id="rId14"/>
    <p:sldLayoutId id="2147483653" r:id="rId15"/>
    <p:sldLayoutId id="2147483654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3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5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56.wmf"/><Relationship Id="rId5" Type="http://schemas.openxmlformats.org/officeDocument/2006/relationships/oleObject" Target="../embeddings/oleObject46.bin"/><Relationship Id="rId4" Type="http://schemas.openxmlformats.org/officeDocument/2006/relationships/image" Target="../media/image55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9.bin"/><Relationship Id="rId18" Type="http://schemas.openxmlformats.org/officeDocument/2006/relationships/image" Target="../media/image12.wmf"/><Relationship Id="rId3" Type="http://schemas.openxmlformats.org/officeDocument/2006/relationships/oleObject" Target="../embeddings/oleObject4.bin"/><Relationship Id="rId21" Type="http://schemas.openxmlformats.org/officeDocument/2006/relationships/image" Target="../media/image14.jpeg"/><Relationship Id="rId7" Type="http://schemas.openxmlformats.org/officeDocument/2006/relationships/oleObject" Target="../embeddings/oleObject6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1.wmf"/><Relationship Id="rId20" Type="http://schemas.openxmlformats.org/officeDocument/2006/relationships/image" Target="../media/image13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5" Type="http://schemas.openxmlformats.org/officeDocument/2006/relationships/oleObject" Target="../embeddings/oleObject10.bin"/><Relationship Id="rId10" Type="http://schemas.openxmlformats.org/officeDocument/2006/relationships/image" Target="../media/image8.wmf"/><Relationship Id="rId19" Type="http://schemas.openxmlformats.org/officeDocument/2006/relationships/oleObject" Target="../embeddings/oleObject12.bin"/><Relationship Id="rId4" Type="http://schemas.openxmlformats.org/officeDocument/2006/relationships/image" Target="../media/image5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8.gif"/><Relationship Id="rId4" Type="http://schemas.openxmlformats.org/officeDocument/2006/relationships/image" Target="../media/image17.gi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18.bin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7.bin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4.bin"/><Relationship Id="rId18" Type="http://schemas.openxmlformats.org/officeDocument/2006/relationships/image" Target="../media/image32.wmf"/><Relationship Id="rId26" Type="http://schemas.openxmlformats.org/officeDocument/2006/relationships/image" Target="../media/image36.wmf"/><Relationship Id="rId3" Type="http://schemas.openxmlformats.org/officeDocument/2006/relationships/oleObject" Target="../embeddings/oleObject19.bin"/><Relationship Id="rId21" Type="http://schemas.openxmlformats.org/officeDocument/2006/relationships/oleObject" Target="../embeddings/oleObject28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26.bin"/><Relationship Id="rId25" Type="http://schemas.openxmlformats.org/officeDocument/2006/relationships/oleObject" Target="../embeddings/oleObject30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1.wmf"/><Relationship Id="rId20" Type="http://schemas.openxmlformats.org/officeDocument/2006/relationships/image" Target="../media/image33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3.bin"/><Relationship Id="rId24" Type="http://schemas.openxmlformats.org/officeDocument/2006/relationships/image" Target="../media/image35.wmf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23" Type="http://schemas.openxmlformats.org/officeDocument/2006/relationships/oleObject" Target="../embeddings/oleObject29.bin"/><Relationship Id="rId10" Type="http://schemas.openxmlformats.org/officeDocument/2006/relationships/image" Target="../media/image28.wmf"/><Relationship Id="rId19" Type="http://schemas.openxmlformats.org/officeDocument/2006/relationships/oleObject" Target="../embeddings/oleObject27.bin"/><Relationship Id="rId4" Type="http://schemas.openxmlformats.org/officeDocument/2006/relationships/image" Target="../media/image25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30.wmf"/><Relationship Id="rId22" Type="http://schemas.openxmlformats.org/officeDocument/2006/relationships/image" Target="../media/image34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36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3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35.bin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42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8.e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7.emf"/><Relationship Id="rId9" Type="http://schemas.openxmlformats.org/officeDocument/2006/relationships/image" Target="../media/image5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TextBox 16"/>
          <p:cNvSpPr txBox="1">
            <a:spLocks noChangeArrowheads="1"/>
          </p:cNvSpPr>
          <p:nvPr/>
        </p:nvSpPr>
        <p:spPr bwMode="auto">
          <a:xfrm>
            <a:off x="1619672" y="2081638"/>
            <a:ext cx="6215106" cy="707886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marL="1885950" indent="-1885950"/>
            <a:r>
              <a:rPr lang="zh-CN" altLang="en-US" sz="4000" dirty="0">
                <a:solidFill>
                  <a:srgbClr val="CC0000"/>
                </a:solidFill>
                <a:latin typeface="Calibri" panose="020F0502020204030204" pitchFamily="34" charset="0"/>
              </a:rPr>
              <a:t>第十二章   分式和分式方程</a:t>
            </a:r>
          </a:p>
        </p:txBody>
      </p:sp>
      <p:sp>
        <p:nvSpPr>
          <p:cNvPr id="11" name="矩形 10"/>
          <p:cNvSpPr/>
          <p:nvPr/>
        </p:nvSpPr>
        <p:spPr>
          <a:xfrm>
            <a:off x="351465" y="3356992"/>
            <a:ext cx="865151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12.2    </a:t>
            </a:r>
            <a:r>
              <a:rPr lang="zh-CN" altLang="en-US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分式的乘除</a:t>
            </a:r>
            <a:r>
              <a:rPr lang="zh-CN" alt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（第</a:t>
            </a:r>
            <a:r>
              <a:rPr lang="en-US" altLang="zh-CN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r>
              <a:rPr lang="zh-CN" altLang="en-US" sz="2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课时）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642910" y="500042"/>
            <a:ext cx="5256212" cy="5191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5pPr>
            <a:lvl6pPr marL="22860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6pPr>
            <a:lvl7pPr marL="27432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7pPr>
            <a:lvl8pPr marL="32004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8pPr>
            <a:lvl9pPr marL="3657600" algn="l" defTabSz="914400" rtl="0" eaLnBrk="1" latinLnBrk="0" hangingPunct="1"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zh-CN" altLang="en-US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八年级数学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·</a:t>
            </a:r>
            <a:r>
              <a:rPr lang="zh-CN" altLang="en-US" sz="2800" b="1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上    </a:t>
            </a:r>
            <a:r>
              <a:rPr lang="zh-CN" altLang="en-US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新课标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[</a:t>
            </a:r>
            <a:r>
              <a:rPr lang="zh-CN" altLang="en-US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冀教</a:t>
            </a:r>
            <a:r>
              <a:rPr lang="en-US" altLang="zh-CN" sz="2800" b="1" dirty="0" smtClean="0">
                <a:solidFill>
                  <a:srgbClr val="CC0000"/>
                </a:solidFill>
                <a:latin typeface="Calibri" panose="020F0502020204030204" pitchFamily="34" charset="0"/>
                <a:ea typeface="楷体_GB2312" pitchFamily="49" charset="-122"/>
              </a:rPr>
              <a:t>]</a:t>
            </a:r>
            <a:endParaRPr lang="zh-CN" altLang="en-US" b="1" dirty="0">
              <a:solidFill>
                <a:srgbClr val="CC0000"/>
              </a:solidFill>
              <a:latin typeface="Calibri" panose="020F0502020204030204" pitchFamily="34" charset="0"/>
              <a:ea typeface="楷体_GB2312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027545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85720" y="282308"/>
            <a:ext cx="828680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altLang="zh-CN" sz="2800" b="1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 1.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如图所示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,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“丰收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1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号”小麦的试验田是边长为</a:t>
            </a:r>
            <a:endParaRPr lang="en-US" altLang="zh-CN" sz="2800" b="1" dirty="0" smtClean="0">
              <a:solidFill>
                <a:srgbClr val="000000"/>
              </a:solidFill>
              <a:latin typeface="+mn-ea"/>
            </a:endParaRPr>
          </a:p>
          <a:p>
            <a:r>
              <a:rPr lang="en-US" altLang="zh-CN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zh-CN" altLang="en-US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zh-CN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(a&gt;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1)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的正方形去掉一个边长为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1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的正方形蓄水池后余下的部分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,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“丰收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2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号”小麦的试验田是边长为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(</a:t>
            </a:r>
            <a:r>
              <a:rPr lang="en-US" altLang="zh-CN" sz="2800" b="1" i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-1)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的正方形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,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两块试验田的小麦都收获了</a:t>
            </a:r>
            <a:endParaRPr lang="en-US" altLang="zh-CN" sz="2800" b="1" dirty="0" smtClean="0">
              <a:solidFill>
                <a:srgbClr val="000000"/>
              </a:solidFill>
              <a:latin typeface="+mn-ea"/>
            </a:endParaRPr>
          </a:p>
          <a:p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500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zh-CN" sz="2800" b="1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kg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.</a:t>
            </a:r>
            <a:endParaRPr lang="zh-CN" altLang="en-US" sz="2800" b="1" dirty="0" smtClean="0">
              <a:solidFill>
                <a:srgbClr val="000000"/>
              </a:solidFill>
              <a:latin typeface="+mn-ea"/>
            </a:endParaRPr>
          </a:p>
          <a:p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(1)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哪种小麦的单位面积产量高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?</a:t>
            </a:r>
            <a:endParaRPr lang="zh-CN" altLang="en-US" sz="2800" b="1" dirty="0" smtClean="0">
              <a:solidFill>
                <a:srgbClr val="000000"/>
              </a:solidFill>
              <a:latin typeface="+mn-ea"/>
            </a:endParaRPr>
          </a:p>
          <a:p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(2)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高的单位面积产量是低的单位面积产量的多少倍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?</a:t>
            </a:r>
            <a:endParaRPr lang="zh-CN" altLang="en-US" sz="2800" b="1" dirty="0" smtClean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24" name="直接连接符 23"/>
          <p:cNvCxnSpPr/>
          <p:nvPr/>
        </p:nvCxnSpPr>
        <p:spPr>
          <a:xfrm rot="5400000">
            <a:off x="5286969" y="5514901"/>
            <a:ext cx="284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组合 30"/>
          <p:cNvGrpSpPr/>
          <p:nvPr/>
        </p:nvGrpSpPr>
        <p:grpSpPr>
          <a:xfrm>
            <a:off x="5448066" y="4005064"/>
            <a:ext cx="1500198" cy="2012741"/>
            <a:chOff x="3583838" y="3786190"/>
            <a:chExt cx="1500198" cy="2012741"/>
          </a:xfrm>
        </p:grpSpPr>
        <p:pic>
          <p:nvPicPr>
            <p:cNvPr id="145410" name="图片 109"/>
            <p:cNvPicPr>
              <a:picLocks noChangeAspect="1" noChangeArrowheads="1"/>
            </p:cNvPicPr>
            <p:nvPr/>
          </p:nvPicPr>
          <p:blipFill>
            <a:blip r:embed="rId2" cstate="print"/>
            <a:srcRect l="40265" t="5660" r="44739" b="45282"/>
            <a:stretch>
              <a:fillRect/>
            </a:stretch>
          </p:blipFill>
          <p:spPr bwMode="auto">
            <a:xfrm>
              <a:off x="3583838" y="3786190"/>
              <a:ext cx="1500198" cy="1326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4" name="组合 27"/>
            <p:cNvGrpSpPr/>
            <p:nvPr/>
          </p:nvGrpSpPr>
          <p:grpSpPr>
            <a:xfrm>
              <a:off x="3643306" y="5144307"/>
              <a:ext cx="1429555" cy="654624"/>
              <a:chOff x="3568066" y="5359415"/>
              <a:chExt cx="1505631" cy="654624"/>
            </a:xfrm>
          </p:grpSpPr>
          <p:cxnSp>
            <p:nvCxnSpPr>
              <p:cNvPr id="20" name="直接箭头连接符 19"/>
              <p:cNvCxnSpPr/>
              <p:nvPr/>
            </p:nvCxnSpPr>
            <p:spPr>
              <a:xfrm>
                <a:off x="3568066" y="5501496"/>
                <a:ext cx="1404000" cy="0"/>
              </a:xfrm>
              <a:prstGeom prst="straightConnector1">
                <a:avLst/>
              </a:prstGeom>
              <a:ln>
                <a:headEnd type="arrow"/>
                <a:tailEnd type="arrow"/>
              </a:ln>
            </p:spPr>
            <p:style>
              <a:lnRef idx="1">
                <a:schemeClr val="accent2"/>
              </a:lnRef>
              <a:fillRef idx="0">
                <a:schemeClr val="accent2"/>
              </a:fillRef>
              <a:effectRef idx="0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22" name="TextBox 21"/>
              <p:cNvSpPr txBox="1"/>
              <p:nvPr/>
            </p:nvSpPr>
            <p:spPr>
              <a:xfrm>
                <a:off x="3643306" y="5429264"/>
                <a:ext cx="1430391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CN" b="1" i="1" dirty="0" smtClean="0">
                    <a:latin typeface="Times New Roman" pitchFamily="18" charset="0"/>
                    <a:cs typeface="Times New Roman" pitchFamily="18" charset="0"/>
                  </a:rPr>
                  <a:t>(a-</a:t>
                </a:r>
                <a:r>
                  <a:rPr lang="en-US" altLang="zh-CN" b="1" dirty="0" smtClean="0">
                    <a:latin typeface="Times New Roman" pitchFamily="18" charset="0"/>
                    <a:cs typeface="Times New Roman" pitchFamily="18" charset="0"/>
                  </a:rPr>
                  <a:t>1</a:t>
                </a:r>
                <a:r>
                  <a:rPr lang="en-US" altLang="zh-CN" b="1" i="1" dirty="0" smtClean="0">
                    <a:latin typeface="Times New Roman" pitchFamily="18" charset="0"/>
                    <a:cs typeface="Times New Roman" pitchFamily="18" charset="0"/>
                  </a:rPr>
                  <a:t>)</a:t>
                </a:r>
                <a:r>
                  <a:rPr lang="en-US" altLang="zh-CN" b="1" dirty="0" smtClean="0">
                    <a:latin typeface="Times New Roman" pitchFamily="18" charset="0"/>
                    <a:cs typeface="Times New Roman" pitchFamily="18" charset="0"/>
                  </a:rPr>
                  <a:t>m</a:t>
                </a:r>
                <a:endParaRPr lang="zh-CN" alt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  <p:cxnSp>
            <p:nvCxnSpPr>
              <p:cNvPr id="27" name="直接连接符 26"/>
              <p:cNvCxnSpPr/>
              <p:nvPr/>
            </p:nvCxnSpPr>
            <p:spPr>
              <a:xfrm rot="5400000">
                <a:off x="4929985" y="5501454"/>
                <a:ext cx="285752" cy="167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组合 35"/>
          <p:cNvGrpSpPr/>
          <p:nvPr/>
        </p:nvGrpSpPr>
        <p:grpSpPr>
          <a:xfrm>
            <a:off x="1331640" y="3933056"/>
            <a:ext cx="2073290" cy="2889031"/>
            <a:chOff x="427802" y="3643314"/>
            <a:chExt cx="2073290" cy="2889031"/>
          </a:xfrm>
        </p:grpSpPr>
        <p:grpSp>
          <p:nvGrpSpPr>
            <p:cNvPr id="6" name="组合 17"/>
            <p:cNvGrpSpPr/>
            <p:nvPr/>
          </p:nvGrpSpPr>
          <p:grpSpPr>
            <a:xfrm>
              <a:off x="428597" y="3643314"/>
              <a:ext cx="2071702" cy="2889031"/>
              <a:chOff x="428596" y="3500438"/>
              <a:chExt cx="2195007" cy="3197933"/>
            </a:xfrm>
          </p:grpSpPr>
          <p:pic>
            <p:nvPicPr>
              <p:cNvPr id="145409" name="图片 109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 r="67854" b="18867"/>
              <a:stretch>
                <a:fillRect/>
              </a:stretch>
            </p:blipFill>
            <p:spPr bwMode="auto">
              <a:xfrm>
                <a:off x="428596" y="3500438"/>
                <a:ext cx="2195007" cy="207170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7" name="组合 16"/>
              <p:cNvGrpSpPr/>
              <p:nvPr/>
            </p:nvGrpSpPr>
            <p:grpSpPr>
              <a:xfrm>
                <a:off x="428596" y="6051071"/>
                <a:ext cx="2143140" cy="647300"/>
                <a:chOff x="642910" y="5622443"/>
                <a:chExt cx="2143140" cy="647300"/>
              </a:xfrm>
            </p:grpSpPr>
            <p:cxnSp>
              <p:nvCxnSpPr>
                <p:cNvPr id="10" name="直接箭头连接符 9"/>
                <p:cNvCxnSpPr/>
                <p:nvPr/>
              </p:nvCxnSpPr>
              <p:spPr>
                <a:xfrm>
                  <a:off x="642910" y="5715016"/>
                  <a:ext cx="2143140" cy="1588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1">
                  <a:schemeClr val="accent2"/>
                </a:lnRef>
                <a:fillRef idx="0">
                  <a:schemeClr val="accent2"/>
                </a:fillRef>
                <a:effectRef idx="0">
                  <a:schemeClr val="accent2"/>
                </a:effectRef>
                <a:fontRef idx="minor">
                  <a:schemeClr val="tx1"/>
                </a:fontRef>
              </p:style>
            </p:cxnSp>
            <p:sp>
              <p:nvSpPr>
                <p:cNvPr id="13" name="TextBox 12"/>
                <p:cNvSpPr txBox="1"/>
                <p:nvPr/>
              </p:nvSpPr>
              <p:spPr>
                <a:xfrm>
                  <a:off x="785785" y="5622443"/>
                  <a:ext cx="1687333" cy="6473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b="1" i="1" dirty="0" smtClean="0"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  <a:r>
                    <a:rPr lang="en-US" altLang="zh-CN" b="1" dirty="0" smtClean="0"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  <a:endParaRPr lang="zh-CN" altLang="en-US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grpSp>
            <p:nvGrpSpPr>
              <p:cNvPr id="9" name="组合 14"/>
              <p:cNvGrpSpPr/>
              <p:nvPr/>
            </p:nvGrpSpPr>
            <p:grpSpPr>
              <a:xfrm>
                <a:off x="500033" y="5652534"/>
                <a:ext cx="2071702" cy="647301"/>
                <a:chOff x="1000100" y="5438220"/>
                <a:chExt cx="1553778" cy="647301"/>
              </a:xfrm>
            </p:grpSpPr>
            <p:cxnSp>
              <p:nvCxnSpPr>
                <p:cNvPr id="8" name="直接箭头连接符 7"/>
                <p:cNvCxnSpPr/>
                <p:nvPr/>
              </p:nvCxnSpPr>
              <p:spPr>
                <a:xfrm>
                  <a:off x="1000100" y="5572140"/>
                  <a:ext cx="571504" cy="1588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4" name="TextBox 13"/>
                <p:cNvSpPr txBox="1"/>
                <p:nvPr/>
              </p:nvSpPr>
              <p:spPr>
                <a:xfrm>
                  <a:off x="1003289" y="5438220"/>
                  <a:ext cx="1550589" cy="64730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altLang="zh-CN" b="1" dirty="0" smtClean="0">
                      <a:latin typeface="+mn-ea"/>
                    </a:rPr>
                    <a:t>1</a:t>
                  </a:r>
                  <a:r>
                    <a:rPr lang="en-US" altLang="zh-CN" b="1" dirty="0" smtClean="0">
                      <a:latin typeface="Times New Roman" pitchFamily="18" charset="0"/>
                      <a:cs typeface="Times New Roman" pitchFamily="18" charset="0"/>
                    </a:rPr>
                    <a:t>m</a:t>
                  </a:r>
                  <a:endParaRPr lang="zh-CN" altLang="en-US" b="1" dirty="0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</p:grpSp>
        <p:cxnSp>
          <p:nvCxnSpPr>
            <p:cNvPr id="33" name="直接连接符 32"/>
            <p:cNvCxnSpPr/>
            <p:nvPr/>
          </p:nvCxnSpPr>
          <p:spPr>
            <a:xfrm rot="5400000">
              <a:off x="107125" y="5821379"/>
              <a:ext cx="642942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接连接符 34"/>
            <p:cNvCxnSpPr/>
            <p:nvPr/>
          </p:nvCxnSpPr>
          <p:spPr>
            <a:xfrm rot="5400000">
              <a:off x="2214546" y="5785660"/>
              <a:ext cx="571504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 220"/>
          <p:cNvSpPr/>
          <p:nvPr/>
        </p:nvSpPr>
        <p:spPr>
          <a:xfrm>
            <a:off x="781803" y="260648"/>
            <a:ext cx="2675017" cy="408940"/>
          </a:xfrm>
          <a:prstGeom prst="round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拓展拔高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11243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285720" y="714356"/>
            <a:ext cx="8643998" cy="2523768"/>
            <a:chOff x="417971" y="275560"/>
            <a:chExt cx="8102632" cy="1982632"/>
          </a:xfrm>
        </p:grpSpPr>
        <p:sp>
          <p:nvSpPr>
            <p:cNvPr id="2" name="矩形 1"/>
            <p:cNvSpPr/>
            <p:nvPr/>
          </p:nvSpPr>
          <p:spPr>
            <a:xfrm>
              <a:off x="417971" y="275560"/>
              <a:ext cx="8102632" cy="19826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zh-CN" altLang="en-US" sz="3200" b="1" dirty="0" smtClean="0">
                  <a:solidFill>
                    <a:srgbClr val="FF0000"/>
                  </a:solidFill>
                  <a:latin typeface="+mn-ea"/>
                </a:rPr>
                <a:t>解</a:t>
              </a:r>
              <a:r>
                <a:rPr lang="en-US" altLang="zh-CN" sz="3200" b="1" dirty="0" smtClean="0">
                  <a:solidFill>
                    <a:srgbClr val="000000"/>
                  </a:solidFill>
                  <a:latin typeface="+mn-ea"/>
                </a:rPr>
                <a:t>:</a:t>
              </a:r>
            </a:p>
            <a:p>
              <a:pPr lvl="0">
                <a:lnSpc>
                  <a:spcPct val="150000"/>
                </a:lnSpc>
              </a:pPr>
              <a:r>
                <a:rPr lang="en-US" altLang="zh-CN" sz="2800" b="1" dirty="0" smtClean="0">
                  <a:solidFill>
                    <a:srgbClr val="000000"/>
                  </a:solidFill>
                  <a:latin typeface="+mn-ea"/>
                </a:rPr>
                <a:t>(1)</a:t>
              </a:r>
              <a:r>
                <a:rPr lang="zh-CN" altLang="en-US" sz="2800" b="1" dirty="0" smtClean="0">
                  <a:solidFill>
                    <a:srgbClr val="000000"/>
                  </a:solidFill>
                  <a:latin typeface="+mn-ea"/>
                </a:rPr>
                <a:t>“丰收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+mn-ea"/>
                </a:rPr>
                <a:t>1</a:t>
              </a:r>
              <a:r>
                <a:rPr lang="zh-CN" altLang="en-US" sz="2800" b="1" dirty="0" smtClean="0">
                  <a:solidFill>
                    <a:srgbClr val="000000"/>
                  </a:solidFill>
                  <a:latin typeface="+mn-ea"/>
                </a:rPr>
                <a:t>号”小麦的试验田面积是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+mn-ea"/>
                </a:rPr>
                <a:t>(</a:t>
              </a:r>
              <a:r>
                <a:rPr lang="en-US" altLang="zh-CN" sz="2800" b="1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altLang="zh-CN" sz="2800" b="1" baseline="30000" dirty="0" smtClean="0">
                  <a:solidFill>
                    <a:srgbClr val="000000"/>
                  </a:solidFill>
                  <a:latin typeface="+mn-ea"/>
                </a:rPr>
                <a:t>2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+mn-ea"/>
                </a:rPr>
                <a:t>-1)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altLang="zh-CN" sz="2800" b="1" baseline="30000" dirty="0" smtClean="0">
                  <a:solidFill>
                    <a:srgbClr val="000000"/>
                  </a:solidFill>
                  <a:latin typeface="+mn-ea"/>
                </a:rPr>
                <a:t>2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+mn-ea"/>
                </a:rPr>
                <a:t>,</a:t>
              </a:r>
            </a:p>
            <a:p>
              <a:pPr lvl="0">
                <a:lnSpc>
                  <a:spcPct val="150000"/>
                </a:lnSpc>
              </a:pPr>
              <a:r>
                <a:rPr lang="zh-CN" altLang="en-US" sz="2800" b="1" dirty="0" smtClean="0">
                  <a:solidFill>
                    <a:srgbClr val="000000"/>
                  </a:solidFill>
                  <a:latin typeface="+mn-ea"/>
                </a:rPr>
                <a:t>单位面积产量是           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kg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+mn-ea"/>
                </a:rPr>
                <a:t>,</a:t>
              </a:r>
              <a:r>
                <a:rPr lang="zh-CN" altLang="en-US" sz="2800" b="1" dirty="0" smtClean="0">
                  <a:solidFill>
                    <a:srgbClr val="000000"/>
                  </a:solidFill>
                  <a:latin typeface="+mn-ea"/>
                </a:rPr>
                <a:t>“丰收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+mn-ea"/>
                </a:rPr>
                <a:t>2</a:t>
              </a:r>
              <a:r>
                <a:rPr lang="zh-CN" altLang="en-US" sz="2800" b="1" dirty="0" smtClean="0">
                  <a:solidFill>
                    <a:srgbClr val="000000"/>
                  </a:solidFill>
                  <a:latin typeface="+mn-ea"/>
                </a:rPr>
                <a:t>号”小麦的试验田面积是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+mn-ea"/>
                </a:rPr>
                <a:t>(</a:t>
              </a:r>
              <a:r>
                <a:rPr lang="en-US" altLang="zh-CN" sz="2800" b="1" i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+mn-ea"/>
                </a:rPr>
                <a:t>-1)</a:t>
              </a:r>
              <a:r>
                <a:rPr lang="en-US" altLang="zh-CN" sz="2800" b="1" baseline="30000" dirty="0" smtClean="0">
                  <a:solidFill>
                    <a:srgbClr val="000000"/>
                  </a:solidFill>
                  <a:latin typeface="+mn-ea"/>
                </a:rPr>
                <a:t>2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altLang="zh-CN" sz="2800" b="1" baseline="30000" dirty="0" smtClean="0">
                  <a:solidFill>
                    <a:srgbClr val="000000"/>
                  </a:solidFill>
                  <a:latin typeface="+mn-ea"/>
                </a:rPr>
                <a:t>2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+mn-ea"/>
                </a:rPr>
                <a:t>,</a:t>
              </a:r>
              <a:r>
                <a:rPr lang="zh-CN" altLang="en-US" sz="2800" b="1" dirty="0" smtClean="0">
                  <a:solidFill>
                    <a:srgbClr val="000000"/>
                  </a:solidFill>
                  <a:latin typeface="+mn-ea"/>
                </a:rPr>
                <a:t>单位面积产量是            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Times New Roman" pitchFamily="18" charset="0"/>
                  <a:cs typeface="Times New Roman" pitchFamily="18" charset="0"/>
                </a:rPr>
                <a:t>kg</a:t>
              </a:r>
              <a:r>
                <a:rPr lang="en-US" altLang="zh-CN" sz="2800" b="1" dirty="0" smtClean="0">
                  <a:solidFill>
                    <a:srgbClr val="000000"/>
                  </a:solidFill>
                  <a:latin typeface="+mn-ea"/>
                </a:rPr>
                <a:t>.</a:t>
              </a:r>
              <a:endParaRPr lang="zh-CN" altLang="en-US" sz="2800" b="1" dirty="0" smtClean="0">
                <a:solidFill>
                  <a:srgbClr val="000000"/>
                </a:solidFill>
                <a:latin typeface="+mn-ea"/>
              </a:endParaRPr>
            </a:p>
          </p:txBody>
        </p:sp>
        <p:graphicFrame>
          <p:nvGraphicFramePr>
            <p:cNvPr id="3" name="对象 2"/>
            <p:cNvGraphicFramePr>
              <a:graphicFrameLocks noChangeAspect="1"/>
            </p:cNvGraphicFramePr>
            <p:nvPr/>
          </p:nvGraphicFramePr>
          <p:xfrm>
            <a:off x="2962599" y="1173489"/>
            <a:ext cx="770648" cy="4873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99" name="Equation" r:id="rId3" imgW="393480" imgH="393480" progId="">
                    <p:embed/>
                  </p:oleObj>
                </mc:Choice>
                <mc:Fallback>
                  <p:oleObj name="Equation" r:id="rId3" imgW="393480" imgH="39348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62599" y="1173489"/>
                          <a:ext cx="770648" cy="48736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4" name="对象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519790918"/>
                </p:ext>
              </p:extLst>
            </p:nvPr>
          </p:nvGraphicFramePr>
          <p:xfrm>
            <a:off x="4840794" y="1678834"/>
            <a:ext cx="757684" cy="5048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00" name="Equation" r:id="rId5" imgW="444240" imgH="419040" progId="">
                    <p:embed/>
                  </p:oleObj>
                </mc:Choice>
                <mc:Fallback>
                  <p:oleObj name="Equation" r:id="rId5" imgW="444240" imgH="41904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40794" y="1678834"/>
                          <a:ext cx="757684" cy="50482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0" y="5429264"/>
            <a:ext cx="80762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所以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“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丰收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2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号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”</a:t>
            </a: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小麦的单位面积产量高．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grpSp>
        <p:nvGrpSpPr>
          <p:cNvPr id="6" name="组合 16"/>
          <p:cNvGrpSpPr/>
          <p:nvPr/>
        </p:nvGrpSpPr>
        <p:grpSpPr>
          <a:xfrm>
            <a:off x="142844" y="3143248"/>
            <a:ext cx="8643966" cy="2286002"/>
            <a:chOff x="206638" y="1355403"/>
            <a:chExt cx="6715172" cy="2225365"/>
          </a:xfrm>
        </p:grpSpPr>
        <p:sp>
          <p:nvSpPr>
            <p:cNvPr id="148485" name="Rectangle 5"/>
            <p:cNvSpPr>
              <a:spLocks noChangeArrowheads="1"/>
            </p:cNvSpPr>
            <p:nvPr/>
          </p:nvSpPr>
          <p:spPr bwMode="auto">
            <a:xfrm>
              <a:off x="206638" y="1355403"/>
              <a:ext cx="6715172" cy="20621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26670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∵</a:t>
              </a:r>
              <a:r>
                <a:rPr kumimoji="0" lang="en-US" altLang="zh-CN" sz="32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Calibri" pitchFamily="34" charset="0"/>
                </a:rPr>
                <a:t>＞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1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Calibri" pitchFamily="34" charset="0"/>
                </a:rPr>
                <a:t>，</a:t>
              </a:r>
              <a:endPara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endParaRPr>
            </a:p>
            <a:p>
              <a:pPr marL="0" marR="0" lvl="0" indent="266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∴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(</a:t>
              </a:r>
              <a:r>
                <a:rPr kumimoji="0" lang="en-US" altLang="zh-CN" sz="32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Calibri" pitchFamily="34" charset="0"/>
                </a:rPr>
                <a:t>－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1)</a:t>
              </a:r>
              <a:r>
                <a:rPr kumimoji="0" lang="en-US" altLang="zh-CN" sz="3200" b="1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2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Calibri" pitchFamily="34" charset="0"/>
                </a:rPr>
                <a:t>＞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0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Calibri" pitchFamily="34" charset="0"/>
                </a:rPr>
                <a:t>，</a:t>
              </a:r>
              <a:r>
                <a:rPr kumimoji="0" lang="en-US" altLang="zh-CN" sz="32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kumimoji="0" lang="en-US" altLang="zh-CN" sz="3200" b="1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2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Calibri" pitchFamily="34" charset="0"/>
                </a:rPr>
                <a:t>－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1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Calibri" pitchFamily="34" charset="0"/>
                </a:rPr>
                <a:t>＞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0</a:t>
              </a:r>
              <a:r>
                <a:rPr lang="en-US" altLang="zh-CN" sz="3200" b="1" dirty="0" smtClean="0">
                  <a:latin typeface="+mn-ea"/>
                  <a:cs typeface="Times New Roman" pitchFamily="18" charset="0"/>
                </a:rPr>
                <a:t>.</a:t>
              </a:r>
              <a:endPara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endParaRPr>
            </a:p>
            <a:p>
              <a:pPr marL="0" marR="0" lvl="0" indent="266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Calibri" pitchFamily="34" charset="0"/>
                </a:rPr>
                <a:t>由图可得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(</a:t>
              </a:r>
              <a:r>
                <a:rPr kumimoji="0" lang="en-US" altLang="zh-CN" sz="32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Calibri" pitchFamily="34" charset="0"/>
                </a:rPr>
                <a:t>－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1)</a:t>
              </a:r>
              <a:r>
                <a:rPr kumimoji="0" lang="en-US" altLang="zh-CN" sz="3200" b="1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2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Calibri" pitchFamily="34" charset="0"/>
                </a:rPr>
                <a:t>＜</a:t>
              </a:r>
              <a:r>
                <a:rPr kumimoji="0" lang="en-US" altLang="zh-CN" sz="32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rPr>
                <a:t>a</a:t>
              </a:r>
              <a:r>
                <a:rPr kumimoji="0" lang="en-US" altLang="zh-CN" sz="3200" b="1" i="0" u="none" strike="noStrike" cap="none" normalizeH="0" baseline="3000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2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Calibri" pitchFamily="34" charset="0"/>
                </a:rPr>
                <a:t>－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1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Calibri" pitchFamily="34" charset="0"/>
                </a:rPr>
                <a:t>．</a:t>
              </a:r>
              <a:endPara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endParaRPr>
            </a:p>
            <a:p>
              <a:pPr marL="0" marR="0" lvl="0" indent="26670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itchFamily="18" charset="0"/>
                </a:rPr>
                <a:t>∴</a:t>
              </a:r>
              <a:endPara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endParaRPr>
            </a:p>
          </p:txBody>
        </p:sp>
        <p:graphicFrame>
          <p:nvGraphicFramePr>
            <p:cNvPr id="16" name="对象 15"/>
            <p:cNvGraphicFramePr>
              <a:graphicFrameLocks noChangeAspect="1"/>
            </p:cNvGraphicFramePr>
            <p:nvPr/>
          </p:nvGraphicFramePr>
          <p:xfrm>
            <a:off x="762867" y="2885342"/>
            <a:ext cx="2815553" cy="69542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01" name="Equation" r:id="rId7" imgW="977760" imgH="419040" progId="">
                    <p:embed/>
                  </p:oleObj>
                </mc:Choice>
                <mc:Fallback>
                  <p:oleObj name="Equation" r:id="rId7" imgW="977760" imgH="41904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62867" y="2885342"/>
                          <a:ext cx="2815553" cy="69542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678787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8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6"/>
          <p:cNvGrpSpPr/>
          <p:nvPr/>
        </p:nvGrpSpPr>
        <p:grpSpPr>
          <a:xfrm>
            <a:off x="357158" y="4572008"/>
            <a:ext cx="7858180" cy="1255269"/>
            <a:chOff x="428596" y="3000372"/>
            <a:chExt cx="7858180" cy="1255269"/>
          </a:xfrm>
        </p:grpSpPr>
        <p:sp>
          <p:nvSpPr>
            <p:cNvPr id="147459" name="Rectangle 3"/>
            <p:cNvSpPr>
              <a:spLocks noChangeArrowheads="1"/>
            </p:cNvSpPr>
            <p:nvPr/>
          </p:nvSpPr>
          <p:spPr bwMode="auto">
            <a:xfrm>
              <a:off x="428596" y="3000372"/>
              <a:ext cx="7858180" cy="1077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Times New Roman" pitchFamily="18" charset="0"/>
                </a:rPr>
                <a:t>所以“丰收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Times New Roman" pitchFamily="18" charset="0"/>
                </a:rPr>
                <a:t>2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Times New Roman" pitchFamily="18" charset="0"/>
                </a:rPr>
                <a:t>号”小麦的单位面积产量是“丰收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Times New Roman" pitchFamily="18" charset="0"/>
                </a:rPr>
                <a:t>1</a:t>
              </a:r>
              <a:r>
                <a:rPr kumimoji="0" lang="zh-CN" altLang="en-US" sz="3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Times New Roman" pitchFamily="18" charset="0"/>
                </a:rPr>
                <a:t>号”小麦的单位面积产量的       </a:t>
              </a:r>
              <a:r>
                <a:rPr lang="zh-CN" altLang="en-US" sz="3200" b="1" dirty="0" smtClean="0">
                  <a:solidFill>
                    <a:srgbClr val="000000"/>
                  </a:solidFill>
                  <a:latin typeface="+mn-ea"/>
                  <a:cs typeface="Times New Roman" pitchFamily="18" charset="0"/>
                </a:rPr>
                <a:t>倍</a:t>
              </a:r>
              <a:r>
                <a:rPr kumimoji="0" lang="en-US" altLang="zh-CN" sz="32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+mn-ea"/>
                  <a:cs typeface="Times New Roman" pitchFamily="18" charset="0"/>
                </a:rPr>
                <a:t>.</a:t>
              </a:r>
              <a:endPara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endParaRPr>
            </a:p>
          </p:txBody>
        </p:sp>
        <p:graphicFrame>
          <p:nvGraphicFramePr>
            <p:cNvPr id="147461" name="Object 5"/>
            <p:cNvGraphicFramePr>
              <a:graphicFrameLocks noChangeAspect="1"/>
            </p:cNvGraphicFramePr>
            <p:nvPr/>
          </p:nvGraphicFramePr>
          <p:xfrm>
            <a:off x="6858016" y="3500438"/>
            <a:ext cx="633396" cy="7552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12" name="Equation" r:id="rId3" imgW="330120" imgH="393480" progId="">
                    <p:embed/>
                  </p:oleObj>
                </mc:Choice>
                <mc:Fallback>
                  <p:oleObj name="Equation" r:id="rId3" imgW="330120" imgH="39348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858016" y="3500438"/>
                          <a:ext cx="633396" cy="75520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" name="组合 8"/>
          <p:cNvGrpSpPr/>
          <p:nvPr/>
        </p:nvGrpSpPr>
        <p:grpSpPr>
          <a:xfrm>
            <a:off x="571472" y="857231"/>
            <a:ext cx="4524388" cy="3409547"/>
            <a:chOff x="0" y="857232"/>
            <a:chExt cx="2813845" cy="3116854"/>
          </a:xfrm>
        </p:grpSpPr>
        <p:graphicFrame>
          <p:nvGraphicFramePr>
            <p:cNvPr id="2" name="对象 1"/>
            <p:cNvGraphicFramePr>
              <a:graphicFrameLocks noChangeAspect="1"/>
            </p:cNvGraphicFramePr>
            <p:nvPr/>
          </p:nvGraphicFramePr>
          <p:xfrm>
            <a:off x="888586" y="857232"/>
            <a:ext cx="1925259" cy="31168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313" name="Equation" r:id="rId5" imgW="977760" imgH="1739880" progId="">
                    <p:embed/>
                  </p:oleObj>
                </mc:Choice>
                <mc:Fallback>
                  <p:oleObj name="Equation" r:id="rId5" imgW="977760" imgH="1739880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8586" y="857232"/>
                          <a:ext cx="1925259" cy="31168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TextBox 7"/>
            <p:cNvSpPr txBox="1"/>
            <p:nvPr/>
          </p:nvSpPr>
          <p:spPr>
            <a:xfrm>
              <a:off x="0" y="928670"/>
              <a:ext cx="107153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3200" dirty="0" smtClean="0"/>
                <a:t>（</a:t>
              </a:r>
              <a:r>
                <a:rPr lang="en-US" altLang="zh-CN" sz="3200" dirty="0" smtClean="0"/>
                <a:t>2</a:t>
              </a:r>
              <a:r>
                <a:rPr lang="zh-CN" altLang="en-US" sz="3200" dirty="0" smtClean="0"/>
                <a:t>）</a:t>
              </a:r>
              <a:endParaRPr lang="zh-CN" altLang="en-US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855788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 220"/>
          <p:cNvSpPr/>
          <p:nvPr/>
        </p:nvSpPr>
        <p:spPr>
          <a:xfrm>
            <a:off x="1064895" y="327025"/>
            <a:ext cx="3218815" cy="40894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 smtClean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定向自学</a:t>
            </a:r>
            <a:endParaRPr lang="zh-CN" altLang="en-US" sz="2400" b="1" dirty="0">
              <a:solidFill>
                <a:srgbClr val="FFFFFF"/>
              </a:solidFill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4329048" y="303039"/>
            <a:ext cx="4059376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2400" dirty="0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探究分式的除法法则</a:t>
            </a: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57158" y="1064963"/>
            <a:ext cx="350046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观察下列运算：</a:t>
            </a: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  <a:p>
            <a:pPr marL="0" marR="0" lvl="0" indent="2667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graphicFrame>
        <p:nvGraphicFramePr>
          <p:cNvPr id="13" name="对象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7614458"/>
              </p:ext>
            </p:extLst>
          </p:nvPr>
        </p:nvGraphicFramePr>
        <p:xfrm>
          <a:off x="3500430" y="993525"/>
          <a:ext cx="2674938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3" imgW="1333440" imgH="406080" progId="Equations">
                  <p:embed/>
                </p:oleObj>
              </mc:Choice>
              <mc:Fallback>
                <p:oleObj name="Equation" r:id="rId3" imgW="1333440" imgH="406080" progId="Equations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993525"/>
                        <a:ext cx="2674938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214282" y="1850781"/>
            <a:ext cx="210378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82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猜一猜：</a:t>
            </a:r>
            <a:endParaRPr kumimoji="0" 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graphicFrame>
        <p:nvGraphicFramePr>
          <p:cNvPr id="15" name="对象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1683829"/>
              </p:ext>
            </p:extLst>
          </p:nvPr>
        </p:nvGraphicFramePr>
        <p:xfrm>
          <a:off x="2355850" y="1790464"/>
          <a:ext cx="2216150" cy="796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5" imgW="660240" imgH="393480" progId="">
                  <p:embed/>
                </p:oleObj>
              </mc:Choice>
              <mc:Fallback>
                <p:oleObj name="Equation" r:id="rId5" imgW="66024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0" y="1790464"/>
                        <a:ext cx="2216150" cy="7968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对象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7278070"/>
              </p:ext>
            </p:extLst>
          </p:nvPr>
        </p:nvGraphicFramePr>
        <p:xfrm>
          <a:off x="642910" y="2636599"/>
          <a:ext cx="3286148" cy="857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7" imgW="1348163" imgH="394101" progId="Equations">
                  <p:embed/>
                </p:oleObj>
              </mc:Choice>
              <mc:Fallback>
                <p:oleObj name="Equation" r:id="rId7" imgW="1348163" imgH="394101" progId="Equations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2636599"/>
                        <a:ext cx="3286148" cy="8572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285720" y="3493855"/>
            <a:ext cx="8643966" cy="107721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defTabSz="914400" rtl="0" eaLnBrk="0" fontAlgn="ctr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分式的除法法则：分式除以分式，把除式的分子、分母颠倒位置后，与被除式相乘．</a:t>
            </a:r>
            <a:endParaRPr kumimoji="0" 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142908" y="4708301"/>
            <a:ext cx="9001092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+mn-ea"/>
                <a:cs typeface="Times New Roman" pitchFamily="18" charset="0"/>
              </a:rPr>
              <a:t>[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+mn-ea"/>
                <a:cs typeface="Times New Roman" pitchFamily="18" charset="0"/>
              </a:rPr>
              <a:t>知识拓展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+mn-ea"/>
                <a:cs typeface="Times New Roman" pitchFamily="18" charset="0"/>
              </a:rPr>
              <a:t>]</a:t>
            </a:r>
            <a:r>
              <a:rPr kumimoji="0" lang="zh-CN" altLang="en-US" sz="2800" b="1" i="1" u="none" strike="noStrike" cap="none" normalizeH="0" baseline="0" dirty="0" smtClean="0">
                <a:ln>
                  <a:noFill/>
                </a:ln>
                <a:solidFill>
                  <a:srgbClr val="FF00FF"/>
                </a:solidFill>
                <a:effectLst/>
                <a:latin typeface="+mn-ea"/>
                <a:cs typeface="Times New Roman" pitchFamily="18" charset="0"/>
              </a:rPr>
              <a:t>　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根据法则我们知道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分式的除法需转化为乘法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转化的过程实际上是“一变一倒”的过程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即除号变乘号</a:t>
            </a:r>
            <a:r>
              <a:rPr kumimoji="0" lang="en-US" altLang="zh-CN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,</a:t>
            </a:r>
            <a:r>
              <a:rPr kumimoji="0" lang="zh-CN" altLang="en-US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除式的分子和分母颠倒位置</a:t>
            </a:r>
            <a:r>
              <a:rPr kumimoji="0" lang="en-US" altLang="zh-CN" sz="28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.</a:t>
            </a:r>
            <a:endParaRPr kumimoji="0" lang="en-US" altLang="zh-CN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79329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9" grpId="0" animBg="1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220"/>
          <p:cNvSpPr/>
          <p:nvPr/>
        </p:nvSpPr>
        <p:spPr>
          <a:xfrm>
            <a:off x="1064895" y="327025"/>
            <a:ext cx="3218815" cy="40894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</a:p>
        </p:txBody>
      </p:sp>
      <p:sp>
        <p:nvSpPr>
          <p:cNvPr id="9" name="矩形 8"/>
          <p:cNvSpPr/>
          <p:nvPr/>
        </p:nvSpPr>
        <p:spPr>
          <a:xfrm>
            <a:off x="4329048" y="303039"/>
            <a:ext cx="4059376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分式除法法则的应用</a:t>
            </a:r>
            <a:endParaRPr lang="zh-CN" altLang="en-US" sz="2400" dirty="0">
              <a:latin typeface="黑体" panose="02010609060101010101" pitchFamily="2" charset="-122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285688" y="857232"/>
            <a:ext cx="4126451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286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3200" b="1" dirty="0" smtClean="0">
                <a:solidFill>
                  <a:srgbClr val="000000"/>
                </a:solidFill>
                <a:latin typeface="+mn-ea"/>
                <a:cs typeface="Times New Roman" pitchFamily="18" charset="0"/>
              </a:rPr>
              <a:t>例</a:t>
            </a:r>
            <a:r>
              <a:rPr lang="en-US" altLang="zh-CN" sz="3200" b="1" dirty="0" smtClean="0">
                <a:solidFill>
                  <a:srgbClr val="000000"/>
                </a:solidFill>
                <a:latin typeface="+mn-ea"/>
                <a:cs typeface="Times New Roman" pitchFamily="18" charset="0"/>
              </a:rPr>
              <a:t>1  </a:t>
            </a: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计算下列各式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n-ea"/>
                <a:cs typeface="Times New Roman" pitchFamily="18" charset="0"/>
              </a:rPr>
              <a:t>: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graphicFrame>
        <p:nvGraphicFramePr>
          <p:cNvPr id="15" name="对象 95"/>
          <p:cNvGraphicFramePr>
            <a:graphicFrameLocks noChangeAspect="1"/>
          </p:cNvGraphicFramePr>
          <p:nvPr/>
        </p:nvGraphicFramePr>
        <p:xfrm>
          <a:off x="1428728" y="1500174"/>
          <a:ext cx="1168380" cy="707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7" name="Equation" r:id="rId3" imgW="787320" imgH="419040" progId="">
                  <p:embed/>
                </p:oleObj>
              </mc:Choice>
              <mc:Fallback>
                <p:oleObj name="Equation" r:id="rId3" imgW="787320" imgH="4190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1500174"/>
                        <a:ext cx="1168380" cy="70772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对象 96"/>
          <p:cNvGraphicFramePr>
            <a:graphicFrameLocks noChangeAspect="1"/>
          </p:cNvGraphicFramePr>
          <p:nvPr/>
        </p:nvGraphicFramePr>
        <p:xfrm>
          <a:off x="3214678" y="1500174"/>
          <a:ext cx="1571636" cy="7073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8" name="Equation" r:id="rId5" imgW="1143000" imgH="393480" progId="">
                  <p:embed/>
                </p:oleObj>
              </mc:Choice>
              <mc:Fallback>
                <p:oleObj name="Equation" r:id="rId5" imgW="114300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78" y="1500174"/>
                        <a:ext cx="1571636" cy="7073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对象 97"/>
          <p:cNvGraphicFramePr>
            <a:graphicFrameLocks noChangeAspect="1"/>
          </p:cNvGraphicFramePr>
          <p:nvPr/>
        </p:nvGraphicFramePr>
        <p:xfrm>
          <a:off x="5429256" y="1357298"/>
          <a:ext cx="2684462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9" name="Equation" r:id="rId7" imgW="1625400" imgH="419040" progId="">
                  <p:embed/>
                </p:oleObj>
              </mc:Choice>
              <mc:Fallback>
                <p:oleObj name="Equation" r:id="rId7" imgW="1625400" imgH="4190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6" y="1357298"/>
                        <a:ext cx="2684462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对象 100"/>
          <p:cNvGraphicFramePr>
            <a:graphicFrameLocks noChangeAspect="1"/>
          </p:cNvGraphicFramePr>
          <p:nvPr/>
        </p:nvGraphicFramePr>
        <p:xfrm>
          <a:off x="1071538" y="2500306"/>
          <a:ext cx="4476750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0" name="Equation" r:id="rId9" imgW="1815840" imgH="444240" progId="">
                  <p:embed/>
                </p:oleObj>
              </mc:Choice>
              <mc:Fallback>
                <p:oleObj name="Equation" r:id="rId9" imgW="1815840" imgH="4442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1538" y="2500306"/>
                        <a:ext cx="4476750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对象 101"/>
          <p:cNvGraphicFramePr>
            <a:graphicFrameLocks noChangeAspect="1"/>
          </p:cNvGraphicFramePr>
          <p:nvPr/>
        </p:nvGraphicFramePr>
        <p:xfrm>
          <a:off x="1043608" y="3571875"/>
          <a:ext cx="6965950" cy="852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1" name="Equation" r:id="rId11" imgW="4216320" imgH="469800" progId="">
                  <p:embed/>
                </p:oleObj>
              </mc:Choice>
              <mc:Fallback>
                <p:oleObj name="Equation" r:id="rId11" imgW="4216320" imgH="4698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3571875"/>
                        <a:ext cx="6965950" cy="852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对象 103"/>
          <p:cNvGraphicFramePr>
            <a:graphicFrameLocks noChangeAspect="1"/>
          </p:cNvGraphicFramePr>
          <p:nvPr/>
        </p:nvGraphicFramePr>
        <p:xfrm>
          <a:off x="1043608" y="4643446"/>
          <a:ext cx="2881884" cy="8096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2" name="Equation" r:id="rId13" imgW="1625400" imgH="419040" progId="">
                  <p:embed/>
                </p:oleObj>
              </mc:Choice>
              <mc:Fallback>
                <p:oleObj name="Equation" r:id="rId13" imgW="1625400" imgH="4190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643446"/>
                        <a:ext cx="2881884" cy="80962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对象 104"/>
          <p:cNvGraphicFramePr>
            <a:graphicFrameLocks noChangeAspect="1"/>
          </p:cNvGraphicFramePr>
          <p:nvPr/>
        </p:nvGraphicFramePr>
        <p:xfrm>
          <a:off x="1187624" y="5643578"/>
          <a:ext cx="2244725" cy="59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3" name="Equation" r:id="rId15" imgW="1498320" imgH="419040" progId="">
                  <p:embed/>
                </p:oleObj>
              </mc:Choice>
              <mc:Fallback>
                <p:oleObj name="Equation" r:id="rId15" imgW="1498320" imgH="4190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5643578"/>
                        <a:ext cx="2244725" cy="590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对象 106"/>
          <p:cNvGraphicFramePr>
            <a:graphicFrameLocks noChangeAspect="1"/>
          </p:cNvGraphicFramePr>
          <p:nvPr/>
        </p:nvGraphicFramePr>
        <p:xfrm>
          <a:off x="3446599" y="5643578"/>
          <a:ext cx="2909887" cy="696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4" name="Equation" r:id="rId17" imgW="1612800" imgH="495000" progId="">
                  <p:embed/>
                </p:oleObj>
              </mc:Choice>
              <mc:Fallback>
                <p:oleObj name="Equation" r:id="rId17" imgW="1612800" imgH="49500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46599" y="5643578"/>
                        <a:ext cx="2909887" cy="696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对象 107"/>
          <p:cNvGraphicFramePr>
            <a:graphicFrameLocks noChangeAspect="1"/>
          </p:cNvGraphicFramePr>
          <p:nvPr/>
        </p:nvGraphicFramePr>
        <p:xfrm>
          <a:off x="6375557" y="5715016"/>
          <a:ext cx="1797050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75" name="Equation" r:id="rId19" imgW="698400" imgH="419040" progId="">
                  <p:embed/>
                </p:oleObj>
              </mc:Choice>
              <mc:Fallback>
                <p:oleObj name="Equation" r:id="rId19" imgW="698400" imgH="41904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5557" y="5715016"/>
                        <a:ext cx="1797050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Rectangle 15"/>
          <p:cNvSpPr>
            <a:spLocks noChangeArrowheads="1"/>
          </p:cNvSpPr>
          <p:nvPr/>
        </p:nvSpPr>
        <p:spPr bwMode="auto">
          <a:xfrm>
            <a:off x="214282" y="2071678"/>
            <a:ext cx="11429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8288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Calibri" pitchFamily="34" charset="0"/>
              </a:rPr>
              <a:t>解</a:t>
            </a:r>
            <a:r>
              <a:rPr kumimoji="0" 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Calibri" pitchFamily="34" charset="0"/>
              </a:rPr>
              <a:t>：</a:t>
            </a:r>
            <a:r>
              <a:rPr kumimoji="0" lang="en-US" altLang="zh-CN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 </a:t>
            </a:r>
            <a:endParaRPr kumimoji="0" lang="en-US" altLang="zh-CN" sz="3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</a:endParaRPr>
          </a:p>
        </p:txBody>
      </p:sp>
      <p:pic>
        <p:nvPicPr>
          <p:cNvPr id="35" name="lt1.jpg" descr="id:2147516178;FounderCES"/>
          <p:cNvPicPr>
            <a:picLocks noChangeAspect="1" noChangeArrowheads="1"/>
          </p:cNvPicPr>
          <p:nvPr/>
        </p:nvPicPr>
        <p:blipFill>
          <a:blip r:embed="rId21" cstate="print"/>
          <a:srcRect/>
          <a:stretch>
            <a:fillRect/>
          </a:stretch>
        </p:blipFill>
        <p:spPr bwMode="auto">
          <a:xfrm>
            <a:off x="336170" y="908720"/>
            <a:ext cx="890541" cy="4309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220"/>
          <p:cNvSpPr/>
          <p:nvPr/>
        </p:nvSpPr>
        <p:spPr>
          <a:xfrm>
            <a:off x="1064895" y="327025"/>
            <a:ext cx="3218815" cy="40894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</a:p>
        </p:txBody>
      </p:sp>
      <p:sp>
        <p:nvSpPr>
          <p:cNvPr id="9" name="矩形 8"/>
          <p:cNvSpPr/>
          <p:nvPr/>
        </p:nvSpPr>
        <p:spPr>
          <a:xfrm>
            <a:off x="4329048" y="303039"/>
            <a:ext cx="4059376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分式除法法则的应用</a:t>
            </a:r>
            <a:endParaRPr lang="zh-CN" altLang="en-US" sz="2400" dirty="0">
              <a:latin typeface="黑体" panose="02010609060101010101" pitchFamily="2" charset="-122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35496" y="692696"/>
            <a:ext cx="8286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例</a:t>
            </a:r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3  </a:t>
            </a:r>
            <a:r>
              <a:rPr lang="zh-CN" altLang="en-US" sz="2800" b="1" dirty="0" smtClean="0">
                <a:solidFill>
                  <a:srgbClr val="000000"/>
                </a:solidFill>
                <a:latin typeface="+mn-ea"/>
              </a:rPr>
              <a:t>计算下列各式</a:t>
            </a:r>
            <a:r>
              <a:rPr lang="en-US" altLang="zh-CN" sz="2800" b="1" dirty="0" smtClean="0">
                <a:solidFill>
                  <a:srgbClr val="000000"/>
                </a:solidFill>
                <a:latin typeface="+mn-ea"/>
              </a:rPr>
              <a:t>: </a:t>
            </a:r>
            <a:endParaRPr lang="zh-CN" altLang="en-US" sz="2800" b="1" dirty="0" smtClean="0">
              <a:solidFill>
                <a:srgbClr val="000000"/>
              </a:solidFill>
              <a:latin typeface="+mn-ea"/>
            </a:endParaRPr>
          </a:p>
        </p:txBody>
      </p:sp>
      <p:cxnSp>
        <p:nvCxnSpPr>
          <p:cNvPr id="13" name="直接连接符 12"/>
          <p:cNvCxnSpPr/>
          <p:nvPr/>
        </p:nvCxnSpPr>
        <p:spPr>
          <a:xfrm rot="5400000">
            <a:off x="3430183" y="5285991"/>
            <a:ext cx="284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图片 14" descr="http://file.xinjiaoxue.cn:81/problem/0/30LT013577/A/Image54296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124744"/>
            <a:ext cx="4248472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图片 15" descr="http://file.xinjiaoxue.cn:81/problem/0/30LT013577/A/Image54297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624" y="3672408"/>
            <a:ext cx="4536504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8" descr="http://file.xinjiaoxue.cn:81/problem/0/30LT013577/C/Image54395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2187265"/>
            <a:ext cx="4032448" cy="1605843"/>
          </a:xfrm>
          <a:prstGeom prst="rect">
            <a:avLst/>
          </a:prstGeom>
          <a:noFill/>
        </p:spPr>
      </p:pic>
      <p:pic>
        <p:nvPicPr>
          <p:cNvPr id="22" name="Picture 11" descr="http://file.xinjiaoxue.cn:81/problem/0/30LT013577/C/Image54397.g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57096" y="4653136"/>
            <a:ext cx="3326614" cy="2132856"/>
          </a:xfrm>
          <a:prstGeom prst="rect">
            <a:avLst/>
          </a:prstGeom>
          <a:noFill/>
        </p:spPr>
      </p:pic>
      <p:sp>
        <p:nvSpPr>
          <p:cNvPr id="23" name="TextBox 22"/>
          <p:cNvSpPr txBox="1"/>
          <p:nvPr/>
        </p:nvSpPr>
        <p:spPr>
          <a:xfrm>
            <a:off x="0" y="3861048"/>
            <a:ext cx="1403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1427584"/>
            <a:ext cx="1403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758811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110"/>
          <p:cNvGrpSpPr/>
          <p:nvPr/>
        </p:nvGrpSpPr>
        <p:grpSpPr>
          <a:xfrm>
            <a:off x="415264" y="548680"/>
            <a:ext cx="5733299" cy="656213"/>
            <a:chOff x="428596" y="4286256"/>
            <a:chExt cx="5733299" cy="656213"/>
          </a:xfrm>
        </p:grpSpPr>
        <p:graphicFrame>
          <p:nvGraphicFramePr>
            <p:cNvPr id="43" name="对象 305"/>
            <p:cNvGraphicFramePr>
              <a:graphicFrameLocks noChangeAspect="1"/>
            </p:cNvGraphicFramePr>
            <p:nvPr/>
          </p:nvGraphicFramePr>
          <p:xfrm>
            <a:off x="1714480" y="4286256"/>
            <a:ext cx="1500198" cy="6346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42" name="公式" r:id="rId3" imgW="23774400" imgH="10058400" progId="Equation.3">
                    <p:embed/>
                  </p:oleObj>
                </mc:Choice>
                <mc:Fallback>
                  <p:oleObj name="公式" r:id="rId3" imgW="23774400" imgH="100584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714480" y="4286256"/>
                          <a:ext cx="1500198" cy="634699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5" name="Rectangle 87"/>
            <p:cNvSpPr>
              <a:spLocks noChangeArrowheads="1"/>
            </p:cNvSpPr>
            <p:nvPr/>
          </p:nvSpPr>
          <p:spPr bwMode="auto">
            <a:xfrm>
              <a:off x="428596" y="4357694"/>
              <a:ext cx="1415772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 2.</a:t>
              </a:r>
              <a:r>
                <a:rPr kumimoji="0" lang="zh-CN" alt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计算</a:t>
              </a:r>
              <a:endParaRPr kumimoji="0" lang="zh-C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6" name="Rectangle 88"/>
            <p:cNvSpPr>
              <a:spLocks noChangeArrowheads="1"/>
            </p:cNvSpPr>
            <p:nvPr/>
          </p:nvSpPr>
          <p:spPr bwMode="auto">
            <a:xfrm>
              <a:off x="3104648" y="4352046"/>
              <a:ext cx="3057247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的结果为（</a:t>
              </a:r>
              <a:r>
                <a:rPr kumimoji="0" lang="zh-CN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　</a:t>
              </a:r>
              <a:r>
                <a:rPr kumimoji="0" 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）</a:t>
              </a:r>
              <a:endParaRPr kumimoji="0" 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558140" y="1191622"/>
            <a:ext cx="4964171" cy="1117602"/>
            <a:chOff x="1000100" y="5429264"/>
            <a:chExt cx="4604237" cy="1117602"/>
          </a:xfrm>
        </p:grpSpPr>
        <p:sp>
          <p:nvSpPr>
            <p:cNvPr id="48" name="Rectangle 89"/>
            <p:cNvSpPr>
              <a:spLocks noChangeArrowheads="1"/>
            </p:cNvSpPr>
            <p:nvPr/>
          </p:nvSpPr>
          <p:spPr bwMode="auto">
            <a:xfrm>
              <a:off x="2071670" y="5429264"/>
              <a:ext cx="863784" cy="1077218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	</a:t>
              </a:r>
              <a:r>
                <a:rPr kumimoji="0" lang="en-US" altLang="zh-CN" sz="3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B</a:t>
              </a:r>
              <a:r>
                <a:rPr kumimoji="0" lang="zh-CN" altLang="en-US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．</a:t>
              </a:r>
              <a:endParaRPr kumimoji="0" lang="zh-CN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9" name="Rectangle 90"/>
            <p:cNvSpPr>
              <a:spLocks noChangeArrowheads="1"/>
            </p:cNvSpPr>
            <p:nvPr/>
          </p:nvSpPr>
          <p:spPr bwMode="auto">
            <a:xfrm>
              <a:off x="3357554" y="5948374"/>
              <a:ext cx="1292412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C</a:t>
              </a:r>
              <a:r>
                <a:rPr kumimoji="0" lang="zh-CN" alt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．</a:t>
              </a:r>
              <a:endParaRPr kumimoji="0" lang="zh-C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pSp>
          <p:nvGrpSpPr>
            <p:cNvPr id="51" name="组合 50"/>
            <p:cNvGrpSpPr/>
            <p:nvPr/>
          </p:nvGrpSpPr>
          <p:grpSpPr>
            <a:xfrm>
              <a:off x="1000100" y="5786454"/>
              <a:ext cx="4604237" cy="760412"/>
              <a:chOff x="1037203" y="5154613"/>
              <a:chExt cx="4604237" cy="760412"/>
            </a:xfrm>
          </p:grpSpPr>
          <p:graphicFrame>
            <p:nvGraphicFramePr>
              <p:cNvPr id="53" name="对象 306"/>
              <p:cNvGraphicFramePr>
                <a:graphicFrameLocks noChangeAspect="1"/>
              </p:cNvGraphicFramePr>
              <p:nvPr/>
            </p:nvGraphicFramePr>
            <p:xfrm>
              <a:off x="1593850" y="5154613"/>
              <a:ext cx="393700" cy="69056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43" name="Equation" r:id="rId5" imgW="5486400" imgH="9753600" progId="Equation.3">
                      <p:embed/>
                    </p:oleObj>
                  </mc:Choice>
                  <mc:Fallback>
                    <p:oleObj name="Equation" r:id="rId5" imgW="5486400" imgH="9753600" progId="Equation.3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1593850" y="5154613"/>
                            <a:ext cx="393700" cy="69056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4" name="对象 307"/>
              <p:cNvGraphicFramePr>
                <a:graphicFrameLocks noChangeAspect="1"/>
              </p:cNvGraphicFramePr>
              <p:nvPr/>
            </p:nvGraphicFramePr>
            <p:xfrm>
              <a:off x="2614613" y="5156200"/>
              <a:ext cx="684212" cy="75882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44" name="Equation" r:id="rId7" imgW="8839200" imgH="9753600" progId="Equation.3">
                      <p:embed/>
                    </p:oleObj>
                  </mc:Choice>
                  <mc:Fallback>
                    <p:oleObj name="Equation" r:id="rId7" imgW="8839200" imgH="9753600" progId="Equation.3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2614613" y="5156200"/>
                            <a:ext cx="684212" cy="75882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5" name="对象 308"/>
              <p:cNvGraphicFramePr>
                <a:graphicFrameLocks noChangeAspect="1"/>
              </p:cNvGraphicFramePr>
              <p:nvPr/>
            </p:nvGraphicFramePr>
            <p:xfrm>
              <a:off x="3881438" y="5203825"/>
              <a:ext cx="630237" cy="6985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45" name="Equation" r:id="rId9" imgW="8839200" imgH="9753600" progId="Equation.3">
                      <p:embed/>
                    </p:oleObj>
                  </mc:Choice>
                  <mc:Fallback>
                    <p:oleObj name="Equation" r:id="rId9" imgW="8839200" imgH="9753600" progId="Equation.3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3881438" y="5203825"/>
                            <a:ext cx="630237" cy="6985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6" name="对象 309"/>
              <p:cNvGraphicFramePr>
                <a:graphicFrameLocks noChangeAspect="1"/>
              </p:cNvGraphicFramePr>
              <p:nvPr/>
            </p:nvGraphicFramePr>
            <p:xfrm>
              <a:off x="5217390" y="5513967"/>
              <a:ext cx="424050" cy="25717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246" name="公式" r:id="rId11" imgW="5791200" imgH="3352800" progId="Equation.3">
                      <p:embed/>
                    </p:oleObj>
                  </mc:Choice>
                  <mc:Fallback>
                    <p:oleObj name="公式" r:id="rId11" imgW="5791200" imgH="3352800" progId="Equation.3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5217390" y="5513967"/>
                            <a:ext cx="424050" cy="257175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7" name="Rectangle 91"/>
              <p:cNvSpPr>
                <a:spLocks noChangeArrowheads="1"/>
              </p:cNvSpPr>
              <p:nvPr/>
            </p:nvSpPr>
            <p:spPr bwMode="auto">
              <a:xfrm>
                <a:off x="3794135" y="5316533"/>
                <a:ext cx="1683327" cy="58477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vert="horz" wrap="none" lIns="91440" tIns="45720" rIns="91440" bIns="45720" numCol="1" anchor="ctr" anchorCtr="0" compatLnSpc="1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en-US" altLang="zh-CN" sz="32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	</a:t>
                </a:r>
                <a:r>
                  <a:rPr kumimoji="0" lang="en-US" altLang="zh-CN" sz="3200" b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D</a:t>
                </a:r>
                <a:r>
                  <a:rPr kumimoji="0" lang="zh-CN" altLang="en-US" sz="32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．</a:t>
                </a:r>
                <a:endParaRPr kumimoji="0" lang="zh-CN" altLang="en-US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  <p:sp>
            <p:nvSpPr>
              <p:cNvPr id="58" name="矩形 57"/>
              <p:cNvSpPr/>
              <p:nvPr/>
            </p:nvSpPr>
            <p:spPr>
              <a:xfrm>
                <a:off x="1037203" y="5214950"/>
                <a:ext cx="845103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3200" dirty="0" smtClean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A</a:t>
                </a:r>
                <a:r>
                  <a:rPr lang="zh-CN" altLang="en-US" sz="3200" i="1" dirty="0" smtClean="0">
                    <a:latin typeface="Times New Roman" panose="02020603050405020304" pitchFamily="18" charset="0"/>
                    <a:ea typeface="宋体" panose="02010600030101010101" pitchFamily="2" charset="-122"/>
                    <a:cs typeface="Times New Roman" panose="02020603050405020304" pitchFamily="18" charset="0"/>
                  </a:rPr>
                  <a:t>．</a:t>
                </a:r>
                <a:endParaRPr lang="zh-CN" altLang="en-US" sz="3200" i="1" dirty="0" smtClean="0">
                  <a:latin typeface="Times New Roman" panose="02020603050405020304" pitchFamily="18" charset="0"/>
                  <a:ea typeface="宋体" panose="02010600030101010101" pitchFamily="2" charset="-122"/>
                </a:endParaRPr>
              </a:p>
            </p:txBody>
          </p:sp>
        </p:grpSp>
      </p:grpSp>
      <p:sp>
        <p:nvSpPr>
          <p:cNvPr id="59" name="TextBox 58"/>
          <p:cNvSpPr txBox="1"/>
          <p:nvPr/>
        </p:nvSpPr>
        <p:spPr>
          <a:xfrm>
            <a:off x="5136474" y="629633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D</a:t>
            </a:r>
            <a:r>
              <a:rPr lang="zh-CN" altLang="zh-CN" sz="32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　</a:t>
            </a:r>
            <a:endParaRPr lang="zh-CN" altLang="en-US" sz="3200" i="1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60" name="组合 59"/>
          <p:cNvGrpSpPr/>
          <p:nvPr/>
        </p:nvGrpSpPr>
        <p:grpSpPr>
          <a:xfrm>
            <a:off x="58106" y="2509821"/>
            <a:ext cx="7617966" cy="603819"/>
            <a:chOff x="1291309" y="1253545"/>
            <a:chExt cx="7617966" cy="603819"/>
          </a:xfrm>
        </p:grpSpPr>
        <p:sp>
          <p:nvSpPr>
            <p:cNvPr id="61" name="Rectangle 8"/>
            <p:cNvSpPr>
              <a:spLocks noChangeArrowheads="1"/>
            </p:cNvSpPr>
            <p:nvPr/>
          </p:nvSpPr>
          <p:spPr bwMode="auto">
            <a:xfrm>
              <a:off x="1291309" y="1253545"/>
              <a:ext cx="2852063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alt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【</a:t>
              </a:r>
              <a:r>
                <a:rPr kumimoji="0" lang="zh-CN" sz="32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解析</a:t>
              </a:r>
              <a:r>
                <a:rPr kumimoji="0" lang="zh-CN" alt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】</a:t>
              </a:r>
              <a:r>
                <a:rPr kumimoji="0" 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原式</a:t>
              </a:r>
              <a:r>
                <a:rPr kumimoji="0" lang="en-US" alt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=</a:t>
              </a:r>
              <a:endPara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itchFamily="49" charset="-122"/>
                <a:ea typeface="楷体_GB2312" pitchFamily="49" charset="-122"/>
              </a:endParaRPr>
            </a:p>
          </p:txBody>
        </p:sp>
        <p:graphicFrame>
          <p:nvGraphicFramePr>
            <p:cNvPr id="62" name="对象 313"/>
            <p:cNvGraphicFramePr>
              <a:graphicFrameLocks noChangeAspect="1"/>
            </p:cNvGraphicFramePr>
            <p:nvPr/>
          </p:nvGraphicFramePr>
          <p:xfrm>
            <a:off x="4214810" y="1285860"/>
            <a:ext cx="2428892" cy="5619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247" name="Equation" r:id="rId13" imgW="31089600" imgH="10058400" progId="Equation.3">
                    <p:embed/>
                  </p:oleObj>
                </mc:Choice>
                <mc:Fallback>
                  <p:oleObj name="Equation" r:id="rId13" imgW="31089600" imgH="100584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214810" y="1285860"/>
                          <a:ext cx="2428892" cy="561976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3" name="Rectangle 9"/>
            <p:cNvSpPr>
              <a:spLocks noChangeArrowheads="1"/>
            </p:cNvSpPr>
            <p:nvPr/>
          </p:nvSpPr>
          <p:spPr bwMode="auto">
            <a:xfrm>
              <a:off x="6786578" y="1272589"/>
              <a:ext cx="2122697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．故选</a:t>
              </a:r>
              <a:r>
                <a:rPr kumimoji="0" lang="en-US" altLang="zh-CN" sz="3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楷体_GB2312" pitchFamily="49" charset="-122"/>
                  <a:cs typeface="Times New Roman" panose="02020603050405020304" pitchFamily="18" charset="0"/>
                </a:rPr>
                <a:t>D</a:t>
              </a:r>
              <a:r>
                <a:rPr kumimoji="0" lang="zh-CN" alt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．</a:t>
              </a:r>
              <a:endParaRPr kumimoji="0" lang="zh-C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itchFamily="49" charset="-122"/>
                <a:ea typeface="楷体_GB2312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组合 26"/>
          <p:cNvGrpSpPr/>
          <p:nvPr/>
        </p:nvGrpSpPr>
        <p:grpSpPr>
          <a:xfrm>
            <a:off x="428596" y="857232"/>
            <a:ext cx="6623712" cy="584775"/>
            <a:chOff x="1305874" y="1467859"/>
            <a:chExt cx="6623712" cy="584775"/>
          </a:xfrm>
        </p:grpSpPr>
        <p:sp>
          <p:nvSpPr>
            <p:cNvPr id="37" name="Rectangle 24"/>
            <p:cNvSpPr>
              <a:spLocks noChangeArrowheads="1"/>
            </p:cNvSpPr>
            <p:nvPr/>
          </p:nvSpPr>
          <p:spPr bwMode="auto">
            <a:xfrm>
              <a:off x="1305874" y="1467859"/>
              <a:ext cx="1316386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32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3.</a:t>
              </a:r>
              <a:r>
                <a:rPr kumimoji="0" lang="zh-CN" altLang="en-US" sz="32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化简</a:t>
              </a:r>
              <a:endParaRPr kumimoji="0" lang="zh-CN" altLang="en-US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graphicFrame>
          <p:nvGraphicFramePr>
            <p:cNvPr id="38" name="对象 289"/>
            <p:cNvGraphicFramePr>
              <a:graphicFrameLocks noChangeAspect="1"/>
            </p:cNvGraphicFramePr>
            <p:nvPr/>
          </p:nvGraphicFramePr>
          <p:xfrm>
            <a:off x="2807678" y="1537727"/>
            <a:ext cx="1265238" cy="5095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90" name="公式" r:id="rId3" imgW="26822400" imgH="10058400" progId="Equation.3">
                    <p:embed/>
                  </p:oleObj>
                </mc:Choice>
                <mc:Fallback>
                  <p:oleObj name="公式" r:id="rId3" imgW="26822400" imgH="100584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2807678" y="1537727"/>
                          <a:ext cx="1265238" cy="50958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" name="Rectangle 25"/>
            <p:cNvSpPr>
              <a:spLocks noChangeArrowheads="1"/>
            </p:cNvSpPr>
            <p:nvPr/>
          </p:nvSpPr>
          <p:spPr bwMode="auto">
            <a:xfrm>
              <a:off x="4449146" y="1467859"/>
              <a:ext cx="3480440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squar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sz="32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的结果是（</a:t>
              </a:r>
              <a:r>
                <a:rPr kumimoji="0" lang="zh-CN" sz="320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　</a:t>
              </a:r>
              <a:r>
                <a:rPr kumimoji="0" lang="zh-CN" sz="320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　）</a:t>
              </a:r>
              <a:endParaRPr kumimoji="0" lang="zh-CN" sz="32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40" name="组合 76"/>
          <p:cNvGrpSpPr/>
          <p:nvPr/>
        </p:nvGrpSpPr>
        <p:grpSpPr>
          <a:xfrm>
            <a:off x="1009624" y="1629778"/>
            <a:ext cx="5748364" cy="840297"/>
            <a:chOff x="1000100" y="1892718"/>
            <a:chExt cx="3205163" cy="588515"/>
          </a:xfrm>
        </p:grpSpPr>
        <p:grpSp>
          <p:nvGrpSpPr>
            <p:cNvPr id="41" name="组合 71"/>
            <p:cNvGrpSpPr/>
            <p:nvPr/>
          </p:nvGrpSpPr>
          <p:grpSpPr>
            <a:xfrm>
              <a:off x="1000100" y="1892718"/>
              <a:ext cx="3205163" cy="459595"/>
              <a:chOff x="1000100" y="1892718"/>
              <a:chExt cx="3205163" cy="459595"/>
            </a:xfrm>
          </p:grpSpPr>
          <p:graphicFrame>
            <p:nvGraphicFramePr>
              <p:cNvPr id="44" name="对象 291"/>
              <p:cNvGraphicFramePr>
                <a:graphicFrameLocks noChangeAspect="1"/>
              </p:cNvGraphicFramePr>
              <p:nvPr/>
            </p:nvGraphicFramePr>
            <p:xfrm>
              <a:off x="2231366" y="1913141"/>
              <a:ext cx="330163" cy="38914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291" name="Equation" r:id="rId5" imgW="7924800" imgH="9448800" progId="Equation.DSMT4">
                      <p:embed/>
                    </p:oleObj>
                  </mc:Choice>
                  <mc:Fallback>
                    <p:oleObj name="Equation" r:id="rId5" imgW="7924800" imgH="9448800" progId="Equation.DSMT4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2231366" y="1913141"/>
                            <a:ext cx="330163" cy="389141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5" name="对象 292"/>
              <p:cNvGraphicFramePr>
                <a:graphicFrameLocks noChangeAspect="1"/>
              </p:cNvGraphicFramePr>
              <p:nvPr/>
            </p:nvGraphicFramePr>
            <p:xfrm>
              <a:off x="3006762" y="1962061"/>
              <a:ext cx="329278" cy="3902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292" name="Equation" r:id="rId7" imgW="7924800" imgH="9448800" progId="Equation.DSMT4">
                      <p:embed/>
                    </p:oleObj>
                  </mc:Choice>
                  <mc:Fallback>
                    <p:oleObj name="Equation" r:id="rId7" imgW="7924800" imgH="9448800" progId="Equation.DSMT4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3006762" y="1962061"/>
                            <a:ext cx="329278" cy="39025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46" name="对象 293"/>
              <p:cNvGraphicFramePr>
                <a:graphicFrameLocks noChangeAspect="1"/>
              </p:cNvGraphicFramePr>
              <p:nvPr/>
            </p:nvGraphicFramePr>
            <p:xfrm>
              <a:off x="3836153" y="1928706"/>
              <a:ext cx="369110" cy="3902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6293" name="Equation" r:id="rId9" imgW="8839200" imgH="9448800" progId="Equation.DSMT4">
                      <p:embed/>
                    </p:oleObj>
                  </mc:Choice>
                  <mc:Fallback>
                    <p:oleObj name="Equation" r:id="rId9" imgW="8839200" imgH="9448800" progId="Equation.DSMT4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3836153" y="1928706"/>
                            <a:ext cx="369110" cy="390252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47" name="组合 70"/>
              <p:cNvGrpSpPr/>
              <p:nvPr/>
            </p:nvGrpSpPr>
            <p:grpSpPr>
              <a:xfrm>
                <a:off x="1000100" y="1892718"/>
                <a:ext cx="2765072" cy="459589"/>
                <a:chOff x="1000100" y="1892718"/>
                <a:chExt cx="2765072" cy="459589"/>
              </a:xfrm>
            </p:grpSpPr>
            <p:graphicFrame>
              <p:nvGraphicFramePr>
                <p:cNvPr id="48" name="对象 290"/>
                <p:cNvGraphicFramePr>
                  <a:graphicFrameLocks noChangeAspect="1"/>
                </p:cNvGraphicFramePr>
                <p:nvPr/>
              </p:nvGraphicFramePr>
              <p:xfrm>
                <a:off x="1432945" y="1928814"/>
                <a:ext cx="152400" cy="388937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6294" name="公式" r:id="rId11" imgW="3657600" imgH="9448800" progId="Equation.3">
                        <p:embed/>
                      </p:oleObj>
                    </mc:Choice>
                    <mc:Fallback>
                      <p:oleObj name="公式" r:id="rId11" imgW="3657600" imgH="9448800" progId="Equation.3">
                        <p:embed/>
                        <p:pic>
                          <p:nvPicPr>
                            <p:cNvPr id="0" name=""/>
                            <p:cNvPicPr>
                              <a:picLocks noChangeAspect="1"/>
                            </p:cNvPicPr>
                            <p:nvPr/>
                          </p:nvPicPr>
                          <p:blipFill>
                            <a:blip r:embed="rId12"/>
                            <a:stretch>
                              <a:fillRect/>
                            </a:stretch>
                          </p:blipFill>
                          <p:spPr>
                            <a:xfrm>
                              <a:off x="1432945" y="1928814"/>
                              <a:ext cx="152400" cy="388937"/>
                            </a:xfrm>
                            <a:prstGeom prst="rect">
                              <a:avLst/>
                            </a:prstGeom>
                            <a:noFill/>
                            <a:ln w="9525">
                              <a:noFill/>
                            </a:ln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49" name="Rectangle 63"/>
                <p:cNvSpPr>
                  <a:spLocks noChangeArrowheads="1"/>
                </p:cNvSpPr>
                <p:nvPr/>
              </p:nvSpPr>
              <p:spPr bwMode="auto">
                <a:xfrm>
                  <a:off x="1000100" y="1892720"/>
                  <a:ext cx="1000132" cy="4095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  <a:effectLst/>
              </p:spPr>
              <p:txBody>
                <a:bodyPr vert="horz" wrap="square" lIns="91440" tIns="45720" rIns="91440" bIns="45720" numCol="1" anchor="ctr" anchorCtr="0" compatLnSpc="1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r>
                    <a:rPr kumimoji="0" lang="en-US" altLang="zh-CN" sz="3200" b="0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altLang="zh-CN" sz="3200" b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A</a:t>
                  </a:r>
                  <a:r>
                    <a:rPr kumimoji="0" lang="zh-CN" altLang="en-US" sz="3200" b="0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．</a:t>
                  </a:r>
                  <a:endParaRPr kumimoji="0" lang="zh-CN" altLang="en-US" sz="32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0" name="Rectangle 63"/>
                <p:cNvSpPr>
                  <a:spLocks noChangeArrowheads="1"/>
                </p:cNvSpPr>
                <p:nvPr/>
              </p:nvSpPr>
              <p:spPr bwMode="auto">
                <a:xfrm>
                  <a:off x="1622032" y="1892718"/>
                  <a:ext cx="928694" cy="4095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  <a:effectLst/>
              </p:spPr>
              <p:txBody>
                <a:bodyPr vert="horz" wrap="square" lIns="91440" tIns="45720" rIns="91440" bIns="45720" numCol="1" anchor="ctr" anchorCtr="0" compatLnSpc="1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r>
                    <a:rPr kumimoji="0" lang="en-US" altLang="zh-CN" sz="3200" b="0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  </a:t>
                  </a:r>
                  <a:r>
                    <a:rPr kumimoji="0" lang="en-US" altLang="zh-CN" sz="3200" b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B</a:t>
                  </a:r>
                  <a:r>
                    <a:rPr kumimoji="0" lang="zh-CN" altLang="en-US" sz="3200" b="0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．</a:t>
                  </a:r>
                  <a:endParaRPr kumimoji="0" lang="zh-CN" altLang="en-US" sz="32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1" name="Rectangle 63"/>
                <p:cNvSpPr>
                  <a:spLocks noChangeArrowheads="1"/>
                </p:cNvSpPr>
                <p:nvPr/>
              </p:nvSpPr>
              <p:spPr bwMode="auto">
                <a:xfrm>
                  <a:off x="2479288" y="1942752"/>
                  <a:ext cx="1285884" cy="409555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  <a:effectLst/>
              </p:spPr>
              <p:txBody>
                <a:bodyPr vert="horz" wrap="square" lIns="91440" tIns="45720" rIns="91440" bIns="45720" numCol="1" anchor="ctr" anchorCtr="0" compatLnSpc="1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r>
                    <a:rPr kumimoji="0" lang="en-US" altLang="zh-CN" sz="3200" b="0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altLang="zh-CN" sz="3200" b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C</a:t>
                  </a:r>
                  <a:r>
                    <a:rPr kumimoji="0" lang="zh-CN" altLang="en-US" sz="3200" b="0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．</a:t>
                  </a:r>
                  <a:endParaRPr kumimoji="0" lang="zh-CN" altLang="en-US" sz="32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  <p:sp>
              <p:nvSpPr>
                <p:cNvPr id="52" name="Rectangle 63"/>
                <p:cNvSpPr>
                  <a:spLocks noChangeArrowheads="1"/>
                </p:cNvSpPr>
                <p:nvPr/>
              </p:nvSpPr>
              <p:spPr bwMode="auto">
                <a:xfrm>
                  <a:off x="3340569" y="1902012"/>
                  <a:ext cx="322983" cy="409556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  <a:effectLst/>
              </p:spPr>
              <p:txBody>
                <a:bodyPr vert="horz" wrap="square" lIns="91440" tIns="45720" rIns="91440" bIns="45720" numCol="1" anchor="ctr" anchorCtr="0" compatLnSpc="1">
                  <a:spAutoFit/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</a:pPr>
                  <a:r>
                    <a:rPr kumimoji="0" lang="en-US" altLang="zh-CN" sz="3200" b="0" i="1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 </a:t>
                  </a:r>
                  <a:r>
                    <a:rPr kumimoji="0" lang="en-US" altLang="zh-CN" sz="3200" b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D</a:t>
                  </a:r>
                  <a:r>
                    <a:rPr lang="en-US" altLang="zh-CN" sz="3200" i="1" dirty="0" smtClean="0">
                      <a:latin typeface="Times New Roman" panose="02020603050405020304" pitchFamily="18" charset="0"/>
                      <a:ea typeface="宋体" panose="02010600030101010101" pitchFamily="2" charset="-122"/>
                      <a:cs typeface="Times New Roman" panose="02020603050405020304" pitchFamily="18" charset="0"/>
                    </a:rPr>
                    <a:t>.</a:t>
                  </a:r>
                  <a:endParaRPr kumimoji="0" lang="zh-CN" altLang="en-US" sz="32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宋体" panose="02010600030101010101" pitchFamily="2" charset="-122"/>
                  </a:endParaRPr>
                </a:p>
              </p:txBody>
            </p:sp>
          </p:grpSp>
        </p:grpSp>
        <p:sp>
          <p:nvSpPr>
            <p:cNvPr id="42" name="Rectangle 64"/>
            <p:cNvSpPr>
              <a:spLocks noChangeArrowheads="1"/>
            </p:cNvSpPr>
            <p:nvPr/>
          </p:nvSpPr>
          <p:spPr bwMode="auto">
            <a:xfrm>
              <a:off x="1000100" y="2071678"/>
              <a:ext cx="977644" cy="40955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	</a:t>
              </a:r>
              <a:endParaRPr kumimoji="0" lang="zh-CN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  <p:sp>
          <p:nvSpPr>
            <p:cNvPr id="43" name="Rectangle 65"/>
            <p:cNvSpPr>
              <a:spLocks noChangeArrowheads="1"/>
            </p:cNvSpPr>
            <p:nvPr/>
          </p:nvSpPr>
          <p:spPr bwMode="auto">
            <a:xfrm>
              <a:off x="1495963" y="1955997"/>
              <a:ext cx="977644" cy="40955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	</a:t>
              </a:r>
              <a:endParaRPr kumimoji="0" lang="zh-CN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endParaRPr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786446" y="857232"/>
            <a:ext cx="5715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grpSp>
        <p:nvGrpSpPr>
          <p:cNvPr id="54" name="组合 53"/>
          <p:cNvGrpSpPr/>
          <p:nvPr/>
        </p:nvGrpSpPr>
        <p:grpSpPr>
          <a:xfrm>
            <a:off x="428596" y="2428868"/>
            <a:ext cx="6870850" cy="602803"/>
            <a:chOff x="1577061" y="1339270"/>
            <a:chExt cx="6870850" cy="602803"/>
          </a:xfrm>
        </p:grpSpPr>
        <p:sp>
          <p:nvSpPr>
            <p:cNvPr id="55" name="Rectangle 2"/>
            <p:cNvSpPr>
              <a:spLocks noChangeArrowheads="1"/>
            </p:cNvSpPr>
            <p:nvPr/>
          </p:nvSpPr>
          <p:spPr bwMode="auto">
            <a:xfrm>
              <a:off x="1577061" y="1339270"/>
              <a:ext cx="2852063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altLang="zh-CN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【</a:t>
              </a:r>
              <a:r>
                <a:rPr kumimoji="0" lang="zh-CN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解析</a:t>
              </a:r>
              <a:r>
                <a:rPr kumimoji="0" lang="zh-CN" altLang="zh-CN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】</a:t>
              </a:r>
              <a:r>
                <a:rPr kumimoji="0" lang="zh-CN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原式</a:t>
              </a:r>
              <a:r>
                <a:rPr kumimoji="0" lang="en-US" altLang="zh-CN" sz="3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=</a:t>
              </a:r>
              <a:endParaRPr kumimoji="0" lang="en-US" altLang="zh-CN" sz="3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itchFamily="49" charset="-122"/>
                <a:ea typeface="楷体_GB2312" pitchFamily="49" charset="-122"/>
              </a:endParaRPr>
            </a:p>
          </p:txBody>
        </p:sp>
        <p:graphicFrame>
          <p:nvGraphicFramePr>
            <p:cNvPr id="56" name="对象 297"/>
            <p:cNvGraphicFramePr>
              <a:graphicFrameLocks noChangeAspect="1"/>
            </p:cNvGraphicFramePr>
            <p:nvPr/>
          </p:nvGraphicFramePr>
          <p:xfrm>
            <a:off x="4390140" y="1451990"/>
            <a:ext cx="2032000" cy="4762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95" name="公式" r:id="rId13" imgW="39014400" imgH="10363200" progId="Equation.3">
                    <p:embed/>
                  </p:oleObj>
                </mc:Choice>
                <mc:Fallback>
                  <p:oleObj name="公式" r:id="rId13" imgW="39014400" imgH="10363200" progId="Equation.3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4390140" y="1451990"/>
                          <a:ext cx="2032000" cy="476250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" name="Rectangle 3"/>
            <p:cNvSpPr>
              <a:spLocks noChangeArrowheads="1"/>
            </p:cNvSpPr>
            <p:nvPr/>
          </p:nvSpPr>
          <p:spPr bwMode="auto">
            <a:xfrm>
              <a:off x="6416586" y="1357298"/>
              <a:ext cx="2031325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．故选</a:t>
              </a:r>
              <a:r>
                <a:rPr kumimoji="0" lang="en-US" altLang="zh-CN" sz="3200" b="0" u="none" strike="noStrike" cap="none" normalizeH="0" baseline="0" dirty="0" smtClean="0">
                  <a:ln>
                    <a:noFill/>
                  </a:ln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B</a:t>
              </a:r>
              <a:r>
                <a:rPr kumimoji="0" lang="zh-CN" alt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．</a:t>
              </a:r>
              <a:endParaRPr kumimoji="0" lang="zh-C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itchFamily="49" charset="-122"/>
                <a:ea typeface="楷体_GB2312" pitchFamily="49" charset="-122"/>
              </a:endParaRPr>
            </a:p>
          </p:txBody>
        </p:sp>
      </p:grpSp>
      <p:grpSp>
        <p:nvGrpSpPr>
          <p:cNvPr id="58" name="组合 57"/>
          <p:cNvGrpSpPr/>
          <p:nvPr/>
        </p:nvGrpSpPr>
        <p:grpSpPr>
          <a:xfrm>
            <a:off x="214250" y="3429000"/>
            <a:ext cx="8786874" cy="892175"/>
            <a:chOff x="428596" y="2416182"/>
            <a:chExt cx="8786874" cy="892175"/>
          </a:xfrm>
        </p:grpSpPr>
        <p:graphicFrame>
          <p:nvGraphicFramePr>
            <p:cNvPr id="59" name="对象 320"/>
            <p:cNvGraphicFramePr>
              <a:graphicFrameLocks noChangeAspect="1"/>
            </p:cNvGraphicFramePr>
            <p:nvPr/>
          </p:nvGraphicFramePr>
          <p:xfrm>
            <a:off x="2216184" y="2416182"/>
            <a:ext cx="3333750" cy="89217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96" name="Equation" r:id="rId15" imgW="27736800" imgH="10058400" progId="Equation.DSMT4">
                    <p:embed/>
                  </p:oleObj>
                </mc:Choice>
                <mc:Fallback>
                  <p:oleObj name="Equation" r:id="rId15" imgW="27736800" imgH="10058400" progId="Equation.DSMT4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2216184" y="2416182"/>
                          <a:ext cx="3333750" cy="89217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0" name="Rectangle 12"/>
            <p:cNvSpPr>
              <a:spLocks noChangeArrowheads="1"/>
            </p:cNvSpPr>
            <p:nvPr/>
          </p:nvSpPr>
          <p:spPr bwMode="auto">
            <a:xfrm>
              <a:off x="428596" y="2500306"/>
              <a:ext cx="1287532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anose="02020603050405020304" pitchFamily="18" charset="0"/>
                </a:rPr>
                <a:t>4</a:t>
              </a:r>
              <a:r>
                <a:rPr kumimoji="0" lang="en-US" altLang="zh-CN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anose="02020603050405020304" pitchFamily="18" charset="0"/>
                </a:rPr>
                <a:t>.</a:t>
              </a:r>
              <a:r>
                <a:rPr kumimoji="0" lang="zh-CN" altLang="en-US" sz="3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anose="02020603050405020304" pitchFamily="18" charset="0"/>
                </a:rPr>
                <a:t>化简</a:t>
              </a:r>
              <a:endParaRPr kumimoji="0" lang="en-US" altLang="zh-CN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endParaRPr>
            </a:p>
          </p:txBody>
        </p:sp>
        <p:sp>
          <p:nvSpPr>
            <p:cNvPr id="61" name="Rectangle 13"/>
            <p:cNvSpPr>
              <a:spLocks noChangeArrowheads="1"/>
            </p:cNvSpPr>
            <p:nvPr/>
          </p:nvSpPr>
          <p:spPr bwMode="auto">
            <a:xfrm>
              <a:off x="5747854" y="2500306"/>
              <a:ext cx="3467616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宋体" panose="02010600030101010101" pitchFamily="2" charset="-122"/>
                  <a:cs typeface="Times New Roman" panose="02020603050405020304" pitchFamily="18" charset="0"/>
                </a:rPr>
                <a:t>的结果是（　　）</a:t>
              </a:r>
              <a:endParaRPr kumimoji="0" 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  <p:grpSp>
        <p:nvGrpSpPr>
          <p:cNvPr id="62" name="组合 23"/>
          <p:cNvGrpSpPr/>
          <p:nvPr/>
        </p:nvGrpSpPr>
        <p:grpSpPr>
          <a:xfrm>
            <a:off x="642910" y="4321175"/>
            <a:ext cx="6129364" cy="693737"/>
            <a:chOff x="1071538" y="3285211"/>
            <a:chExt cx="5346546" cy="857145"/>
          </a:xfrm>
        </p:grpSpPr>
        <p:graphicFrame>
          <p:nvGraphicFramePr>
            <p:cNvPr id="63" name="对象 321"/>
            <p:cNvGraphicFramePr>
              <a:graphicFrameLocks noChangeAspect="1"/>
            </p:cNvGraphicFramePr>
            <p:nvPr/>
          </p:nvGraphicFramePr>
          <p:xfrm>
            <a:off x="1643464" y="3349938"/>
            <a:ext cx="714531" cy="7924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97" name="Equation" r:id="rId17" imgW="8534400" imgH="9448800" progId="Equation.DSMT4">
                    <p:embed/>
                  </p:oleObj>
                </mc:Choice>
                <mc:Fallback>
                  <p:oleObj name="Equation" r:id="rId17" imgW="8534400" imgH="9448800" progId="Equation.DSMT4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1643464" y="3349938"/>
                          <a:ext cx="714531" cy="79241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4" name="对象 322"/>
            <p:cNvGraphicFramePr>
              <a:graphicFrameLocks noChangeAspect="1"/>
            </p:cNvGraphicFramePr>
            <p:nvPr/>
          </p:nvGraphicFramePr>
          <p:xfrm>
            <a:off x="3071142" y="3285211"/>
            <a:ext cx="720070" cy="7865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98" name="Equation" r:id="rId19" imgW="8534400" imgH="9448800" progId="Equation.DSMT4">
                    <p:embed/>
                  </p:oleObj>
                </mc:Choice>
                <mc:Fallback>
                  <p:oleObj name="Equation" r:id="rId19" imgW="8534400" imgH="9448800" progId="Equation.DSMT4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0"/>
                        <a:stretch>
                          <a:fillRect/>
                        </a:stretch>
                      </p:blipFill>
                      <p:spPr>
                        <a:xfrm>
                          <a:off x="3071142" y="3285211"/>
                          <a:ext cx="720070" cy="78653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5" name="对象 323"/>
            <p:cNvGraphicFramePr>
              <a:graphicFrameLocks noChangeAspect="1"/>
            </p:cNvGraphicFramePr>
            <p:nvPr/>
          </p:nvGraphicFramePr>
          <p:xfrm>
            <a:off x="4357575" y="3285211"/>
            <a:ext cx="714531" cy="79241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299" name="Equation" r:id="rId21" imgW="8534400" imgH="9448800" progId="Equation.DSMT4">
                    <p:embed/>
                  </p:oleObj>
                </mc:Choice>
                <mc:Fallback>
                  <p:oleObj name="Equation" r:id="rId21" imgW="8534400" imgH="9448800" progId="Equation.DSMT4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2"/>
                        <a:stretch>
                          <a:fillRect/>
                        </a:stretch>
                      </p:blipFill>
                      <p:spPr>
                        <a:xfrm>
                          <a:off x="4357575" y="3285211"/>
                          <a:ext cx="714531" cy="79241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6" name="对象 324"/>
            <p:cNvGraphicFramePr>
              <a:graphicFrameLocks noChangeAspect="1"/>
            </p:cNvGraphicFramePr>
            <p:nvPr/>
          </p:nvGraphicFramePr>
          <p:xfrm>
            <a:off x="5714631" y="3302865"/>
            <a:ext cx="703453" cy="76888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00" name="Equation" r:id="rId23" imgW="8534400" imgH="9448800" progId="Equation.DSMT4">
                    <p:embed/>
                  </p:oleObj>
                </mc:Choice>
                <mc:Fallback>
                  <p:oleObj name="Equation" r:id="rId23" imgW="8534400" imgH="9448800" progId="Equation.DSMT4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4"/>
                        <a:stretch>
                          <a:fillRect/>
                        </a:stretch>
                      </p:blipFill>
                      <p:spPr>
                        <a:xfrm>
                          <a:off x="5714631" y="3302865"/>
                          <a:ext cx="703453" cy="76888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7" name="Rectangle 14"/>
            <p:cNvSpPr>
              <a:spLocks noChangeArrowheads="1"/>
            </p:cNvSpPr>
            <p:nvPr/>
          </p:nvSpPr>
          <p:spPr bwMode="auto">
            <a:xfrm>
              <a:off x="1493638" y="3344292"/>
              <a:ext cx="1563550" cy="72251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anose="02020603050405020304" pitchFamily="18" charset="0"/>
                </a:rPr>
                <a:t>	</a:t>
              </a:r>
              <a:r>
                <a:rPr kumimoji="0" lang="en-US" altLang="zh-CN" sz="3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</a:t>
              </a:r>
              <a:r>
                <a:rPr kumimoji="0" lang="zh-CN" altLang="en-US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anose="02020603050405020304" pitchFamily="18" charset="0"/>
                </a:rPr>
                <a:t>．</a:t>
              </a:r>
              <a:endParaRPr kumimoji="0" lang="zh-CN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endParaRPr>
            </a:p>
          </p:txBody>
        </p:sp>
        <p:sp>
          <p:nvSpPr>
            <p:cNvPr id="68" name="Rectangle 15"/>
            <p:cNvSpPr>
              <a:spLocks noChangeArrowheads="1"/>
            </p:cNvSpPr>
            <p:nvPr/>
          </p:nvSpPr>
          <p:spPr bwMode="auto">
            <a:xfrm>
              <a:off x="2928926" y="3344292"/>
              <a:ext cx="1563550" cy="72251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3200" b="1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anose="02020603050405020304" pitchFamily="18" charset="0"/>
                </a:rPr>
                <a:t>	</a:t>
              </a:r>
              <a:r>
                <a:rPr lang="en-US" altLang="zh-CN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  <a:r>
                <a:rPr lang="zh-CN" altLang="en-US" sz="3200" i="1" dirty="0" smtClean="0">
                  <a:latin typeface="+mn-ea"/>
                  <a:cs typeface="Times New Roman" panose="02020603050405020304" pitchFamily="18" charset="0"/>
                </a:rPr>
                <a:t>．</a:t>
              </a:r>
            </a:p>
          </p:txBody>
        </p:sp>
        <p:sp>
          <p:nvSpPr>
            <p:cNvPr id="69" name="Rectangle 16"/>
            <p:cNvSpPr>
              <a:spLocks noChangeArrowheads="1"/>
            </p:cNvSpPr>
            <p:nvPr/>
          </p:nvSpPr>
          <p:spPr bwMode="auto">
            <a:xfrm>
              <a:off x="4214810" y="3357563"/>
              <a:ext cx="1583126" cy="722517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en-US" altLang="zh-CN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anose="02020603050405020304" pitchFamily="18" charset="0"/>
                </a:rPr>
                <a:t>	</a:t>
              </a:r>
              <a:r>
                <a:rPr kumimoji="0" lang="en-US" altLang="zh-CN" sz="3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kumimoji="0" lang="zh-CN" altLang="en-US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anose="02020603050405020304" pitchFamily="18" charset="0"/>
                </a:rPr>
                <a:t>．</a:t>
              </a:r>
              <a:endParaRPr kumimoji="0" lang="zh-CN" altLang="en-US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</a:endParaRPr>
            </a:p>
          </p:txBody>
        </p:sp>
        <p:sp>
          <p:nvSpPr>
            <p:cNvPr id="70" name="矩形 69"/>
            <p:cNvSpPr/>
            <p:nvPr/>
          </p:nvSpPr>
          <p:spPr>
            <a:xfrm>
              <a:off x="1071538" y="3344292"/>
              <a:ext cx="777721" cy="72251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altLang="zh-CN" sz="3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</a:t>
              </a:r>
              <a:r>
                <a:rPr lang="zh-CN" altLang="en-US" sz="3200" i="1" dirty="0" smtClean="0">
                  <a:latin typeface="+mn-ea"/>
                  <a:cs typeface="Times New Roman" panose="02020603050405020304" pitchFamily="18" charset="0"/>
                </a:rPr>
                <a:t>．</a:t>
              </a:r>
              <a:endParaRPr lang="zh-CN" altLang="en-US" sz="3200" i="1" dirty="0" smtClean="0">
                <a:latin typeface="+mn-ea"/>
              </a:endParaRPr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7786678" y="3513124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endParaRPr lang="zh-CN" altLang="en-US" sz="3200" dirty="0">
              <a:solidFill>
                <a:srgbClr val="FF0000"/>
              </a:solidFill>
            </a:endParaRPr>
          </a:p>
        </p:txBody>
      </p:sp>
      <p:grpSp>
        <p:nvGrpSpPr>
          <p:cNvPr id="72" name="组合 71"/>
          <p:cNvGrpSpPr/>
          <p:nvPr/>
        </p:nvGrpSpPr>
        <p:grpSpPr>
          <a:xfrm>
            <a:off x="214282" y="5311768"/>
            <a:ext cx="8337771" cy="727651"/>
            <a:chOff x="0" y="1142984"/>
            <a:chExt cx="8337771" cy="727651"/>
          </a:xfrm>
        </p:grpSpPr>
        <p:graphicFrame>
          <p:nvGraphicFramePr>
            <p:cNvPr id="73" name="对象 328"/>
            <p:cNvGraphicFramePr>
              <a:graphicFrameLocks noChangeAspect="1"/>
            </p:cNvGraphicFramePr>
            <p:nvPr/>
          </p:nvGraphicFramePr>
          <p:xfrm>
            <a:off x="2857520" y="1142984"/>
            <a:ext cx="3020939" cy="7244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01" name="Equation" r:id="rId25" imgW="45720000" imgH="10668000" progId="Equation.DSMT4">
                    <p:embed/>
                  </p:oleObj>
                </mc:Choice>
                <mc:Fallback>
                  <p:oleObj name="Equation" r:id="rId25" imgW="45720000" imgH="10668000" progId="Equation.DSMT4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26"/>
                        <a:stretch>
                          <a:fillRect/>
                        </a:stretch>
                      </p:blipFill>
                      <p:spPr>
                        <a:xfrm>
                          <a:off x="2857520" y="1142984"/>
                          <a:ext cx="3020939" cy="724478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4" name="Rectangle 3"/>
            <p:cNvSpPr>
              <a:spLocks noChangeArrowheads="1"/>
            </p:cNvSpPr>
            <p:nvPr/>
          </p:nvSpPr>
          <p:spPr bwMode="auto">
            <a:xfrm>
              <a:off x="0" y="1142984"/>
              <a:ext cx="2852063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alt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【</a:t>
              </a:r>
              <a:r>
                <a:rPr kumimoji="0" lang="zh-CN" sz="32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解析</a:t>
              </a:r>
              <a:r>
                <a:rPr kumimoji="0" lang="zh-CN" alt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】</a:t>
              </a:r>
              <a:r>
                <a:rPr kumimoji="0" 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原式</a:t>
              </a:r>
              <a:r>
                <a:rPr kumimoji="0" lang="en-US" alt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=</a:t>
              </a:r>
              <a:endParaRPr kumimoji="0" lang="zh-C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itchFamily="49" charset="-122"/>
                <a:ea typeface="楷体_GB2312" pitchFamily="49" charset="-122"/>
              </a:endParaRPr>
            </a:p>
          </p:txBody>
        </p:sp>
        <p:sp>
          <p:nvSpPr>
            <p:cNvPr id="75" name="Rectangle 5"/>
            <p:cNvSpPr>
              <a:spLocks noChangeArrowheads="1"/>
            </p:cNvSpPr>
            <p:nvPr/>
          </p:nvSpPr>
          <p:spPr bwMode="auto">
            <a:xfrm>
              <a:off x="6215074" y="1285860"/>
              <a:ext cx="2122697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．故选</a:t>
              </a:r>
              <a:r>
                <a:rPr kumimoji="0" lang="en-US" altLang="zh-CN" sz="3200" b="0" u="none" strike="noStrike" cap="none" normalizeH="0" baseline="0" dirty="0" smtClean="0">
                  <a:ln>
                    <a:noFill/>
                  </a:ln>
                  <a:effectLst/>
                  <a:latin typeface="Times New Roman" panose="02020603050405020304" pitchFamily="18" charset="0"/>
                  <a:ea typeface="楷体_GB2312" pitchFamily="49" charset="-122"/>
                  <a:cs typeface="Times New Roman" panose="02020603050405020304" pitchFamily="18" charset="0"/>
                </a:rPr>
                <a:t>A</a:t>
              </a:r>
              <a:r>
                <a:rPr kumimoji="0" lang="zh-CN" altLang="en-US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．</a:t>
              </a:r>
              <a:endParaRPr kumimoji="0" lang="zh-C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itchFamily="49" charset="-122"/>
                <a:ea typeface="楷体_GB2312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/>
      <p:bldP spid="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组合 65"/>
          <p:cNvGrpSpPr/>
          <p:nvPr/>
        </p:nvGrpSpPr>
        <p:grpSpPr>
          <a:xfrm>
            <a:off x="285720" y="548680"/>
            <a:ext cx="8501090" cy="1366837"/>
            <a:chOff x="0" y="3194068"/>
            <a:chExt cx="8501090" cy="1366837"/>
          </a:xfrm>
        </p:grpSpPr>
        <p:graphicFrame>
          <p:nvGraphicFramePr>
            <p:cNvPr id="47" name="对象 329"/>
            <p:cNvGraphicFramePr>
              <a:graphicFrameLocks noChangeAspect="1"/>
            </p:cNvGraphicFramePr>
            <p:nvPr/>
          </p:nvGraphicFramePr>
          <p:xfrm>
            <a:off x="1965355" y="3194068"/>
            <a:ext cx="2112963" cy="6445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45" name="Equation" r:id="rId3" imgW="29565600" imgH="10058400" progId="Equation.DSMT4">
                    <p:embed/>
                  </p:oleObj>
                </mc:Choice>
                <mc:Fallback>
                  <p:oleObj name="Equation" r:id="rId3" imgW="29565600" imgH="10058400" progId="Equation.DSMT4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965355" y="3194068"/>
                          <a:ext cx="2112963" cy="644525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48" name="组合 47"/>
            <p:cNvGrpSpPr/>
            <p:nvPr/>
          </p:nvGrpSpPr>
          <p:grpSpPr>
            <a:xfrm>
              <a:off x="0" y="3203591"/>
              <a:ext cx="8501090" cy="1357314"/>
              <a:chOff x="714348" y="4572008"/>
              <a:chExt cx="7611020" cy="1357314"/>
            </a:xfrm>
          </p:grpSpPr>
          <p:graphicFrame>
            <p:nvGraphicFramePr>
              <p:cNvPr id="49" name="对象 330"/>
              <p:cNvGraphicFramePr>
                <a:graphicFrameLocks noChangeAspect="1"/>
              </p:cNvGraphicFramePr>
              <p:nvPr/>
            </p:nvGraphicFramePr>
            <p:xfrm>
              <a:off x="1714961" y="5286385"/>
              <a:ext cx="609733" cy="6429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346" name="Equation" r:id="rId5" imgW="8839200" imgH="9448800" progId="Equation.DSMT4">
                      <p:embed/>
                    </p:oleObj>
                  </mc:Choice>
                  <mc:Fallback>
                    <p:oleObj name="Equation" r:id="rId5" imgW="8839200" imgH="9448800" progId="Equation.DSMT4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6"/>
                          <a:stretch>
                            <a:fillRect/>
                          </a:stretch>
                        </p:blipFill>
                        <p:spPr>
                          <a:xfrm>
                            <a:off x="1714961" y="5286385"/>
                            <a:ext cx="609733" cy="6429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0" name="对象 331"/>
              <p:cNvGraphicFramePr>
                <a:graphicFrameLocks noChangeAspect="1"/>
              </p:cNvGraphicFramePr>
              <p:nvPr/>
            </p:nvGraphicFramePr>
            <p:xfrm>
              <a:off x="3063764" y="5286385"/>
              <a:ext cx="578464" cy="6429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347" name="Equation" r:id="rId7" imgW="8534400" imgH="9448800" progId="Equation.DSMT4">
                      <p:embed/>
                    </p:oleObj>
                  </mc:Choice>
                  <mc:Fallback>
                    <p:oleObj name="Equation" r:id="rId7" imgW="8534400" imgH="9448800" progId="Equation.DSMT4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3063764" y="5286385"/>
                            <a:ext cx="578464" cy="6429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1" name="对象 333"/>
              <p:cNvGraphicFramePr>
                <a:graphicFrameLocks noChangeAspect="1"/>
              </p:cNvGraphicFramePr>
              <p:nvPr/>
            </p:nvGraphicFramePr>
            <p:xfrm>
              <a:off x="4288914" y="5286385"/>
              <a:ext cx="874091" cy="6429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348" name="Equation" r:id="rId9" imgW="12801600" imgH="9448800" progId="Equation.DSMT4">
                      <p:embed/>
                    </p:oleObj>
                  </mc:Choice>
                  <mc:Fallback>
                    <p:oleObj name="Equation" r:id="rId9" imgW="12801600" imgH="9448800" progId="Equation.DSMT4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0"/>
                          <a:stretch>
                            <a:fillRect/>
                          </a:stretch>
                        </p:blipFill>
                        <p:spPr>
                          <a:xfrm>
                            <a:off x="4288914" y="5286385"/>
                            <a:ext cx="874091" cy="642937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2" name="对象 334"/>
              <p:cNvGraphicFramePr>
                <a:graphicFrameLocks noChangeAspect="1"/>
              </p:cNvGraphicFramePr>
              <p:nvPr/>
            </p:nvGraphicFramePr>
            <p:xfrm>
              <a:off x="5796900" y="5286385"/>
              <a:ext cx="693588" cy="60960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7349" name="Equation" r:id="rId11" imgW="10668000" imgH="9448800" progId="Equation.DSMT4">
                      <p:embed/>
                    </p:oleObj>
                  </mc:Choice>
                  <mc:Fallback>
                    <p:oleObj name="Equation" r:id="rId11" imgW="10668000" imgH="9448800" progId="Equation.DSMT4">
                      <p:embed/>
                      <p:pic>
                        <p:nvPicPr>
                          <p:cNvPr id="0" name=""/>
                          <p:cNvPicPr>
                            <a:picLocks noChangeAspect="1"/>
                          </p:cNvPicPr>
                          <p:nvPr/>
                        </p:nvPicPr>
                        <p:blipFill>
                          <a:blip r:embed="rId12"/>
                          <a:stretch>
                            <a:fillRect/>
                          </a:stretch>
                        </p:blipFill>
                        <p:spPr>
                          <a:xfrm>
                            <a:off x="5796900" y="5286385"/>
                            <a:ext cx="693588" cy="609600"/>
                          </a:xfrm>
                          <a:prstGeom prst="rect">
                            <a:avLst/>
                          </a:prstGeom>
                          <a:noFill/>
                          <a:ln w="9525"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53" name="Rectangle 22"/>
              <p:cNvSpPr>
                <a:spLocks noChangeArrowheads="1"/>
              </p:cNvSpPr>
              <p:nvPr/>
            </p:nvSpPr>
            <p:spPr bwMode="auto">
              <a:xfrm>
                <a:off x="714348" y="4572008"/>
                <a:ext cx="1152727" cy="58477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vert="horz" wrap="none" lIns="91440" tIns="45720" rIns="91440" bIns="45720" numCol="1" anchor="ctr" anchorCtr="0" compatLnSpc="1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en-US" altLang="zh-CN" sz="320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ea"/>
                    <a:cs typeface="Times New Roman" panose="02020603050405020304" pitchFamily="18" charset="0"/>
                  </a:rPr>
                  <a:t>5.</a:t>
                </a:r>
                <a:r>
                  <a:rPr kumimoji="0" lang="zh-CN" altLang="en-US" sz="320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ea"/>
                    <a:cs typeface="Times New Roman" panose="02020603050405020304" pitchFamily="18" charset="0"/>
                  </a:rPr>
                  <a:t>计算</a:t>
                </a:r>
                <a:endParaRPr kumimoji="0" lang="zh-CN" altLang="en-US" sz="320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</a:endParaRPr>
              </a:p>
            </p:txBody>
          </p:sp>
          <p:sp>
            <p:nvSpPr>
              <p:cNvPr id="54" name="Rectangle 23"/>
              <p:cNvSpPr>
                <a:spLocks noChangeArrowheads="1"/>
              </p:cNvSpPr>
              <p:nvPr/>
            </p:nvSpPr>
            <p:spPr bwMode="auto">
              <a:xfrm>
                <a:off x="4857752" y="4572008"/>
                <a:ext cx="3467616" cy="58477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vert="horz" wrap="none" lIns="91440" tIns="45720" rIns="91440" bIns="45720" numCol="1" anchor="ctr" anchorCtr="0" compatLnSpc="1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zh-CN" sz="3200" b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ea"/>
                    <a:cs typeface="Times New Roman" panose="02020603050405020304" pitchFamily="18" charset="0"/>
                  </a:rPr>
                  <a:t>的结果是（　　）</a:t>
                </a:r>
                <a:endParaRPr kumimoji="0" lang="zh-CN" altLang="en-US" sz="3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  <a:cs typeface="Times New Roman" panose="02020603050405020304" pitchFamily="18" charset="0"/>
                </a:endParaRPr>
              </a:p>
            </p:txBody>
          </p:sp>
          <p:sp>
            <p:nvSpPr>
              <p:cNvPr id="55" name="Rectangle 24"/>
              <p:cNvSpPr>
                <a:spLocks noChangeArrowheads="1"/>
              </p:cNvSpPr>
              <p:nvPr/>
            </p:nvSpPr>
            <p:spPr bwMode="auto">
              <a:xfrm>
                <a:off x="1571604" y="5286388"/>
                <a:ext cx="1604804" cy="58477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vert="horz" wrap="none" lIns="91440" tIns="45720" rIns="91440" bIns="45720" numCol="1" anchor="ctr" anchorCtr="0" compatLnSpc="1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en-US" altLang="zh-CN" sz="32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ea"/>
                    <a:cs typeface="Times New Roman" panose="02020603050405020304" pitchFamily="18" charset="0"/>
                  </a:rPr>
                  <a:t>	</a:t>
                </a:r>
                <a:r>
                  <a:rPr kumimoji="0" lang="en-US" altLang="zh-CN" sz="3200" b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  <a:r>
                  <a:rPr kumimoji="0" lang="zh-CN" altLang="en-US" sz="32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ea"/>
                    <a:cs typeface="Times New Roman" panose="02020603050405020304" pitchFamily="18" charset="0"/>
                  </a:rPr>
                  <a:t>．</a:t>
                </a:r>
                <a:endParaRPr kumimoji="0" lang="zh-CN" altLang="en-US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</a:endParaRPr>
              </a:p>
            </p:txBody>
          </p:sp>
          <p:sp>
            <p:nvSpPr>
              <p:cNvPr id="56" name="Rectangle 25"/>
              <p:cNvSpPr>
                <a:spLocks noChangeArrowheads="1"/>
              </p:cNvSpPr>
              <p:nvPr/>
            </p:nvSpPr>
            <p:spPr bwMode="auto">
              <a:xfrm>
                <a:off x="2786050" y="5286388"/>
                <a:ext cx="1604804" cy="58477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vert="horz" wrap="none" lIns="91440" tIns="45720" rIns="91440" bIns="45720" numCol="1" anchor="ctr" anchorCtr="0" compatLnSpc="1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en-US" altLang="zh-CN" sz="32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ea"/>
                    <a:cs typeface="Times New Roman" panose="02020603050405020304" pitchFamily="18" charset="0"/>
                  </a:rPr>
                  <a:t>	</a:t>
                </a:r>
                <a:r>
                  <a:rPr kumimoji="0" lang="en-US" altLang="zh-CN" sz="3200" b="0" u="none" strike="noStrike" cap="none" normalizeH="0" baseline="0" dirty="0" smtClean="0">
                    <a:ln>
                      <a:noFill/>
                    </a:ln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kumimoji="0" lang="zh-CN" altLang="en-US" sz="32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ea"/>
                    <a:cs typeface="Times New Roman" panose="02020603050405020304" pitchFamily="18" charset="0"/>
                  </a:rPr>
                  <a:t>．</a:t>
                </a:r>
                <a:endParaRPr kumimoji="0" lang="zh-CN" altLang="en-US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</a:endParaRPr>
              </a:p>
            </p:txBody>
          </p:sp>
          <p:sp>
            <p:nvSpPr>
              <p:cNvPr id="57" name="Rectangle 26"/>
              <p:cNvSpPr>
                <a:spLocks noChangeArrowheads="1"/>
              </p:cNvSpPr>
              <p:nvPr/>
            </p:nvSpPr>
            <p:spPr bwMode="auto">
              <a:xfrm>
                <a:off x="4286248" y="5286388"/>
                <a:ext cx="1624897" cy="58477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  <a:effectLst/>
            </p:spPr>
            <p:txBody>
              <a:bodyPr vert="horz" wrap="none" lIns="91440" tIns="45720" rIns="91440" bIns="45720" numCol="1" anchor="ctr" anchorCtr="0" compatLnSpc="1"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</a:pPr>
                <a:r>
                  <a:rPr kumimoji="0" lang="en-US" altLang="zh-CN" sz="32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ea"/>
                    <a:cs typeface="Times New Roman" panose="02020603050405020304" pitchFamily="18" charset="0"/>
                  </a:rPr>
                  <a:t>	</a:t>
                </a:r>
                <a:r>
                  <a:rPr kumimoji="0" lang="en-US" altLang="zh-CN" sz="3200" b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</a:t>
                </a:r>
                <a:r>
                  <a:rPr kumimoji="0" lang="zh-CN" altLang="en-US" sz="3200" b="0" i="1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ea"/>
                    <a:cs typeface="Times New Roman" panose="02020603050405020304" pitchFamily="18" charset="0"/>
                  </a:rPr>
                  <a:t>．</a:t>
                </a:r>
                <a:endParaRPr kumimoji="0" lang="zh-CN" altLang="en-US" sz="3200" b="0" i="1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ea"/>
                </a:endParaRPr>
              </a:p>
            </p:txBody>
          </p:sp>
          <p:sp>
            <p:nvSpPr>
              <p:cNvPr id="58" name="矩形 57"/>
              <p:cNvSpPr/>
              <p:nvPr/>
            </p:nvSpPr>
            <p:spPr>
              <a:xfrm>
                <a:off x="1108641" y="5273117"/>
                <a:ext cx="798241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altLang="zh-CN" sz="32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r>
                  <a:rPr lang="zh-CN" altLang="en-US" sz="3200" i="1" dirty="0" smtClean="0">
                    <a:latin typeface="+mn-ea"/>
                    <a:cs typeface="Times New Roman" panose="02020603050405020304" pitchFamily="18" charset="0"/>
                  </a:rPr>
                  <a:t>．</a:t>
                </a:r>
                <a:endParaRPr lang="zh-CN" altLang="en-US" sz="3200" i="1" dirty="0" smtClean="0">
                  <a:latin typeface="+mn-ea"/>
                </a:endParaRPr>
              </a:p>
            </p:txBody>
          </p:sp>
        </p:grpSp>
      </p:grpSp>
      <p:sp>
        <p:nvSpPr>
          <p:cNvPr id="59" name="TextBox 58"/>
          <p:cNvSpPr txBox="1"/>
          <p:nvPr/>
        </p:nvSpPr>
        <p:spPr>
          <a:xfrm>
            <a:off x="7072330" y="558203"/>
            <a:ext cx="13573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Times New Roman" panose="02020603050405020304" pitchFamily="18" charset="0"/>
                <a:ea typeface="楷体_GB2312" pitchFamily="49" charset="-122"/>
                <a:cs typeface="Times New Roman" panose="02020603050405020304" pitchFamily="18" charset="0"/>
              </a:rPr>
              <a:t>C</a:t>
            </a:r>
            <a:endParaRPr lang="zh-CN" altLang="en-US" sz="3200" dirty="0">
              <a:solidFill>
                <a:srgbClr val="FF0000"/>
              </a:solidFill>
              <a:latin typeface="Times New Roman" panose="02020603050405020304" pitchFamily="18" charset="0"/>
              <a:ea typeface="楷体_GB2312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60" name="组合 59"/>
          <p:cNvGrpSpPr/>
          <p:nvPr/>
        </p:nvGrpSpPr>
        <p:grpSpPr>
          <a:xfrm>
            <a:off x="0" y="2129839"/>
            <a:ext cx="8310563" cy="1370593"/>
            <a:chOff x="0" y="1571612"/>
            <a:chExt cx="8381258" cy="1370593"/>
          </a:xfrm>
        </p:grpSpPr>
        <p:graphicFrame>
          <p:nvGraphicFramePr>
            <p:cNvPr id="61" name="对象 337"/>
            <p:cNvGraphicFramePr>
              <a:graphicFrameLocks noChangeAspect="1"/>
            </p:cNvGraphicFramePr>
            <p:nvPr/>
          </p:nvGraphicFramePr>
          <p:xfrm>
            <a:off x="2975554" y="1643050"/>
            <a:ext cx="1814362" cy="62575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50" name="Equation" r:id="rId13" imgW="31089600" imgH="10668000" progId="Equation.DSMT4">
                    <p:embed/>
                  </p:oleObj>
                </mc:Choice>
                <mc:Fallback>
                  <p:oleObj name="Equation" r:id="rId13" imgW="31089600" imgH="10668000" progId="Equation.DSMT4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4"/>
                        <a:stretch>
                          <a:fillRect/>
                        </a:stretch>
                      </p:blipFill>
                      <p:spPr>
                        <a:xfrm>
                          <a:off x="2975554" y="1643050"/>
                          <a:ext cx="1814362" cy="625751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2" name="对象 338"/>
            <p:cNvGraphicFramePr>
              <a:graphicFrameLocks noChangeAspect="1"/>
            </p:cNvGraphicFramePr>
            <p:nvPr/>
          </p:nvGraphicFramePr>
          <p:xfrm>
            <a:off x="4789883" y="1643050"/>
            <a:ext cx="2073064" cy="6842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51" name="Equation" r:id="rId15" imgW="39319200" imgH="11887200" progId="Equation.DSMT4">
                    <p:embed/>
                  </p:oleObj>
                </mc:Choice>
                <mc:Fallback>
                  <p:oleObj name="Equation" r:id="rId15" imgW="39319200" imgH="11887200" progId="Equation.DSMT4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6"/>
                        <a:stretch>
                          <a:fillRect/>
                        </a:stretch>
                      </p:blipFill>
                      <p:spPr>
                        <a:xfrm>
                          <a:off x="4789883" y="1643050"/>
                          <a:ext cx="2073064" cy="68421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3" name="对象 339"/>
            <p:cNvGraphicFramePr>
              <a:graphicFrameLocks noChangeAspect="1"/>
            </p:cNvGraphicFramePr>
            <p:nvPr/>
          </p:nvGraphicFramePr>
          <p:xfrm>
            <a:off x="6869910" y="1643040"/>
            <a:ext cx="1511348" cy="63976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352" name="Equation" r:id="rId17" imgW="30175200" imgH="10058400" progId="Equation.DSMT4">
                    <p:embed/>
                  </p:oleObj>
                </mc:Choice>
                <mc:Fallback>
                  <p:oleObj name="Equation" r:id="rId17" imgW="30175200" imgH="10058400" progId="Equation.DSMT4">
                    <p:embed/>
                    <p:pic>
                      <p:nvPicPr>
                        <p:cNvPr id="0" name=""/>
                        <p:cNvPicPr>
                          <a:picLocks noChangeAspect="1"/>
                        </p:cNvPicPr>
                        <p:nvPr/>
                      </p:nvPicPr>
                      <p:blipFill>
                        <a:blip r:embed="rId18"/>
                        <a:stretch>
                          <a:fillRect/>
                        </a:stretch>
                      </p:blipFill>
                      <p:spPr>
                        <a:xfrm>
                          <a:off x="6869910" y="1643040"/>
                          <a:ext cx="1511348" cy="639763"/>
                        </a:xfrm>
                        <a:prstGeom prst="rect">
                          <a:avLst/>
                        </a:prstGeom>
                        <a:noFill/>
                        <a:ln w="9525"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4" name="Rectangle 9"/>
            <p:cNvSpPr>
              <a:spLocks noChangeArrowheads="1"/>
            </p:cNvSpPr>
            <p:nvPr/>
          </p:nvSpPr>
          <p:spPr bwMode="auto">
            <a:xfrm>
              <a:off x="0" y="1571612"/>
              <a:ext cx="2852063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alt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【</a:t>
              </a:r>
              <a:r>
                <a:rPr kumimoji="0" lang="zh-CN" sz="3200" b="0" i="0" u="none" strike="noStrike" cap="none" normalizeH="0" baseline="0" dirty="0" smtClean="0">
                  <a:ln>
                    <a:noFill/>
                  </a:ln>
                  <a:solidFill>
                    <a:srgbClr val="FF0000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解析</a:t>
              </a:r>
              <a:r>
                <a:rPr kumimoji="0" lang="zh-CN" alt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】</a:t>
              </a:r>
              <a:r>
                <a:rPr kumimoji="0" 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原式</a:t>
              </a:r>
              <a:r>
                <a:rPr kumimoji="0" lang="en-US" alt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=</a:t>
              </a:r>
              <a:endParaRPr kumimoji="0" lang="en-US" altLang="zh-CN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itchFamily="49" charset="-122"/>
                <a:ea typeface="楷体_GB2312" pitchFamily="49" charset="-122"/>
              </a:endParaRPr>
            </a:p>
          </p:txBody>
        </p:sp>
        <p:sp>
          <p:nvSpPr>
            <p:cNvPr id="65" name="Rectangle 12"/>
            <p:cNvSpPr>
              <a:spLocks noChangeArrowheads="1"/>
            </p:cNvSpPr>
            <p:nvPr/>
          </p:nvSpPr>
          <p:spPr bwMode="auto">
            <a:xfrm>
              <a:off x="1741787" y="2357430"/>
              <a:ext cx="1497332" cy="584775"/>
            </a:xfrm>
            <a:prstGeom prst="rect">
              <a:avLst/>
            </a:prstGeom>
            <a:noFill/>
            <a:ln w="9525">
              <a:noFill/>
              <a:miter lim="800000"/>
            </a:ln>
            <a:effectLst/>
          </p:spPr>
          <p:txBody>
            <a:bodyPr vert="horz" wrap="none" lIns="91440" tIns="45720" rIns="91440" bIns="45720" numCol="1" anchor="ctr" anchorCtr="0" compatLnSpc="1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sz="3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故选</a:t>
              </a:r>
              <a:r>
                <a:rPr kumimoji="0" lang="en-US" altLang="zh-CN" sz="3200" b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楷体_GB2312" pitchFamily="49" charset="-122"/>
                  <a:cs typeface="Times New Roman" panose="02020603050405020304" pitchFamily="18" charset="0"/>
                </a:rPr>
                <a:t>C</a:t>
              </a:r>
              <a:r>
                <a:rPr lang="en-US" altLang="zh-CN" sz="3200" dirty="0" smtClean="0">
                  <a:latin typeface="楷体_GB2312" pitchFamily="49" charset="-122"/>
                  <a:ea typeface="楷体_GB2312" pitchFamily="49" charset="-122"/>
                  <a:cs typeface="Times New Roman" panose="02020603050405020304" pitchFamily="18" charset="0"/>
                </a:rPr>
                <a:t>.</a:t>
              </a:r>
              <a:endParaRPr kumimoji="0" lang="zh-CN" alt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楷体_GB2312" pitchFamily="49" charset="-122"/>
                <a:ea typeface="楷体_GB2312" pitchFamily="49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251520" y="603845"/>
                <a:ext cx="8892480" cy="17795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zh-CN" altLang="zh-CN" sz="2800" b="1" dirty="0" smtClean="0">
                    <a:solidFill>
                      <a:srgbClr val="000000"/>
                    </a:solidFill>
                    <a:latin typeface="+mn-ea"/>
                  </a:rPr>
                  <a:t>当</a:t>
                </a:r>
                <a:r>
                  <a:rPr lang="en-US" altLang="zh-CN" sz="2800" b="1" dirty="0" smtClean="0">
                    <a:solidFill>
                      <a:srgbClr val="000000"/>
                    </a:solidFill>
                    <a:latin typeface="+mn-ea"/>
                  </a:rPr>
                  <a:t>x</a:t>
                </a:r>
                <a:r>
                  <a:rPr lang="zh-CN" altLang="zh-CN" sz="2800" b="1" dirty="0" smtClean="0">
                    <a:solidFill>
                      <a:srgbClr val="000000"/>
                    </a:solidFill>
                    <a:latin typeface="+mn-ea"/>
                  </a:rPr>
                  <a:t>取何值时</a:t>
                </a:r>
                <a:r>
                  <a:rPr lang="en-US" altLang="zh-CN" sz="2800" b="1" dirty="0" smtClean="0">
                    <a:solidFill>
                      <a:srgbClr val="000000"/>
                    </a:solidFill>
                    <a:latin typeface="+mn-ea"/>
                  </a:rPr>
                  <a:t>,</a:t>
                </a:r>
                <a:r>
                  <a:rPr lang="zh-CN" altLang="zh-CN" sz="2800" b="1" dirty="0" smtClean="0">
                    <a:solidFill>
                      <a:srgbClr val="000000"/>
                    </a:solidFill>
                    <a:latin typeface="+mn-ea"/>
                  </a:rPr>
                  <a:t>代数式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600" b="1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altLang="zh-CN" sz="3600" b="1" i="1" dirty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altLang="zh-CN" sz="3600" b="1" i="1" dirty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altLang="zh-CN" sz="3600" b="1" i="1" dirty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altLang="zh-CN" sz="3600" b="1" i="1" dirty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𝟏</m:t>
                            </m:r>
                          </m:e>
                        </m:d>
                        <m:r>
                          <a:rPr lang="en-US" altLang="zh-CN" sz="3600" b="1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altLang="zh-CN" sz="3600" b="1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altLang="zh-CN" sz="3600" b="1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altLang="zh-CN" sz="3600" b="1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altLang="zh-CN" sz="3600" b="1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)</m:t>
                        </m:r>
                      </m:num>
                      <m:den>
                        <m:sSup>
                          <m:sSupPr>
                            <m:ctrlPr>
                              <a:rPr lang="en-US" altLang="zh-CN" sz="3600" b="1" i="1" dirty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CN" sz="3600" b="1" i="1" dirty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altLang="zh-CN" sz="3600" b="1" i="1" dirty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altLang="zh-CN" sz="3600" b="1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altLang="zh-CN" sz="3600" b="1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  <m:r>
                          <a:rPr lang="en-US" altLang="zh-CN" sz="3600" b="1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altLang="zh-CN" sz="3600" b="1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altLang="zh-CN" sz="3600" b="1" i="1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  <m:r>
                      <a:rPr lang="en-US" altLang="zh-CN" sz="3600" b="1" i="1" dirty="0" smtClean="0">
                        <a:solidFill>
                          <a:srgbClr val="00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zh-CN" altLang="zh-CN" sz="4800" b="1" spc="-100" dirty="0" smtClean="0">
                    <a:solidFill>
                      <a:srgbClr val="000000"/>
                    </a:solidFill>
                    <a:latin typeface="+mn-ea"/>
                  </a:rPr>
                  <a:t>·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600" b="1" i="1" spc="-100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CN" sz="3600" b="1" i="1" spc="-100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altLang="zh-CN" sz="3600" b="1" i="1" spc="-100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altLang="zh-CN" sz="3600" b="1" i="1" spc="-100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+</m:t>
                        </m:r>
                        <m:r>
                          <a:rPr lang="en-US" altLang="zh-CN" sz="3600" b="1" i="1" spc="-100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𝟔</m:t>
                        </m:r>
                      </m:num>
                      <m:den>
                        <m:r>
                          <a:rPr lang="en-US" altLang="zh-CN" sz="3600" b="1" i="1" spc="-100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𝟐</m:t>
                        </m:r>
                        <m:sSup>
                          <m:sSupPr>
                            <m:ctrlPr>
                              <a:rPr lang="en-US" altLang="zh-CN" sz="3600" b="1" i="1" spc="-100" dirty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CN" sz="3600" b="1" i="1" spc="-100" dirty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altLang="zh-CN" sz="3600" b="1" i="1" spc="-100" dirty="0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altLang="zh-CN" sz="3600" b="1" i="1" spc="-100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altLang="zh-CN" sz="3600" b="1" i="1" spc="-100" dirty="0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𝟖</m:t>
                        </m:r>
                      </m:den>
                    </m:f>
                    <m:r>
                      <a:rPr lang="en-US" altLang="zh-CN" sz="3600" b="1" i="1" spc="-100" dirty="0" smtClean="0">
                        <a:solidFill>
                          <a:srgbClr val="000000"/>
                        </a:solidFill>
                        <a:latin typeface="Cambria Math"/>
                      </a:rPr>
                      <m:t>÷</m:t>
                    </m:r>
                  </m:oMath>
                </a14:m>
                <a:r>
                  <a:rPr lang="en-US" altLang="zh-CN" sz="2800" b="1" dirty="0" smtClean="0">
                    <a:solidFill>
                      <a:srgbClr val="000000"/>
                    </a:solidFill>
                    <a:latin typeface="+mn-ea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zh-CN" sz="36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altLang="zh-CN" sz="36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sSup>
                          <m:sSupPr>
                            <m:ctrlPr>
                              <a:rPr lang="en-US" altLang="zh-CN" sz="3600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altLang="zh-CN" sz="3600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altLang="zh-CN" sz="3600" b="1" i="1" smtClean="0">
                                <a:solidFill>
                                  <a:srgbClr val="0000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altLang="zh-CN" sz="36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en-US" altLang="zh-CN" sz="3600" b="1" i="1" smtClean="0">
                            <a:solidFill>
                              <a:srgbClr val="000000"/>
                            </a:solidFill>
                            <a:latin typeface="Cambria Math"/>
                          </a:rPr>
                          <m:t>𝟒</m:t>
                        </m:r>
                      </m:den>
                    </m:f>
                  </m:oMath>
                </a14:m>
                <a:r>
                  <a:rPr lang="zh-CN" altLang="zh-CN" sz="2800" b="1" dirty="0" smtClean="0">
                    <a:solidFill>
                      <a:srgbClr val="000000"/>
                    </a:solidFill>
                    <a:latin typeface="+mn-ea"/>
                  </a:rPr>
                  <a:t>的值为负数</a:t>
                </a:r>
                <a:r>
                  <a:rPr lang="en-US" altLang="zh-CN" sz="2800" b="1" dirty="0" smtClean="0">
                    <a:solidFill>
                      <a:srgbClr val="000000"/>
                    </a:solidFill>
                    <a:latin typeface="+mn-ea"/>
                  </a:rPr>
                  <a:t>?</a:t>
                </a:r>
                <a:endParaRPr lang="zh-CN" altLang="zh-CN" sz="2800" b="1" dirty="0" smtClean="0">
                  <a:solidFill>
                    <a:srgbClr val="000000"/>
                  </a:solidFill>
                  <a:latin typeface="+mn-ea"/>
                </a:endParaRPr>
              </a:p>
              <a:p>
                <a:endParaRPr lang="zh-CN" altLang="en-US" sz="2800" b="1" dirty="0" smtClean="0">
                  <a:solidFill>
                    <a:srgbClr val="000000"/>
                  </a:solidFill>
                  <a:latin typeface="+mn-ea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603845"/>
                <a:ext cx="8892480" cy="1779526"/>
              </a:xfrm>
              <a:prstGeom prst="rect">
                <a:avLst/>
              </a:prstGeom>
              <a:blipFill rotWithShape="1">
                <a:blip r:embed="rId2"/>
                <a:stretch>
                  <a:fillRect l="-1371" t="-6507" r="-548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79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679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1679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167944" name="Picture 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5616" y="2060848"/>
            <a:ext cx="6885195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69447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7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 220"/>
          <p:cNvSpPr/>
          <p:nvPr/>
        </p:nvSpPr>
        <p:spPr>
          <a:xfrm>
            <a:off x="1064895" y="327025"/>
            <a:ext cx="3218815" cy="408940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合作研学</a:t>
            </a:r>
            <a:r>
              <a:rPr lang="en-US" altLang="zh-CN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&amp;</a:t>
            </a:r>
            <a:r>
              <a:rPr lang="zh-CN" altLang="en-US" sz="2400" b="1" dirty="0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sym typeface="+mn-ea"/>
              </a:rPr>
              <a:t>展示激学</a:t>
            </a:r>
          </a:p>
        </p:txBody>
      </p:sp>
      <p:sp>
        <p:nvSpPr>
          <p:cNvPr id="9" name="矩形 8"/>
          <p:cNvSpPr/>
          <p:nvPr/>
        </p:nvSpPr>
        <p:spPr>
          <a:xfrm>
            <a:off x="4329048" y="303039"/>
            <a:ext cx="4059376" cy="46166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zh-CN" altLang="en-US" sz="2400" dirty="0" smtClean="0">
                <a:latin typeface="黑体" panose="02010609060101010101" pitchFamily="2" charset="-122"/>
                <a:ea typeface="黑体" panose="02010609060101010101" pitchFamily="2" charset="-122"/>
                <a:cs typeface="Times New Roman" panose="02020603050405020304" pitchFamily="18" charset="0"/>
              </a:rPr>
              <a:t>分式除法法则的应用</a:t>
            </a:r>
            <a:endParaRPr lang="zh-CN" altLang="en-US" sz="2400" dirty="0">
              <a:latin typeface="黑体" panose="02010609060101010101" pitchFamily="2" charset="-122"/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285720" y="874954"/>
            <a:ext cx="871540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dirty="0" smtClean="0">
                <a:solidFill>
                  <a:srgbClr val="FF0000"/>
                </a:solidFill>
                <a:latin typeface="+mn-ea"/>
              </a:rPr>
              <a:t>例</a:t>
            </a:r>
            <a:r>
              <a:rPr lang="en-US" altLang="zh-CN" sz="32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lang="en-US" altLang="zh-CN" sz="3200" b="1" dirty="0" smtClean="0">
                <a:latin typeface="+mn-ea"/>
              </a:rPr>
              <a:t>  </a:t>
            </a:r>
            <a:r>
              <a:rPr lang="zh-CN" altLang="en-US" sz="3200" b="1" dirty="0" smtClean="0">
                <a:latin typeface="+mn-ea"/>
              </a:rPr>
              <a:t>八年级</a:t>
            </a:r>
            <a:r>
              <a:rPr lang="en-US" altLang="zh-CN" sz="3200" b="1" dirty="0" smtClean="0">
                <a:latin typeface="+mn-ea"/>
              </a:rPr>
              <a:t>(</a:t>
            </a:r>
            <a:r>
              <a:rPr lang="zh-CN" altLang="en-US" sz="3200" b="1" dirty="0" smtClean="0">
                <a:latin typeface="+mn-ea"/>
              </a:rPr>
              <a:t>一</a:t>
            </a:r>
            <a:r>
              <a:rPr lang="en-US" altLang="zh-CN" sz="3200" b="1" dirty="0" smtClean="0">
                <a:latin typeface="+mn-ea"/>
              </a:rPr>
              <a:t>)</a:t>
            </a:r>
            <a:r>
              <a:rPr lang="zh-CN" altLang="en-US" sz="3200" b="1" dirty="0" smtClean="0">
                <a:latin typeface="+mn-ea"/>
              </a:rPr>
              <a:t>班的同学在体育课上进行长跑训练</a:t>
            </a:r>
            <a:r>
              <a:rPr lang="en-US" altLang="zh-CN" sz="3200" b="1" dirty="0" smtClean="0">
                <a:latin typeface="+mn-ea"/>
              </a:rPr>
              <a:t>,</a:t>
            </a:r>
            <a:r>
              <a:rPr lang="zh-CN" altLang="en-US" sz="3200" b="1" dirty="0" smtClean="0">
                <a:latin typeface="+mn-ea"/>
              </a:rPr>
              <a:t>小芳跑完</a:t>
            </a:r>
            <a:r>
              <a:rPr lang="en-US" altLang="zh-CN" sz="3200" b="1" dirty="0" smtClean="0">
                <a:latin typeface="+mn-ea"/>
              </a:rPr>
              <a:t>1000 </a:t>
            </a:r>
            <a:r>
              <a:rPr lang="en-US" altLang="zh-CN" sz="32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zh-CN" altLang="en-US" sz="3200" b="1" dirty="0" smtClean="0">
                <a:latin typeface="+mn-ea"/>
              </a:rPr>
              <a:t>用了</a:t>
            </a:r>
            <a:r>
              <a:rPr lang="en-US" altLang="zh-CN" sz="32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zh-CN" sz="3200" dirty="0" smtClean="0"/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zh-CN" sz="3200" b="1" dirty="0" smtClean="0">
                <a:latin typeface="+mn-ea"/>
              </a:rPr>
              <a:t>,</a:t>
            </a:r>
            <a:r>
              <a:rPr lang="zh-CN" altLang="en-US" sz="3200" b="1" dirty="0" smtClean="0">
                <a:latin typeface="+mn-ea"/>
              </a:rPr>
              <a:t>小华用相同的时间跑完了</a:t>
            </a:r>
            <a:r>
              <a:rPr lang="en-US" altLang="zh-CN" sz="3200" b="1" dirty="0" smtClean="0">
                <a:latin typeface="+mn-ea"/>
              </a:rPr>
              <a:t>800 </a:t>
            </a:r>
            <a:r>
              <a:rPr lang="en-US" altLang="zh-CN" sz="3200" b="1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zh-CN" sz="3200" b="1" dirty="0" smtClean="0">
                <a:latin typeface="+mn-ea"/>
              </a:rPr>
              <a:t>.</a:t>
            </a:r>
            <a:r>
              <a:rPr lang="zh-CN" altLang="en-US" sz="3200" b="1" dirty="0" smtClean="0">
                <a:latin typeface="+mn-ea"/>
              </a:rPr>
              <a:t>这次训练</a:t>
            </a:r>
            <a:r>
              <a:rPr lang="en-US" altLang="zh-CN" sz="3200" b="1" dirty="0" smtClean="0">
                <a:latin typeface="+mn-ea"/>
              </a:rPr>
              <a:t>,</a:t>
            </a:r>
            <a:r>
              <a:rPr lang="zh-CN" altLang="en-US" sz="3200" b="1" dirty="0" smtClean="0">
                <a:latin typeface="+mn-ea"/>
              </a:rPr>
              <a:t>小芳的平均速度是小华的平均速度的多少倍</a:t>
            </a:r>
            <a:r>
              <a:rPr lang="en-US" altLang="zh-CN" sz="3200" b="1" dirty="0" smtClean="0">
                <a:latin typeface="+mn-ea"/>
              </a:rPr>
              <a:t>?</a:t>
            </a:r>
            <a:endParaRPr lang="zh-CN" altLang="en-US" sz="3200" b="1" dirty="0">
              <a:latin typeface="+mn-ea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00034" y="5304110"/>
            <a:ext cx="83582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>
                <a:solidFill>
                  <a:srgbClr val="000000"/>
                </a:solidFill>
                <a:latin typeface="+mn-ea"/>
              </a:rPr>
              <a:t>答</a:t>
            </a:r>
            <a:r>
              <a:rPr lang="en-US" altLang="zh-CN" sz="3200" b="1" dirty="0" smtClean="0">
                <a:solidFill>
                  <a:srgbClr val="000000"/>
                </a:solidFill>
                <a:latin typeface="+mn-ea"/>
              </a:rPr>
              <a:t>:</a:t>
            </a:r>
            <a:r>
              <a:rPr lang="zh-CN" altLang="en-US" sz="3200" b="1" dirty="0" smtClean="0">
                <a:solidFill>
                  <a:srgbClr val="000000"/>
                </a:solidFill>
                <a:latin typeface="+mn-ea"/>
              </a:rPr>
              <a:t>这次训练</a:t>
            </a:r>
            <a:r>
              <a:rPr lang="en-US" altLang="zh-CN" sz="3200" b="1" dirty="0" smtClean="0">
                <a:solidFill>
                  <a:srgbClr val="000000"/>
                </a:solidFill>
                <a:latin typeface="+mn-ea"/>
              </a:rPr>
              <a:t>,</a:t>
            </a:r>
            <a:r>
              <a:rPr lang="zh-CN" altLang="en-US" sz="3200" b="1" dirty="0" smtClean="0">
                <a:solidFill>
                  <a:srgbClr val="000000"/>
                </a:solidFill>
                <a:latin typeface="+mn-ea"/>
              </a:rPr>
              <a:t>小芳的平均速度是小华的平均速度的</a:t>
            </a:r>
            <a:r>
              <a:rPr lang="en-US" altLang="zh-CN" sz="3200" b="1" dirty="0" smtClean="0">
                <a:solidFill>
                  <a:srgbClr val="000000"/>
                </a:solidFill>
                <a:latin typeface="+mn-ea"/>
              </a:rPr>
              <a:t>1.25</a:t>
            </a:r>
            <a:r>
              <a:rPr lang="zh-CN" altLang="en-US" sz="3200" b="1" dirty="0" smtClean="0">
                <a:solidFill>
                  <a:srgbClr val="000000"/>
                </a:solidFill>
                <a:latin typeface="+mn-ea"/>
              </a:rPr>
              <a:t>倍</a:t>
            </a:r>
            <a:r>
              <a:rPr lang="en-US" altLang="zh-CN" sz="3200" b="1" dirty="0" smtClean="0">
                <a:solidFill>
                  <a:srgbClr val="000000"/>
                </a:solidFill>
                <a:latin typeface="+mn-ea"/>
              </a:rPr>
              <a:t>.</a:t>
            </a:r>
          </a:p>
        </p:txBody>
      </p:sp>
      <p:grpSp>
        <p:nvGrpSpPr>
          <p:cNvPr id="20" name="组合 19"/>
          <p:cNvGrpSpPr/>
          <p:nvPr/>
        </p:nvGrpSpPr>
        <p:grpSpPr>
          <a:xfrm>
            <a:off x="214314" y="3089532"/>
            <a:ext cx="8572528" cy="1077218"/>
            <a:chOff x="214314" y="2857496"/>
            <a:chExt cx="8572528" cy="1077218"/>
          </a:xfrm>
        </p:grpSpPr>
        <p:sp>
          <p:nvSpPr>
            <p:cNvPr id="21" name="矩形 20"/>
            <p:cNvSpPr/>
            <p:nvPr/>
          </p:nvSpPr>
          <p:spPr>
            <a:xfrm>
              <a:off x="214314" y="2857496"/>
              <a:ext cx="8572528" cy="10772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zh-CN" altLang="en-US" sz="3200" b="1" dirty="0" smtClean="0">
                  <a:solidFill>
                    <a:srgbClr val="FF0000"/>
                  </a:solidFill>
                  <a:latin typeface="+mn-ea"/>
                </a:rPr>
                <a:t>解</a:t>
              </a:r>
              <a:r>
                <a:rPr lang="en-US" altLang="zh-CN" sz="3200" b="1" dirty="0" smtClean="0">
                  <a:latin typeface="+mn-ea"/>
                </a:rPr>
                <a:t>:</a:t>
              </a:r>
              <a:r>
                <a:rPr lang="zh-CN" altLang="en-US" sz="3200" b="1" dirty="0" smtClean="0">
                  <a:latin typeface="+mn-ea"/>
                </a:rPr>
                <a:t>小芳的平均速度为      </a:t>
              </a:r>
              <a:r>
                <a:rPr lang="en-US" altLang="zh-CN" sz="3200" b="1" dirty="0" smtClean="0">
                  <a:latin typeface="+mn-ea"/>
                </a:rPr>
                <a:t> </a:t>
              </a:r>
              <a:r>
                <a:rPr lang="en-US" altLang="zh-CN" sz="3200" b="1" dirty="0" smtClean="0">
                  <a:latin typeface="Times New Roman" pitchFamily="18" charset="0"/>
                  <a:cs typeface="Times New Roman" pitchFamily="18" charset="0"/>
                </a:rPr>
                <a:t>m</a:t>
              </a:r>
              <a:r>
                <a:rPr lang="en-US" altLang="zh-CN" sz="3200" b="1" dirty="0" smtClean="0">
                  <a:latin typeface="+mn-ea"/>
                </a:rPr>
                <a:t>/</a:t>
              </a:r>
              <a:r>
                <a:rPr lang="en-US" altLang="zh-CN" sz="3200" b="1" dirty="0" smtClean="0">
                  <a:latin typeface="Times New Roman" pitchFamily="18" charset="0"/>
                  <a:cs typeface="Times New Roman" pitchFamily="18" charset="0"/>
                </a:rPr>
                <a:t>s</a:t>
              </a:r>
              <a:r>
                <a:rPr lang="en-US" altLang="zh-CN" sz="3200" b="1" dirty="0" smtClean="0">
                  <a:latin typeface="+mn-ea"/>
                </a:rPr>
                <a:t>,</a:t>
              </a:r>
              <a:r>
                <a:rPr lang="zh-CN" altLang="en-US" sz="3200" b="1" dirty="0" smtClean="0">
                  <a:latin typeface="+mn-ea"/>
                </a:rPr>
                <a:t>小华的平均速度为       </a:t>
              </a:r>
              <a:r>
                <a:rPr lang="en-US" altLang="zh-CN" sz="3200" b="1" dirty="0" smtClean="0">
                  <a:latin typeface="Times New Roman" pitchFamily="18" charset="0"/>
                  <a:cs typeface="Times New Roman" pitchFamily="18" charset="0"/>
                </a:rPr>
                <a:t>m/s</a:t>
              </a:r>
              <a:r>
                <a:rPr lang="en-US" altLang="zh-CN" sz="3200" b="1" dirty="0" smtClean="0">
                  <a:latin typeface="+mn-ea"/>
                </a:rPr>
                <a:t>,</a:t>
              </a:r>
              <a:endParaRPr lang="en-US" altLang="zh-CN" sz="3200" b="1" dirty="0">
                <a:latin typeface="+mn-ea"/>
              </a:endParaRPr>
            </a:p>
          </p:txBody>
        </p:sp>
        <p:graphicFrame>
          <p:nvGraphicFramePr>
            <p:cNvPr id="24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41452754"/>
                </p:ext>
              </p:extLst>
            </p:nvPr>
          </p:nvGraphicFramePr>
          <p:xfrm>
            <a:off x="4211960" y="2857496"/>
            <a:ext cx="576265" cy="5905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4" name="Equation" r:id="rId3" imgW="295163" imgH="324012" progId="Equations">
                    <p:embed/>
                  </p:oleObj>
                </mc:Choice>
                <mc:Fallback>
                  <p:oleObj name="Equation" r:id="rId3" imgW="295163" imgH="324012" progId="Equations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11960" y="2857496"/>
                          <a:ext cx="576265" cy="59055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5" name="Object 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39523134"/>
                </p:ext>
              </p:extLst>
            </p:nvPr>
          </p:nvGraphicFramePr>
          <p:xfrm>
            <a:off x="814367" y="3345540"/>
            <a:ext cx="642942" cy="5715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5" name="Equation" r:id="rId5" imgW="237930" imgH="324012" progId="Equations">
                    <p:embed/>
                  </p:oleObj>
                </mc:Choice>
                <mc:Fallback>
                  <p:oleObj name="Equation" r:id="rId5" imgW="237930" imgH="324012" progId="Equations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14367" y="3345540"/>
                          <a:ext cx="642942" cy="5715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6" name="对象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917736"/>
              </p:ext>
            </p:extLst>
          </p:nvPr>
        </p:nvGraphicFramePr>
        <p:xfrm>
          <a:off x="928662" y="4303978"/>
          <a:ext cx="6816684" cy="849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7" imgW="2438280" imgH="393480" progId="">
                  <p:embed/>
                </p:oleObj>
              </mc:Choice>
              <mc:Fallback>
                <p:oleObj name="Equation" r:id="rId7" imgW="2438280" imgH="39348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8662" y="4303978"/>
                        <a:ext cx="6816684" cy="8493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7" name="lt2.jpg" descr="id:2147516185;FounderCES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42939" y="924732"/>
            <a:ext cx="892899" cy="43204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26574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波形">
  <a:themeElements>
    <a:clrScheme name="波形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波形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波形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621</TotalTime>
  <Words>577</Words>
  <Application>Microsoft Office PowerPoint</Application>
  <PresentationFormat>全屏显示(4:3)</PresentationFormat>
  <Paragraphs>82</Paragraphs>
  <Slides>12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12</vt:i4>
      </vt:variant>
    </vt:vector>
  </HeadingPairs>
  <TitlesOfParts>
    <vt:vector size="15" baseType="lpstr">
      <vt:lpstr>波形</vt:lpstr>
      <vt:lpstr>Equation</vt:lpstr>
      <vt:lpstr>公式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Administrator</cp:lastModifiedBy>
  <cp:revision>191</cp:revision>
  <dcterms:created xsi:type="dcterms:W3CDTF">2015-11-21T07:20:00Z</dcterms:created>
  <dcterms:modified xsi:type="dcterms:W3CDTF">2020-06-23T08:31:58Z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2052-11.1.0.8214</vt:lpwstr>
  </property>
</Properties>
</file>