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4" r:id="rId3"/>
    <p:sldId id="297" r:id="rId4"/>
    <p:sldId id="298" r:id="rId5"/>
    <p:sldId id="314" r:id="rId6"/>
    <p:sldId id="323" r:id="rId7"/>
    <p:sldId id="319" r:id="rId8"/>
    <p:sldId id="303" r:id="rId9"/>
    <p:sldId id="315" r:id="rId10"/>
    <p:sldId id="309" r:id="rId11"/>
    <p:sldId id="325" r:id="rId12"/>
    <p:sldId id="333" r:id="rId13"/>
    <p:sldId id="334" r:id="rId14"/>
    <p:sldId id="317" r:id="rId1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1" autoAdjust="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24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image" Target="../media/image9.wmf"/><Relationship Id="rId7" Type="http://schemas.openxmlformats.org/officeDocument/2006/relationships/image" Target="../media/image8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image" Target="../media/image18.wmf"/><Relationship Id="rId7" Type="http://schemas.openxmlformats.org/officeDocument/2006/relationships/image" Target="../media/image17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0" Type="http://schemas.openxmlformats.org/officeDocument/2006/relationships/image" Target="../media/image20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DFDCBBFC-4FC4-4F72-A2BD-146476B9911C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AF46253-02FB-457B-A215-4A9967B19C3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33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1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68580" tIns="34290" rIns="68580" bIns="34290" numCol="1" anchor="t" anchorCtr="0" compatLnSpc="1"/>
          <a:lstStyle/>
          <a:p>
            <a:endParaRPr lang="en-US" sz="2400"/>
          </a:p>
        </p:txBody>
      </p:sp>
      <p:sp>
        <p:nvSpPr>
          <p:cNvPr id="10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68580" tIns="34290" rIns="68580" bIns="34290" numCol="1" anchor="t" anchorCtr="0" compatLnSpc="1"/>
          <a:lstStyle/>
          <a:p>
            <a:endParaRPr lang="en-US" sz="2400"/>
          </a:p>
        </p:txBody>
      </p:sp>
      <p:sp>
        <p:nvSpPr>
          <p:cNvPr id="11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68580" tIns="34290" rIns="68580" bIns="34290" numCol="1" anchor="t" anchorCtr="0" compatLnSpc="1"/>
          <a:lstStyle/>
          <a:p>
            <a:endParaRPr lang="en-US" sz="2400"/>
          </a:p>
        </p:txBody>
      </p:sp>
      <p:sp>
        <p:nvSpPr>
          <p:cNvPr id="12" name="Freeform 26"/>
          <p:cNvSpPr/>
          <p:nvPr/>
        </p:nvSpPr>
        <p:spPr bwMode="hidden">
          <a:xfrm>
            <a:off x="5609489" y="4074175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68580" tIns="34290" rIns="68580" bIns="34290" numCol="1" anchor="t" anchorCtr="0" compatLnSpc="1"/>
          <a:lstStyle/>
          <a:p>
            <a:endParaRPr lang="en-US" sz="2400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68580" tIns="34290" rIns="68580" bIns="34290" numCol="1" anchor="t" anchorCtr="0" compatLnSpc="1"/>
          <a:lstStyle/>
          <a:p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33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3" y="3429001"/>
            <a:ext cx="3820055" cy="2697163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1"/>
            <a:ext cx="3822192" cy="2697163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1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24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165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15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35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tx2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1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4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3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en-US" sz="240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5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2"/>
                </a:solidFill>
              </a:defRPr>
            </a:lvl1pPr>
          </a:lstStyle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9" y="6250165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4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2"/>
                </a:solidFill>
              </a:defRPr>
            </a:lvl1pPr>
          </a:lstStyle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8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32435" indent="-20574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41985" indent="-17145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97280" indent="-17145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33731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57734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7pPr>
      <a:lvl8pPr marL="181737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tags" Target="../tags/tag3.xml"/><Relationship Id="rId4" Type="http://schemas.openxmlformats.org/officeDocument/2006/relationships/image" Target="../media/image38.png"/><Relationship Id="rId3" Type="http://schemas.openxmlformats.org/officeDocument/2006/relationships/tags" Target="../tags/tag2.xml"/><Relationship Id="rId2" Type="http://schemas.openxmlformats.org/officeDocument/2006/relationships/image" Target="../media/image37.png"/><Relationship Id="rId1" Type="http://schemas.openxmlformats.org/officeDocument/2006/relationships/tags" Target="../tags/tag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43.png"/><Relationship Id="rId6" Type="http://schemas.openxmlformats.org/officeDocument/2006/relationships/image" Target="../media/image42.png"/><Relationship Id="rId5" Type="http://schemas.openxmlformats.org/officeDocument/2006/relationships/tags" Target="../tags/tag6.xml"/><Relationship Id="rId4" Type="http://schemas.openxmlformats.org/officeDocument/2006/relationships/image" Target="../media/image41.png"/><Relationship Id="rId3" Type="http://schemas.openxmlformats.org/officeDocument/2006/relationships/tags" Target="../tags/tag5.xml"/><Relationship Id="rId2" Type="http://schemas.openxmlformats.org/officeDocument/2006/relationships/image" Target="../media/image40.png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0" Type="http://schemas.openxmlformats.org/officeDocument/2006/relationships/vmlDrawing" Target="../drawings/vmlDrawing1.vml"/><Relationship Id="rId2" Type="http://schemas.openxmlformats.org/officeDocument/2006/relationships/image" Target="../media/image2.wmf"/><Relationship Id="rId19" Type="http://schemas.openxmlformats.org/officeDocument/2006/relationships/slideLayout" Target="../slideLayouts/slideLayout7.xml"/><Relationship Id="rId18" Type="http://schemas.openxmlformats.org/officeDocument/2006/relationships/image" Target="../media/image10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9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8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4.bin"/><Relationship Id="rId8" Type="http://schemas.openxmlformats.org/officeDocument/2006/relationships/image" Target="../media/image14.wmf"/><Relationship Id="rId7" Type="http://schemas.openxmlformats.org/officeDocument/2006/relationships/oleObject" Target="../embeddings/oleObject13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11.bin"/><Relationship Id="rId22" Type="http://schemas.openxmlformats.org/officeDocument/2006/relationships/vmlDrawing" Target="../drawings/vmlDrawing2.vml"/><Relationship Id="rId21" Type="http://schemas.openxmlformats.org/officeDocument/2006/relationships/slideLayout" Target="../slideLayouts/slideLayout7.xml"/><Relationship Id="rId20" Type="http://schemas.openxmlformats.org/officeDocument/2006/relationships/image" Target="../media/image20.wmf"/><Relationship Id="rId2" Type="http://schemas.openxmlformats.org/officeDocument/2006/relationships/image" Target="../media/image11.wmf"/><Relationship Id="rId19" Type="http://schemas.openxmlformats.org/officeDocument/2006/relationships/oleObject" Target="../embeddings/oleObject19.bin"/><Relationship Id="rId18" Type="http://schemas.openxmlformats.org/officeDocument/2006/relationships/image" Target="../media/image19.wmf"/><Relationship Id="rId17" Type="http://schemas.openxmlformats.org/officeDocument/2006/relationships/oleObject" Target="../embeddings/oleObject18.bin"/><Relationship Id="rId16" Type="http://schemas.openxmlformats.org/officeDocument/2006/relationships/image" Target="../media/image18.wmf"/><Relationship Id="rId15" Type="http://schemas.openxmlformats.org/officeDocument/2006/relationships/oleObject" Target="../embeddings/oleObject17.bin"/><Relationship Id="rId14" Type="http://schemas.openxmlformats.org/officeDocument/2006/relationships/image" Target="../media/image17.wmf"/><Relationship Id="rId13" Type="http://schemas.openxmlformats.org/officeDocument/2006/relationships/oleObject" Target="../embeddings/oleObject16.bin"/><Relationship Id="rId12" Type="http://schemas.openxmlformats.org/officeDocument/2006/relationships/image" Target="../media/image16.wmf"/><Relationship Id="rId11" Type="http://schemas.openxmlformats.org/officeDocument/2006/relationships/oleObject" Target="../embeddings/oleObject15.bin"/><Relationship Id="rId10" Type="http://schemas.openxmlformats.org/officeDocument/2006/relationships/image" Target="../media/image15.wmf"/><Relationship Id="rId1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24.wmf"/><Relationship Id="rId7" Type="http://schemas.openxmlformats.org/officeDocument/2006/relationships/oleObject" Target="../embeddings/oleObject23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21.emf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5.wmf"/><Relationship Id="rId1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29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26.wmf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3.bin"/><Relationship Id="rId8" Type="http://schemas.openxmlformats.org/officeDocument/2006/relationships/image" Target="../media/image33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30.wmf"/><Relationship Id="rId14" Type="http://schemas.openxmlformats.org/officeDocument/2006/relationships/vmlDrawing" Target="../drawings/vmlDrawing6.vml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35.wmf"/><Relationship Id="rId11" Type="http://schemas.openxmlformats.org/officeDocument/2006/relationships/oleObject" Target="../embeddings/oleObject34.bin"/><Relationship Id="rId10" Type="http://schemas.openxmlformats.org/officeDocument/2006/relationships/image" Target="../media/image34.wmf"/><Relationship Id="rId1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2294" name="TextBox 16"/>
          <p:cNvSpPr txBox="1">
            <a:spLocks noChangeArrowheads="1"/>
          </p:cNvSpPr>
          <p:nvPr/>
        </p:nvSpPr>
        <p:spPr bwMode="auto">
          <a:xfrm>
            <a:off x="2051720" y="1357298"/>
            <a:ext cx="6215106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1885950" indent="-1885950"/>
            <a:r>
              <a:rPr lang="zh-CN" altLang="en-US" sz="3200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第十二</a:t>
            </a:r>
            <a:r>
              <a:rPr lang="zh-CN" altLang="en-US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章       分式和分式方程</a:t>
            </a:r>
            <a:endParaRPr lang="zh-CN" altLang="en-US" sz="3200" b="1" dirty="0">
              <a:solidFill>
                <a:srgbClr val="CC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oup 4"/>
          <p:cNvGrpSpPr/>
          <p:nvPr/>
        </p:nvGrpSpPr>
        <p:grpSpPr bwMode="auto">
          <a:xfrm>
            <a:off x="1403350" y="5300663"/>
            <a:ext cx="2016125" cy="1009650"/>
            <a:chOff x="340" y="3022"/>
            <a:chExt cx="1270" cy="636"/>
          </a:xfrm>
        </p:grpSpPr>
        <p:sp>
          <p:nvSpPr>
            <p:cNvPr id="12297" name="Oval 5"/>
            <p:cNvSpPr>
              <a:spLocks noChangeArrowheads="1"/>
            </p:cNvSpPr>
            <p:nvPr/>
          </p:nvSpPr>
          <p:spPr bwMode="auto">
            <a:xfrm>
              <a:off x="340" y="3022"/>
              <a:ext cx="1224" cy="636"/>
            </a:xfrm>
            <a:prstGeom prst="ellipse">
              <a:avLst/>
            </a:prstGeom>
            <a:gradFill rotWithShape="1">
              <a:gsLst>
                <a:gs pos="0">
                  <a:srgbClr val="D3E11F"/>
                </a:gs>
                <a:gs pos="100000">
                  <a:srgbClr val="DEEC22"/>
                </a:gs>
              </a:gsLst>
              <a:path path="rect">
                <a:fillToRect r="100000" b="100000"/>
              </a:path>
            </a:gradFill>
            <a:ln w="9525" algn="ctr">
              <a:solidFill>
                <a:schemeClr val="hlink"/>
              </a:solidFill>
              <a:round/>
            </a:ln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12298" name="Rectangle 6">
              <a:hlinkClick r:id="rId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0" y="3149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800" dirty="0">
                  <a:latin typeface="宋体" panose="02010600030101010101" pitchFamily="2" charset="-122"/>
                </a:rPr>
                <a:t> </a:t>
              </a:r>
              <a:r>
                <a:rPr lang="zh-CN" altLang="en-US" sz="2800" b="1" dirty="0">
                  <a:solidFill>
                    <a:srgbClr val="CC0000"/>
                  </a:solidFill>
                  <a:latin typeface="宋体" panose="02010600030101010101" pitchFamily="2" charset="-122"/>
                </a:rPr>
                <a:t>学习新知</a:t>
              </a:r>
              <a:endParaRPr lang="zh-CN" altLang="en-US" sz="2800" b="1" dirty="0">
                <a:solidFill>
                  <a:srgbClr val="CC0000"/>
                </a:solidFill>
                <a:latin typeface="宋体" panose="02010600030101010101" pitchFamily="2" charset="-122"/>
              </a:endParaRPr>
            </a:p>
          </p:txBody>
        </p:sp>
      </p:grpSp>
      <p:grpSp>
        <p:nvGrpSpPr>
          <p:cNvPr id="3" name="Group 7"/>
          <p:cNvGrpSpPr/>
          <p:nvPr/>
        </p:nvGrpSpPr>
        <p:grpSpPr bwMode="auto">
          <a:xfrm>
            <a:off x="4932363" y="5229225"/>
            <a:ext cx="2160587" cy="1009650"/>
            <a:chOff x="2018" y="2976"/>
            <a:chExt cx="1361" cy="636"/>
          </a:xfrm>
        </p:grpSpPr>
        <p:sp>
          <p:nvSpPr>
            <p:cNvPr id="12300" name="Oval 8"/>
            <p:cNvSpPr>
              <a:spLocks noChangeArrowheads="1"/>
            </p:cNvSpPr>
            <p:nvPr/>
          </p:nvSpPr>
          <p:spPr bwMode="auto">
            <a:xfrm>
              <a:off x="2018" y="2976"/>
              <a:ext cx="1224" cy="636"/>
            </a:xfrm>
            <a:prstGeom prst="ellipse">
              <a:avLst/>
            </a:prstGeom>
            <a:gradFill rotWithShape="1">
              <a:gsLst>
                <a:gs pos="0">
                  <a:srgbClr val="D3E11F"/>
                </a:gs>
                <a:gs pos="100000">
                  <a:srgbClr val="DEEC22"/>
                </a:gs>
              </a:gsLst>
              <a:path path="rect">
                <a:fillToRect r="100000" b="100000"/>
              </a:path>
            </a:gradFill>
            <a:ln w="9525" algn="ctr">
              <a:solidFill>
                <a:schemeClr val="hlink"/>
              </a:solidFill>
              <a:round/>
            </a:ln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12301" name="Rectangle 9">
              <a:hlinkClick r:id="rId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109" y="3113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rgbClr val="CC0000"/>
                  </a:solidFill>
                  <a:latin typeface="宋体" panose="02010600030101010101" pitchFamily="2" charset="-122"/>
                </a:rPr>
                <a:t>检测反馈</a:t>
              </a:r>
              <a:endParaRPr lang="zh-CN" altLang="en-US" sz="2800" b="1" dirty="0">
                <a:solidFill>
                  <a:srgbClr val="CC0000"/>
                </a:solidFill>
                <a:latin typeface="宋体" panose="02010600030101010101" pitchFamily="2" charset="-122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827584" y="2500306"/>
            <a:ext cx="745919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12.3.1   </a:t>
            </a:r>
            <a:r>
              <a:rPr lang="zh-CN" alt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分式的加减</a:t>
            </a:r>
            <a:endParaRPr lang="zh-CN" altLang="en-US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14348" y="428604"/>
            <a:ext cx="5256212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七年级数学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·</a:t>
            </a:r>
            <a:r>
              <a:rPr lang="zh-CN" altLang="en-US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下    新课标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[</a:t>
            </a:r>
            <a:r>
              <a:rPr lang="zh-CN" altLang="en-US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冀教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]</a:t>
            </a:r>
            <a:endParaRPr lang="zh-CN" altLang="en-US" b="1" dirty="0">
              <a:solidFill>
                <a:srgbClr val="CC0000"/>
              </a:solidFill>
              <a:latin typeface="Calibri" panose="020F050202020403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19405" y="836930"/>
            <a:ext cx="8428990" cy="4707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CN" sz="2400" dirty="0" smtClean="0"/>
              <a:t>4. </a:t>
            </a:r>
            <a:r>
              <a:rPr lang="zh-CN" altLang="en-US" sz="2400" dirty="0" smtClean="0"/>
              <a:t>异分母分式相加减，通分的关键是确定几个分式的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最简公分母</a:t>
            </a:r>
            <a:r>
              <a:rPr lang="zh-CN" altLang="en-US" sz="2400" dirty="0" smtClean="0"/>
              <a:t>，其步骤如下：</a:t>
            </a:r>
            <a:endParaRPr lang="en-US" altLang="zh-CN" sz="2400" dirty="0" smtClean="0"/>
          </a:p>
          <a:p>
            <a:pPr>
              <a:lnSpc>
                <a:spcPts val="4000"/>
              </a:lnSpc>
            </a:pPr>
            <a:r>
              <a:rPr lang="en-US" altLang="zh-CN" sz="2400" dirty="0" smtClean="0"/>
              <a:t>  </a:t>
            </a:r>
            <a:r>
              <a:rPr lang="zh-CN" altLang="en-US" sz="2400" dirty="0" smtClean="0"/>
              <a:t>①将各个分式的分母分解因式；</a:t>
            </a:r>
            <a:endParaRPr lang="en-US" altLang="zh-CN" sz="2400" dirty="0" smtClean="0"/>
          </a:p>
          <a:p>
            <a:pPr>
              <a:lnSpc>
                <a:spcPts val="4000"/>
              </a:lnSpc>
            </a:pPr>
            <a:r>
              <a:rPr lang="en-US" altLang="zh-CN" sz="2400" dirty="0" smtClean="0"/>
              <a:t>  </a:t>
            </a:r>
            <a:r>
              <a:rPr lang="zh-CN" altLang="en-US" sz="2400" dirty="0" smtClean="0"/>
              <a:t>②取各分母系数的最小公倍数；</a:t>
            </a:r>
            <a:endParaRPr lang="en-US" altLang="zh-CN" sz="2400" dirty="0" smtClean="0"/>
          </a:p>
          <a:p>
            <a:pPr>
              <a:lnSpc>
                <a:spcPts val="4000"/>
              </a:lnSpc>
            </a:pPr>
            <a:r>
              <a:rPr lang="en-US" altLang="zh-CN" sz="2400" dirty="0" smtClean="0"/>
              <a:t>  </a:t>
            </a:r>
            <a:r>
              <a:rPr lang="zh-CN" altLang="en-US" sz="2400" dirty="0" smtClean="0"/>
              <a:t>③凡出现的字母或含有字母的因式为底的幂的因式都要取；</a:t>
            </a:r>
            <a:r>
              <a:rPr lang="en-US" altLang="zh-CN" sz="2400" dirty="0" smtClean="0"/>
              <a:t> </a:t>
            </a:r>
            <a:endParaRPr lang="en-US" altLang="zh-CN" sz="2400" dirty="0" smtClean="0"/>
          </a:p>
          <a:p>
            <a:pPr>
              <a:lnSpc>
                <a:spcPts val="4000"/>
              </a:lnSpc>
            </a:pPr>
            <a:r>
              <a:rPr lang="zh-CN" altLang="en-US" sz="2400" dirty="0" smtClean="0"/>
              <a:t>  ④相同字母或含字母的因式的幂的因式取指数最大的；</a:t>
            </a:r>
            <a:endParaRPr lang="en-US" altLang="zh-CN" sz="2400" dirty="0" smtClean="0"/>
          </a:p>
          <a:p>
            <a:pPr>
              <a:lnSpc>
                <a:spcPts val="4000"/>
              </a:lnSpc>
            </a:pPr>
            <a:r>
              <a:rPr lang="en-US" altLang="zh-CN" sz="2400" dirty="0" smtClean="0"/>
              <a:t>  </a:t>
            </a:r>
            <a:r>
              <a:rPr lang="zh-CN" altLang="en-US" sz="2400" dirty="0" smtClean="0"/>
              <a:t>⑤将上述取得的式子都乘起来，就得到了最简公分母。</a:t>
            </a:r>
            <a:endParaRPr lang="en-US" altLang="zh-CN" sz="2400" dirty="0" smtClean="0"/>
          </a:p>
          <a:p>
            <a:pPr>
              <a:lnSpc>
                <a:spcPts val="4000"/>
              </a:lnSpc>
            </a:pPr>
            <a:r>
              <a:rPr lang="en-US" altLang="zh-CN" sz="2400" dirty="0" smtClean="0"/>
              <a:t>5.</a:t>
            </a:r>
            <a:r>
              <a:rPr lang="zh-CN" altLang="en-US" sz="2400" dirty="0" smtClean="0"/>
              <a:t>对于整式与分式之间的加减运算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则把整式看成一个整体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即看成分母为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的代数式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以便通分</a:t>
            </a:r>
            <a:r>
              <a:rPr lang="en-US" altLang="zh-CN" sz="2400" dirty="0" smtClean="0"/>
              <a:t>.</a:t>
            </a:r>
            <a:endParaRPr lang="zh-CN" altLang="en-US" sz="2400" dirty="0" smtClean="0"/>
          </a:p>
        </p:txBody>
      </p:sp>
      <p:sp>
        <p:nvSpPr>
          <p:cNvPr id="8" name="圆角矩形 7"/>
          <p:cNvSpPr/>
          <p:nvPr/>
        </p:nvSpPr>
        <p:spPr>
          <a:xfrm>
            <a:off x="1691680" y="260648"/>
            <a:ext cx="266429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dirty="0" smtClean="0"/>
              <a:t>精讲领学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45795" y="1066165"/>
            <a:ext cx="7684770" cy="123952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98475" y="2738120"/>
            <a:ext cx="7356475" cy="119634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28370" y="4585970"/>
            <a:ext cx="6716395" cy="1873885"/>
          </a:xfrm>
          <a:prstGeom prst="rect">
            <a:avLst/>
          </a:prstGeom>
        </p:spPr>
      </p:pic>
      <p:sp>
        <p:nvSpPr>
          <p:cNvPr id="5" name="圆角矩形 4"/>
          <p:cNvSpPr/>
          <p:nvPr/>
        </p:nvSpPr>
        <p:spPr>
          <a:xfrm>
            <a:off x="846758" y="195749"/>
            <a:ext cx="266429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dirty="0" smtClean="0"/>
              <a:t>反馈固学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7341235" y="1230630"/>
            <a:ext cx="6870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A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836410" y="2893060"/>
            <a:ext cx="5441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A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319520" y="4431665"/>
            <a:ext cx="916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C</a:t>
            </a:r>
            <a:endParaRPr lang="en-US" altLang="zh-CN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16535" y="382905"/>
            <a:ext cx="8316595" cy="138874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16535" y="1771650"/>
            <a:ext cx="7587615" cy="141224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22935" y="2973705"/>
            <a:ext cx="8155940" cy="380238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189865" y="3188335"/>
            <a:ext cx="3498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6.</a:t>
            </a:r>
            <a:endParaRPr lang="en-US" altLang="zh-CN" sz="2400"/>
          </a:p>
        </p:txBody>
      </p:sp>
      <p:sp>
        <p:nvSpPr>
          <p:cNvPr id="12" name="文本框 11"/>
          <p:cNvSpPr txBox="1"/>
          <p:nvPr/>
        </p:nvSpPr>
        <p:spPr>
          <a:xfrm>
            <a:off x="6986270" y="590550"/>
            <a:ext cx="7543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A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494145" y="1883410"/>
            <a:ext cx="6699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C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255645" y="5502910"/>
            <a:ext cx="55232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括号前面是“+”,去括号后括号内各项的符号不变;括号前面是“-”,去括号时,括号内各项的符号都要改变</a:t>
            </a:r>
            <a:endParaRPr lang="zh-CN" altLang="en-US" sz="1400">
              <a:solidFill>
                <a:srgbClr val="FF0000"/>
              </a:solidFill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61715" y="6109335"/>
            <a:ext cx="5295900" cy="666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1043608" y="404664"/>
            <a:ext cx="266429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反馈固学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052830"/>
            <a:ext cx="8754745" cy="2512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zh-CN" altLang="en-US" sz="2400" dirty="0" smtClean="0"/>
              <a:t>例：某水果店有两种等级的水果，一级苹果每</a:t>
            </a:r>
            <a:r>
              <a:rPr lang="en-US" altLang="zh-CN" sz="2400" dirty="0" smtClean="0"/>
              <a:t>a</a:t>
            </a:r>
            <a:r>
              <a:rPr lang="zh-CN" altLang="en-US" sz="2400" dirty="0" smtClean="0"/>
              <a:t>千克卖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元，二级水果每</a:t>
            </a:r>
            <a:r>
              <a:rPr lang="en-US" altLang="zh-CN" sz="2400" dirty="0" smtClean="0"/>
              <a:t>b</a:t>
            </a:r>
            <a:r>
              <a:rPr lang="zh-CN" altLang="en-US" sz="2400" dirty="0" smtClean="0"/>
              <a:t>千克卖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元，求：</a:t>
            </a:r>
            <a:endParaRPr lang="en-US" altLang="zh-CN" sz="2400" dirty="0" smtClean="0"/>
          </a:p>
          <a:p>
            <a:pPr>
              <a:lnSpc>
                <a:spcPts val="4000"/>
              </a:lnSpc>
            </a:pPr>
            <a:r>
              <a:rPr lang="zh-CN" altLang="en-US" sz="2400" dirty="0" smtClean="0"/>
              <a:t>（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）当分开销售时，两种苹果每千克的平均售价分别是多少元？</a:t>
            </a:r>
            <a:endParaRPr lang="en-US" altLang="zh-CN" sz="2400" dirty="0" smtClean="0"/>
          </a:p>
          <a:p>
            <a:pPr>
              <a:lnSpc>
                <a:spcPts val="4000"/>
              </a:lnSpc>
            </a:pPr>
            <a:r>
              <a:rPr lang="zh-CN" altLang="en-US" sz="2400" dirty="0" smtClean="0"/>
              <a:t>（</a:t>
            </a:r>
            <a:r>
              <a:rPr lang="en-US" altLang="zh-CN" sz="2400" dirty="0" smtClean="0"/>
              <a:t>2</a:t>
            </a:r>
            <a:r>
              <a:rPr lang="zh-CN" altLang="en-US" sz="2400" dirty="0" smtClean="0"/>
              <a:t>）当苹果按质量</a:t>
            </a:r>
            <a:r>
              <a:rPr lang="en-US" altLang="zh-CN" sz="2400" dirty="0" smtClean="0"/>
              <a:t>1:1</a:t>
            </a:r>
            <a:r>
              <a:rPr lang="zh-CN" altLang="en-US" sz="2400" dirty="0" smtClean="0"/>
              <a:t>混合销售时，平均每千克的售价是多少元？</a:t>
            </a:r>
            <a:endParaRPr lang="en-US" altLang="zh-CN" sz="2400" dirty="0" smtClean="0"/>
          </a:p>
          <a:p>
            <a:endParaRPr lang="en-US" altLang="zh-CN" sz="2400" dirty="0" smtClean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4440" y="3369945"/>
            <a:ext cx="5591175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圆角矩形 13"/>
          <p:cNvSpPr/>
          <p:nvPr/>
        </p:nvSpPr>
        <p:spPr>
          <a:xfrm>
            <a:off x="2411760" y="260648"/>
            <a:ext cx="410445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合作研学</a:t>
            </a:r>
            <a:r>
              <a:rPr lang="en-US" altLang="zh-CN" dirty="0" smtClean="0"/>
              <a:t>&amp;</a:t>
            </a:r>
            <a:r>
              <a:rPr lang="zh-CN" altLang="en-US" dirty="0" smtClean="0"/>
              <a:t>展示激学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83568" y="980728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b="1" dirty="0" smtClean="0">
                <a:solidFill>
                  <a:srgbClr val="FF0000"/>
                </a:solidFill>
              </a:rPr>
              <a:t> </a:t>
            </a:r>
            <a:r>
              <a:rPr lang="zh-CN" altLang="en-US" b="1" dirty="0" smtClean="0">
                <a:solidFill>
                  <a:srgbClr val="FF0000"/>
                </a:solidFill>
              </a:rPr>
              <a:t>探究</a:t>
            </a: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zh-CN" b="1" i="1" dirty="0" smtClean="0">
                <a:solidFill>
                  <a:srgbClr val="FF0000"/>
                </a:solidFill>
              </a:rPr>
              <a:t>　</a:t>
            </a:r>
            <a:r>
              <a:rPr lang="zh-CN" altLang="zh-CN" b="1" dirty="0" smtClean="0">
                <a:solidFill>
                  <a:srgbClr val="FF0000"/>
                </a:solidFill>
              </a:rPr>
              <a:t>同分母分式的加减</a:t>
            </a:r>
            <a:endParaRPr lang="zh-CN" altLang="zh-CN" sz="2800" dirty="0" smtClean="0">
              <a:solidFill>
                <a:srgbClr val="FF0000"/>
              </a:solidFill>
            </a:endParaRPr>
          </a:p>
          <a:p>
            <a:endParaRPr lang="zh-CN" altLang="zh-CN" sz="2800" dirty="0" smtClean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1560" y="1628800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</a:t>
            </a:r>
            <a:r>
              <a:rPr lang="zh-CN" altLang="zh-CN" sz="2400" dirty="0" smtClean="0"/>
              <a:t>类比同分母分数的加减法运算法则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完成下面同分母分式的加减运算</a:t>
            </a:r>
            <a:r>
              <a:rPr lang="en-US" altLang="zh-CN" sz="2400" dirty="0" smtClean="0"/>
              <a:t>:</a:t>
            </a:r>
            <a:endParaRPr lang="en-US" altLang="zh-CN" sz="2400" dirty="0" smtClean="0"/>
          </a:p>
          <a:p>
            <a:endParaRPr lang="zh-CN" altLang="en-US" sz="2400" dirty="0"/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685800" y="2537593"/>
            <a:ext cx="2352801" cy="838899"/>
            <a:chOff x="1114428" y="1959951"/>
            <a:chExt cx="2352801" cy="774368"/>
          </a:xfrm>
        </p:grpSpPr>
        <p:graphicFrame>
          <p:nvGraphicFramePr>
            <p:cNvPr id="9" name="Object 12"/>
            <p:cNvGraphicFramePr>
              <a:graphicFrameLocks noChangeAspect="1"/>
            </p:cNvGraphicFramePr>
            <p:nvPr/>
          </p:nvGraphicFramePr>
          <p:xfrm>
            <a:off x="1114428" y="1959951"/>
            <a:ext cx="1528746" cy="774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Equation" r:id="rId1" imgW="16459200" imgH="9448800" progId="">
                    <p:embed/>
                  </p:oleObj>
                </mc:Choice>
                <mc:Fallback>
                  <p:oleObj name="Equation" r:id="rId1" imgW="16459200" imgH="9448800" progId="">
                    <p:embed/>
                    <p:pic>
                      <p:nvPicPr>
                        <p:cNvPr id="0" name="图片 102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114428" y="1959951"/>
                          <a:ext cx="1528746" cy="77436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ctangle 14"/>
            <p:cNvSpPr>
              <a:spLocks noChangeArrowheads="1"/>
            </p:cNvSpPr>
            <p:nvPr/>
          </p:nvSpPr>
          <p:spPr bwMode="auto">
            <a:xfrm>
              <a:off x="2500298" y="2430516"/>
              <a:ext cx="966931" cy="19887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2667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800" b="1" i="0" u="sng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宋体" panose="02010600030101010101" pitchFamily="2" charset="-122"/>
                </a:rPr>
                <a:t>         </a:t>
              </a:r>
              <a:r>
                <a:rPr kumimoji="0" lang="en-US" altLang="zh-CN" sz="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宋体" panose="02010600030101010101" pitchFamily="2" charset="-122"/>
                </a:rPr>
                <a:t>;</a:t>
              </a:r>
              <a:endParaRPr kumimoji="0" lang="zh-CN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693738" y="3540698"/>
            <a:ext cx="3236804" cy="844749"/>
            <a:chOff x="1088538" y="3349941"/>
            <a:chExt cx="2117370" cy="503390"/>
          </a:xfrm>
        </p:grpSpPr>
        <p:graphicFrame>
          <p:nvGraphicFramePr>
            <p:cNvPr id="12" name="Object 6"/>
            <p:cNvGraphicFramePr>
              <a:graphicFrameLocks noChangeAspect="1"/>
            </p:cNvGraphicFramePr>
            <p:nvPr/>
          </p:nvGraphicFramePr>
          <p:xfrm>
            <a:off x="1088538" y="3349941"/>
            <a:ext cx="1041575" cy="5033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Equation" r:id="rId3" imgW="16764000" imgH="9448800" progId="">
                    <p:embed/>
                  </p:oleObj>
                </mc:Choice>
                <mc:Fallback>
                  <p:oleObj name="Equation" r:id="rId3" imgW="16764000" imgH="9448800" progId="">
                    <p:embed/>
                    <p:pic>
                      <p:nvPicPr>
                        <p:cNvPr id="0" name="图片 102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88538" y="3349941"/>
                          <a:ext cx="1041575" cy="50339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929764" y="3638770"/>
              <a:ext cx="1276144" cy="12838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L="0" marR="0" lvl="0" indent="2667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800" b="1" i="0" u="sng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宋体" panose="02010600030101010101" pitchFamily="2" charset="-122"/>
                </a:rPr>
                <a:t>          </a:t>
              </a:r>
              <a:r>
                <a:rPr kumimoji="0" lang="en-US" altLang="zh-CN" sz="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宋体" panose="02010600030101010101" pitchFamily="2" charset="-122"/>
                </a:rPr>
                <a:t>;</a:t>
              </a:r>
              <a:endParaRPr kumimoji="0" lang="zh-CN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4052888" y="2439168"/>
            <a:ext cx="3192019" cy="808037"/>
            <a:chOff x="4235455" y="1798638"/>
            <a:chExt cx="3192019" cy="808037"/>
          </a:xfrm>
        </p:grpSpPr>
        <p:graphicFrame>
          <p:nvGraphicFramePr>
            <p:cNvPr id="16" name="Object 11"/>
            <p:cNvGraphicFramePr>
              <a:graphicFrameLocks noChangeAspect="1"/>
            </p:cNvGraphicFramePr>
            <p:nvPr/>
          </p:nvGraphicFramePr>
          <p:xfrm>
            <a:off x="4235455" y="1798638"/>
            <a:ext cx="2189162" cy="808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5" imgW="17068800" imgH="9448800" progId="">
                    <p:embed/>
                  </p:oleObj>
                </mc:Choice>
                <mc:Fallback>
                  <p:oleObj name="Equation" r:id="rId5" imgW="17068800" imgH="9448800" progId="">
                    <p:embed/>
                    <p:pic>
                      <p:nvPicPr>
                        <p:cNvPr id="0" name="图片 102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235455" y="1798638"/>
                          <a:ext cx="2189162" cy="80803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6357950" y="2350791"/>
              <a:ext cx="1069524" cy="21544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2667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800" b="1" i="0" u="sng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宋体" panose="02010600030101010101" pitchFamily="2" charset="-122"/>
                </a:rPr>
                <a:t>           </a:t>
              </a:r>
              <a:r>
                <a:rPr kumimoji="0" lang="en-US" altLang="zh-CN" sz="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宋体" panose="02010600030101010101" pitchFamily="2" charset="-122"/>
                </a:rPr>
                <a:t>;</a:t>
              </a:r>
              <a:endParaRPr kumimoji="0" lang="zh-CN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3923929" y="3429000"/>
            <a:ext cx="3226066" cy="1027878"/>
            <a:chOff x="4038988" y="2857497"/>
            <a:chExt cx="2368279" cy="753596"/>
          </a:xfrm>
        </p:grpSpPr>
        <p:graphicFrame>
          <p:nvGraphicFramePr>
            <p:cNvPr id="19" name="Object 9"/>
            <p:cNvGraphicFramePr>
              <a:graphicFrameLocks noChangeAspect="1"/>
            </p:cNvGraphicFramePr>
            <p:nvPr/>
          </p:nvGraphicFramePr>
          <p:xfrm>
            <a:off x="4038988" y="2857497"/>
            <a:ext cx="1664574" cy="7535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Equation" r:id="rId7" imgW="17068800" imgH="9448800" progId="">
                    <p:embed/>
                  </p:oleObj>
                </mc:Choice>
                <mc:Fallback>
                  <p:oleObj name="Equation" r:id="rId7" imgW="17068800" imgH="9448800" progId="">
                    <p:embed/>
                    <p:pic>
                      <p:nvPicPr>
                        <p:cNvPr id="0" name="图片 102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038988" y="2857497"/>
                          <a:ext cx="1664574" cy="75359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Rectangle 16"/>
            <p:cNvSpPr>
              <a:spLocks noChangeArrowheads="1"/>
            </p:cNvSpPr>
            <p:nvPr/>
          </p:nvSpPr>
          <p:spPr bwMode="auto">
            <a:xfrm>
              <a:off x="5643571" y="3385845"/>
              <a:ext cx="763696" cy="16988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2667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700" b="1" i="0" u="sng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宋体" panose="02010600030101010101" pitchFamily="2" charset="-122"/>
                </a:rPr>
                <a:t>           </a:t>
              </a:r>
              <a:r>
                <a:rPr kumimoji="0" lang="en-US" altLang="zh-CN" sz="7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宋体" panose="02010600030101010101" pitchFamily="2" charset="-122"/>
                </a:rPr>
                <a:t>;</a:t>
              </a:r>
              <a:endParaRPr kumimoji="0" lang="zh-CN" alt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</p:txBody>
        </p:sp>
      </p:grpSp>
      <p:sp>
        <p:nvSpPr>
          <p:cNvPr id="23" name="矩形 22"/>
          <p:cNvSpPr/>
          <p:nvPr/>
        </p:nvSpPr>
        <p:spPr>
          <a:xfrm>
            <a:off x="2411760" y="3645024"/>
            <a:ext cx="12961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u="sng" dirty="0" smtClean="0">
                <a:solidFill>
                  <a:srgbClr val="000000"/>
                </a:solidFill>
                <a:latin typeface="+mn-ea"/>
                <a:cs typeface="宋体" panose="02010600030101010101" pitchFamily="2" charset="-122"/>
              </a:rPr>
              <a:t> </a:t>
            </a:r>
            <a:endParaRPr lang="zh-CN" altLang="en-US" dirty="0"/>
          </a:p>
        </p:txBody>
      </p:sp>
      <p:graphicFrame>
        <p:nvGraphicFramePr>
          <p:cNvPr id="28" name="Object 3"/>
          <p:cNvGraphicFramePr>
            <a:graphicFrameLocks noChangeAspect="1"/>
          </p:cNvGraphicFramePr>
          <p:nvPr/>
        </p:nvGraphicFramePr>
        <p:xfrm>
          <a:off x="3563888" y="5800321"/>
          <a:ext cx="2928958" cy="10576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9" imgW="23164800" imgH="9448800" progId="Equations">
                  <p:embed/>
                </p:oleObj>
              </mc:Choice>
              <mc:Fallback>
                <p:oleObj name="Equation" r:id="rId9" imgW="23164800" imgH="9448800" progId="Equations">
                  <p:embed/>
                  <p:pic>
                    <p:nvPicPr>
                      <p:cNvPr id="0" name="图片 1029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63888" y="5800321"/>
                        <a:ext cx="2928958" cy="105767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2"/>
          <p:cNvSpPr>
            <a:spLocks noChangeArrowheads="1"/>
          </p:cNvSpPr>
          <p:nvPr/>
        </p:nvSpPr>
        <p:spPr bwMode="auto">
          <a:xfrm>
            <a:off x="467544" y="4437112"/>
            <a:ext cx="8286808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同分母的两个分式相加（减），分母不变，把分子相加（减）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宋体" panose="02010600030101010101" pitchFamily="2" charset="-122"/>
              </a:rPr>
              <a:t>．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251520" y="5805264"/>
            <a:ext cx="33377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 smtClean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用式子表示为：</a:t>
            </a:r>
            <a:endParaRPr lang="zh-CN" altLang="en-US" sz="3200" b="1" dirty="0" smtClean="0">
              <a:solidFill>
                <a:srgbClr val="FF0000"/>
              </a:solidFill>
              <a:latin typeface="+mn-ea"/>
            </a:endParaRP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572250" y="3462833"/>
          <a:ext cx="795338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Equation" r:id="rId11" imgW="8229600" imgH="9448800" progId="">
                  <p:embed/>
                </p:oleObj>
              </mc:Choice>
              <mc:Fallback>
                <p:oleObj name="Equation" r:id="rId11" imgW="8229600" imgH="9448800" progId="">
                  <p:embed/>
                  <p:pic>
                    <p:nvPicPr>
                      <p:cNvPr id="0" name="图片 1030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572250" y="3462833"/>
                        <a:ext cx="795338" cy="8302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571750" y="2462708"/>
          <a:ext cx="500063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Equation" r:id="rId13" imgW="3657600" imgH="9448800" progId="">
                  <p:embed/>
                </p:oleObj>
              </mc:Choice>
              <mc:Fallback>
                <p:oleObj name="Equation" r:id="rId13" imgW="3657600" imgH="9448800" progId="">
                  <p:embed/>
                  <p:pic>
                    <p:nvPicPr>
                      <p:cNvPr id="0" name="图片 1031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71750" y="2462708"/>
                        <a:ext cx="500063" cy="7635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500813" y="2319833"/>
          <a:ext cx="113665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Equation" r:id="rId15" imgW="8534400" imgH="9448800" progId="">
                  <p:embed/>
                </p:oleObj>
              </mc:Choice>
              <mc:Fallback>
                <p:oleObj name="Equation" r:id="rId15" imgW="8534400" imgH="9448800" progId="">
                  <p:embed/>
                  <p:pic>
                    <p:nvPicPr>
                      <p:cNvPr id="0" name="图片 1032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00813" y="2319833"/>
                        <a:ext cx="1136650" cy="796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00313" y="3534271"/>
          <a:ext cx="695325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Equation" r:id="rId17" imgW="3657600" imgH="9448800" progId="">
                  <p:embed/>
                </p:oleObj>
              </mc:Choice>
              <mc:Fallback>
                <p:oleObj name="Equation" r:id="rId17" imgW="3657600" imgH="9448800" progId="">
                  <p:embed/>
                  <p:pic>
                    <p:nvPicPr>
                      <p:cNvPr id="0" name="图片 1033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500313" y="3534271"/>
                        <a:ext cx="695325" cy="731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611560" y="188640"/>
            <a:ext cx="410445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合作研学</a:t>
            </a:r>
            <a:r>
              <a:rPr lang="en-US" altLang="zh-CN" dirty="0" smtClean="0"/>
              <a:t>&amp;</a:t>
            </a:r>
            <a:r>
              <a:rPr lang="zh-CN" altLang="en-US" dirty="0" smtClean="0"/>
              <a:t>展示激学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71472" y="785794"/>
            <a:ext cx="4100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+mn-ea"/>
              </a:rPr>
              <a:t>例</a:t>
            </a:r>
            <a:r>
              <a:rPr lang="en-US" altLang="zh-CN" sz="3200" b="1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lang="en-US" altLang="zh-CN" sz="3200" b="1" dirty="0" smtClean="0">
                <a:latin typeface="+mn-ea"/>
              </a:rPr>
              <a:t>  </a:t>
            </a:r>
            <a:r>
              <a:rPr lang="zh-CN" altLang="en-US" sz="3200" b="1" dirty="0" smtClean="0">
                <a:latin typeface="+mn-ea"/>
              </a:rPr>
              <a:t>计算下列各式：</a:t>
            </a:r>
            <a:endParaRPr lang="zh-CN" altLang="en-US" sz="3200" b="1" dirty="0">
              <a:latin typeface="+mn-ea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928662" y="1428736"/>
          <a:ext cx="1352534" cy="764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1" imgW="16764000" imgH="9448800" progId="">
                  <p:embed/>
                </p:oleObj>
              </mc:Choice>
              <mc:Fallback>
                <p:oleObj name="Equation" r:id="rId1" imgW="16764000" imgH="9448800" progId="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28662" y="1428736"/>
                        <a:ext cx="1352534" cy="76417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786050" y="1357298"/>
          <a:ext cx="1919419" cy="825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25908000" imgH="9448800" progId="">
                  <p:embed/>
                </p:oleObj>
              </mc:Choice>
              <mc:Fallback>
                <p:oleObj name="Equation" r:id="rId3" imgW="25908000" imgH="9448800" progId="">
                  <p:embed/>
                  <p:pic>
                    <p:nvPicPr>
                      <p:cNvPr id="0" name="图片 205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86050" y="1357298"/>
                        <a:ext cx="1919419" cy="82549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/>
        </p:nvGraphicFramePr>
        <p:xfrm>
          <a:off x="5000628" y="1214422"/>
          <a:ext cx="3711405" cy="968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45110400" imgH="10058400" progId="">
                  <p:embed/>
                </p:oleObj>
              </mc:Choice>
              <mc:Fallback>
                <p:oleObj name="Equation" r:id="rId5" imgW="45110400" imgH="10058400" progId="">
                  <p:embed/>
                  <p:pic>
                    <p:nvPicPr>
                      <p:cNvPr id="0" name="图片 205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00628" y="1214422"/>
                        <a:ext cx="3711405" cy="96839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1165225" y="2357438"/>
          <a:ext cx="40052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37490400" imgH="9448800" progId="">
                  <p:embed/>
                </p:oleObj>
              </mc:Choice>
              <mc:Fallback>
                <p:oleObj name="Equation" r:id="rId7" imgW="37490400" imgH="9448800" progId="">
                  <p:embed/>
                  <p:pic>
                    <p:nvPicPr>
                      <p:cNvPr id="0" name="图片 2055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65225" y="2357438"/>
                        <a:ext cx="4005263" cy="792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/>
        </p:nvGraphicFramePr>
        <p:xfrm>
          <a:off x="1174750" y="3286125"/>
          <a:ext cx="50101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9" imgW="58216800" imgH="9448800" progId="">
                  <p:embed/>
                </p:oleObj>
              </mc:Choice>
              <mc:Fallback>
                <p:oleObj name="Equation" r:id="rId9" imgW="58216800" imgH="9448800" progId="">
                  <p:embed/>
                  <p:pic>
                    <p:nvPicPr>
                      <p:cNvPr id="0" name="图片 2056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74750" y="3286125"/>
                        <a:ext cx="5010150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142976" y="4357694"/>
          <a:ext cx="3926061" cy="774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1" imgW="44196000" imgH="10058400" progId="">
                  <p:embed/>
                </p:oleObj>
              </mc:Choice>
              <mc:Fallback>
                <p:oleObj name="Equation" r:id="rId11" imgW="44196000" imgH="10058400" progId="">
                  <p:embed/>
                  <p:pic>
                    <p:nvPicPr>
                      <p:cNvPr id="0" name="图片 2057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42976" y="4357694"/>
                        <a:ext cx="3926061" cy="77470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14282" y="2357430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解</a:t>
            </a:r>
            <a:r>
              <a:rPr lang="zh-CN" altLang="en-US" sz="3200" b="1" dirty="0" smtClean="0"/>
              <a:t>：</a:t>
            </a:r>
            <a:endParaRPr lang="zh-CN" altLang="en-US" sz="3200" b="1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143504" y="4357694"/>
          <a:ext cx="3071834" cy="883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13" imgW="42367200" imgH="10058400" progId="">
                  <p:embed/>
                </p:oleObj>
              </mc:Choice>
              <mc:Fallback>
                <p:oleObj name="Equation" r:id="rId13" imgW="42367200" imgH="10058400" progId="">
                  <p:embed/>
                  <p:pic>
                    <p:nvPicPr>
                      <p:cNvPr id="0" name="图片 2058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143504" y="4357694"/>
                        <a:ext cx="3071834" cy="88320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/>
          <p:cNvGraphicFramePr>
            <a:graphicFrameLocks noChangeAspect="1"/>
          </p:cNvGraphicFramePr>
          <p:nvPr/>
        </p:nvGraphicFramePr>
        <p:xfrm>
          <a:off x="1000100" y="5572140"/>
          <a:ext cx="2597615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15" imgW="23469600" imgH="10058400" progId="">
                  <p:embed/>
                </p:oleObj>
              </mc:Choice>
              <mc:Fallback>
                <p:oleObj name="Equation" r:id="rId15" imgW="23469600" imgH="10058400" progId="">
                  <p:embed/>
                  <p:pic>
                    <p:nvPicPr>
                      <p:cNvPr id="0" name="图片 2059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000100" y="5572140"/>
                        <a:ext cx="2597615" cy="85725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8"/>
          <p:cNvGraphicFramePr>
            <a:graphicFrameLocks noChangeAspect="1"/>
          </p:cNvGraphicFramePr>
          <p:nvPr/>
        </p:nvGraphicFramePr>
        <p:xfrm>
          <a:off x="3643306" y="5572140"/>
          <a:ext cx="1728406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7" imgW="24079200" imgH="12192000" progId="">
                  <p:embed/>
                </p:oleObj>
              </mc:Choice>
              <mc:Fallback>
                <p:oleObj name="Equation" r:id="rId17" imgW="24079200" imgH="12192000" progId="">
                  <p:embed/>
                  <p:pic>
                    <p:nvPicPr>
                      <p:cNvPr id="0" name="图片 2060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643306" y="5572140"/>
                        <a:ext cx="1728406" cy="811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0"/>
          <p:cNvGraphicFramePr>
            <a:graphicFrameLocks noChangeAspect="1"/>
          </p:cNvGraphicFramePr>
          <p:nvPr/>
        </p:nvGraphicFramePr>
        <p:xfrm>
          <a:off x="5440363" y="5500688"/>
          <a:ext cx="165417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9" imgW="12496800" imgH="9448800" progId="">
                  <p:embed/>
                </p:oleObj>
              </mc:Choice>
              <mc:Fallback>
                <p:oleObj name="Equation" r:id="rId19" imgW="12496800" imgH="9448800" progId="">
                  <p:embed/>
                  <p:pic>
                    <p:nvPicPr>
                      <p:cNvPr id="0" name="图片 2061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440363" y="5500688"/>
                        <a:ext cx="1654175" cy="8397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subSp spid="_x0000_s205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subSp spid="_x0000_s2056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subSp spid="_x0000_s205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subSp spid="_x0000_s2057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subSp spid="_x0000_s205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>
                                            <p:subSp spid="_x0000_s2058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>
            <a:off x="2411760" y="404664"/>
            <a:ext cx="410445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合作研学</a:t>
            </a:r>
            <a:r>
              <a:rPr lang="en-US" altLang="zh-CN" dirty="0" smtClean="0"/>
              <a:t>&amp;</a:t>
            </a:r>
            <a:r>
              <a:rPr lang="zh-CN" altLang="en-US" dirty="0" smtClean="0"/>
              <a:t>展示激学</a:t>
            </a:r>
            <a:endParaRPr lang="zh-CN" altLang="en-US" dirty="0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332795" y="1137444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b="1" dirty="0" smtClean="0">
                <a:solidFill>
                  <a:srgbClr val="FF0000"/>
                </a:solidFill>
              </a:rPr>
              <a:t> </a:t>
            </a:r>
            <a:r>
              <a:rPr lang="zh-CN" altLang="en-US" b="1" dirty="0" smtClean="0">
                <a:solidFill>
                  <a:srgbClr val="FF0000"/>
                </a:solidFill>
              </a:rPr>
              <a:t>探究</a:t>
            </a:r>
            <a:r>
              <a:rPr lang="en-US" altLang="zh-CN" b="1" dirty="0" smtClean="0">
                <a:solidFill>
                  <a:srgbClr val="FF0000"/>
                </a:solidFill>
              </a:rPr>
              <a:t>2</a:t>
            </a:r>
            <a:r>
              <a:rPr lang="zh-CN" altLang="zh-CN" b="1" i="1" dirty="0" smtClean="0">
                <a:solidFill>
                  <a:srgbClr val="FF0000"/>
                </a:solidFill>
              </a:rPr>
              <a:t>　</a:t>
            </a:r>
            <a:r>
              <a:rPr lang="zh-CN" altLang="en-US" b="1" dirty="0" smtClean="0">
                <a:solidFill>
                  <a:srgbClr val="FF0000"/>
                </a:solidFill>
              </a:rPr>
              <a:t>异</a:t>
            </a:r>
            <a:r>
              <a:rPr lang="zh-CN" altLang="zh-CN" b="1" dirty="0" smtClean="0">
                <a:solidFill>
                  <a:srgbClr val="FF0000"/>
                </a:solidFill>
              </a:rPr>
              <a:t>分母分式的加减</a:t>
            </a:r>
            <a:endParaRPr lang="zh-CN" altLang="zh-CN" sz="2800" dirty="0" smtClean="0">
              <a:solidFill>
                <a:srgbClr val="FF0000"/>
              </a:solidFill>
            </a:endParaRPr>
          </a:p>
          <a:p>
            <a:endParaRPr lang="zh-CN" altLang="zh-CN" sz="28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555776" y="1844824"/>
          <a:ext cx="1062038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1" imgW="411480" imgH="393065" progId="Equations">
                  <p:embed/>
                </p:oleObj>
              </mc:Choice>
              <mc:Fallback>
                <p:oleObj name="Equation" r:id="rId1" imgW="411480" imgH="393065" progId="Equations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55776" y="1844824"/>
                        <a:ext cx="1062038" cy="7667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99592" y="1988840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试计算：</a:t>
            </a:r>
            <a:endParaRPr lang="zh-CN" altLang="en-US" dirty="0"/>
          </a:p>
        </p:txBody>
      </p:sp>
      <p:grpSp>
        <p:nvGrpSpPr>
          <p:cNvPr id="36" name="组合 35"/>
          <p:cNvGrpSpPr/>
          <p:nvPr/>
        </p:nvGrpSpPr>
        <p:grpSpPr>
          <a:xfrm>
            <a:off x="395536" y="2708920"/>
            <a:ext cx="7858180" cy="2688384"/>
            <a:chOff x="571472" y="3429001"/>
            <a:chExt cx="7858180" cy="2688384"/>
          </a:xfrm>
        </p:grpSpPr>
        <p:grpSp>
          <p:nvGrpSpPr>
            <p:cNvPr id="37" name="组合 50"/>
            <p:cNvGrpSpPr/>
            <p:nvPr/>
          </p:nvGrpSpPr>
          <p:grpSpPr bwMode="auto">
            <a:xfrm>
              <a:off x="571472" y="3429001"/>
              <a:ext cx="7466054" cy="2688384"/>
              <a:chOff x="446080" y="3946543"/>
              <a:chExt cx="7466063" cy="2688083"/>
            </a:xfrm>
          </p:grpSpPr>
          <p:sp>
            <p:nvSpPr>
              <p:cNvPr id="39" name="TextBox 40"/>
              <p:cNvSpPr txBox="1">
                <a:spLocks noChangeArrowheads="1"/>
              </p:cNvSpPr>
              <p:nvPr/>
            </p:nvSpPr>
            <p:spPr bwMode="auto">
              <a:xfrm>
                <a:off x="2874975" y="5803722"/>
                <a:ext cx="2000264" cy="83090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zh-CN" altLang="en-US" sz="2400" b="1" kern="0" dirty="0" smtClean="0">
                    <a:solidFill>
                      <a:sysClr val="windowText" lastClr="000000"/>
                    </a:solidFill>
                  </a:rPr>
                  <a:t>同分母分式相加减</a:t>
                </a:r>
                <a:endParaRPr kumimoji="0" lang="zh-CN" alt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40" name="组合 49"/>
              <p:cNvGrpSpPr/>
              <p:nvPr/>
            </p:nvGrpSpPr>
            <p:grpSpPr bwMode="auto">
              <a:xfrm>
                <a:off x="446080" y="3946543"/>
                <a:ext cx="7466063" cy="2616653"/>
                <a:chOff x="446080" y="3946543"/>
                <a:chExt cx="7466063" cy="2616653"/>
              </a:xfrm>
            </p:grpSpPr>
            <p:sp>
              <p:nvSpPr>
                <p:cNvPr id="41" name="TextBox 40"/>
                <p:cNvSpPr txBox="1"/>
                <p:nvPr/>
              </p:nvSpPr>
              <p:spPr>
                <a:xfrm>
                  <a:off x="5303869" y="4000512"/>
                  <a:ext cx="1285885" cy="46191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zh-CN" altLang="en-US" sz="2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宋体" panose="02010600030101010101" pitchFamily="2" charset="-122"/>
                      <a:ea typeface="宋体" panose="02010600030101010101" pitchFamily="2" charset="-122"/>
                    </a:rPr>
                    <a:t>结果为</a:t>
                  </a:r>
                  <a:endParaRPr kumimoji="0" lang="zh-CN" alt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42" name="组合 48"/>
                <p:cNvGrpSpPr/>
                <p:nvPr/>
              </p:nvGrpSpPr>
              <p:grpSpPr bwMode="auto">
                <a:xfrm>
                  <a:off x="446080" y="3946543"/>
                  <a:ext cx="3995772" cy="2616653"/>
                  <a:chOff x="446080" y="3946543"/>
                  <a:chExt cx="3995772" cy="2616653"/>
                </a:xfrm>
              </p:grpSpPr>
              <p:grpSp>
                <p:nvGrpSpPr>
                  <p:cNvPr id="51" name="组合 22"/>
                  <p:cNvGrpSpPr/>
                  <p:nvPr/>
                </p:nvGrpSpPr>
                <p:grpSpPr bwMode="auto">
                  <a:xfrm>
                    <a:off x="941411" y="3946543"/>
                    <a:ext cx="3500441" cy="1679409"/>
                    <a:chOff x="941411" y="3571876"/>
                    <a:chExt cx="3500441" cy="1679409"/>
                  </a:xfrm>
                </p:grpSpPr>
                <p:graphicFrame>
                  <p:nvGraphicFramePr>
                    <p:cNvPr id="53" name="对象 23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941411" y="4510005"/>
                    <a:ext cx="1049339" cy="676199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3078" name="Equation" r:id="rId3" imgW="9753600" imgH="9448800" progId="">
                            <p:embed/>
                          </p:oleObj>
                        </mc:Choice>
                        <mc:Fallback>
                          <p:oleObj name="Equation" r:id="rId3" imgW="9753600" imgH="9448800" progId="">
                            <p:embed/>
                            <p:pic>
                              <p:nvPicPr>
                                <p:cNvPr id="0" name="对象 23"/>
                                <p:cNvPicPr>
                                  <a:picLocks noChangeAspect="1"/>
                                </p:cNvPicPr>
                                <p:nvPr/>
                              </p:nvPicPr>
                              <p:blipFill>
                                <a:blip r:embed="rId4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941411" y="4510005"/>
                                  <a:ext cx="1049339" cy="676199"/>
                                </a:xfrm>
                                <a:prstGeom prst="rect">
                                  <a:avLst/>
                                </a:prstGeom>
                                <a:noFill/>
                                <a:ln w="9525">
                                  <a:noFill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54" name="Object 11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133751" y="4506831"/>
                    <a:ext cx="1308101" cy="74445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3079" name="Equation" r:id="rId5" imgW="13106400" imgH="9448800" progId="">
                            <p:embed/>
                          </p:oleObj>
                        </mc:Choice>
                        <mc:Fallback>
                          <p:oleObj name="Equation" r:id="rId5" imgW="13106400" imgH="9448800" progId="">
                            <p:embed/>
                            <p:pic>
                              <p:nvPicPr>
                                <p:cNvPr id="0" name="Object 11"/>
                                <p:cNvPicPr>
                                  <a:picLocks noChangeAspect="1"/>
                                </p:cNvPicPr>
                                <p:nvPr/>
                              </p:nvPicPr>
                              <p:blipFill>
                                <a:blip r:embed="rId6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133751" y="4506831"/>
                                  <a:ext cx="1308101" cy="74445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9525">
                                  <a:noFill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pSp>
                  <p:nvGrpSpPr>
                    <p:cNvPr id="55" name="组合 21"/>
                    <p:cNvGrpSpPr/>
                    <p:nvPr/>
                  </p:nvGrpSpPr>
                  <p:grpSpPr bwMode="auto">
                    <a:xfrm>
                      <a:off x="1355510" y="3571876"/>
                      <a:ext cx="2001320" cy="1000926"/>
                      <a:chOff x="1355510" y="3571876"/>
                      <a:chExt cx="2001320" cy="1000926"/>
                    </a:xfrm>
                  </p:grpSpPr>
                  <p:grpSp>
                    <p:nvGrpSpPr>
                      <p:cNvPr id="56" name="组合 19"/>
                      <p:cNvGrpSpPr/>
                      <p:nvPr/>
                    </p:nvGrpSpPr>
                    <p:grpSpPr bwMode="auto">
                      <a:xfrm>
                        <a:off x="1355510" y="4143380"/>
                        <a:ext cx="2001320" cy="429422"/>
                        <a:chOff x="927868" y="4071942"/>
                        <a:chExt cx="2573356" cy="500860"/>
                      </a:xfrm>
                    </p:grpSpPr>
                    <p:cxnSp>
                      <p:nvCxnSpPr>
                        <p:cNvPr id="58" name="直接连接符 13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rot="5400000">
                          <a:off x="678629" y="4321975"/>
                          <a:ext cx="500066" cy="1588"/>
                        </a:xfrm>
                        <a:prstGeom prst="line">
                          <a:avLst/>
                        </a:prstGeom>
                        <a:noFill/>
                        <a:ln w="9525" algn="ctr">
                          <a:solidFill>
                            <a:srgbClr val="000000"/>
                          </a:solidFill>
                          <a:round/>
                        </a:ln>
                      </p:spPr>
                    </p:cxnSp>
                    <p:cxnSp>
                      <p:nvCxnSpPr>
                        <p:cNvPr id="59" name="直接连接符 15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928662" y="4071942"/>
                          <a:ext cx="2571768" cy="1588"/>
                        </a:xfrm>
                        <a:prstGeom prst="line">
                          <a:avLst/>
                        </a:prstGeom>
                        <a:noFill/>
                        <a:ln w="9525" algn="ctr">
                          <a:solidFill>
                            <a:srgbClr val="000000"/>
                          </a:solidFill>
                          <a:round/>
                        </a:ln>
                      </p:spPr>
                    </p:cxnSp>
                    <p:cxnSp>
                      <p:nvCxnSpPr>
                        <p:cNvPr id="60" name="直接箭头连接符 17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rot="5400000">
                          <a:off x="3286116" y="4286256"/>
                          <a:ext cx="428628" cy="1588"/>
                        </a:xfrm>
                        <a:prstGeom prst="straightConnector1">
                          <a:avLst/>
                        </a:prstGeom>
                        <a:noFill/>
                        <a:ln w="9525" algn="ctr">
                          <a:solidFill>
                            <a:srgbClr val="000000"/>
                          </a:solidFill>
                          <a:round/>
                          <a:tailEnd type="arrow" w="med" len="med"/>
                        </a:ln>
                      </p:spPr>
                    </p:cxnSp>
                  </p:grpSp>
                  <p:sp>
                    <p:nvSpPr>
                      <p:cNvPr id="57" name="TextBox 2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428728" y="3571876"/>
                        <a:ext cx="1785950" cy="4616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 marL="0" marR="0" lvl="0" indent="0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defRPr/>
                        </a:pPr>
                        <a:r>
                          <a:rPr kumimoji="0" lang="zh-CN" altLang="en-US" sz="2400" b="1" i="0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</a:rPr>
                          <a:t>转化为</a:t>
                        </a:r>
                        <a:endParaRPr kumimoji="0" lang="zh-CN" altLang="en-US" sz="2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</a:endParaRPr>
                      </a:p>
                    </p:txBody>
                  </p:sp>
                </p:grpSp>
              </p:grpSp>
              <p:sp>
                <p:nvSpPr>
                  <p:cNvPr id="52" name="Text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6080" y="5732292"/>
                    <a:ext cx="2000266" cy="83090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defRPr/>
                    </a:pPr>
                    <a:r>
                      <a:rPr kumimoji="0" lang="zh-CN" altLang="en-US" sz="2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+mn-ea"/>
                      </a:rPr>
                      <a:t>异分母分式</a:t>
                    </a:r>
                    <a:endParaRPr kumimoji="0" lang="en-US" altLang="zh-CN" sz="2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+mn-ea"/>
                    </a:endParaRPr>
                  </a:p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defRPr/>
                    </a:pPr>
                    <a:r>
                      <a:rPr kumimoji="0" lang="zh-CN" altLang="en-US" sz="2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+mn-ea"/>
                      </a:rPr>
                      <a:t>相加减</a:t>
                    </a:r>
                    <a:endParaRPr kumimoji="0" lang="zh-CN" altLang="en-US" sz="2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+mn-ea"/>
                    </a:endParaRPr>
                  </a:p>
                </p:txBody>
              </p:sp>
            </p:grpSp>
            <p:grpSp>
              <p:nvGrpSpPr>
                <p:cNvPr id="43" name="组合 46"/>
                <p:cNvGrpSpPr/>
                <p:nvPr/>
              </p:nvGrpSpPr>
              <p:grpSpPr bwMode="auto">
                <a:xfrm>
                  <a:off x="2446347" y="4500570"/>
                  <a:ext cx="5465796" cy="1046000"/>
                  <a:chOff x="2446347" y="4500570"/>
                  <a:chExt cx="5465796" cy="1046000"/>
                </a:xfrm>
              </p:grpSpPr>
              <p:graphicFrame>
                <p:nvGraphicFramePr>
                  <p:cNvPr id="44" name="Object 12"/>
                  <p:cNvGraphicFramePr>
                    <a:graphicFrameLocks noChangeAspect="1"/>
                  </p:cNvGraphicFramePr>
                  <p:nvPr/>
                </p:nvGraphicFramePr>
                <p:xfrm>
                  <a:off x="6446879" y="4875133"/>
                  <a:ext cx="1465264" cy="671437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3080" name="Equation" r:id="rId7" imgW="12496800" imgH="9448800" progId="">
                          <p:embed/>
                        </p:oleObj>
                      </mc:Choice>
                      <mc:Fallback>
                        <p:oleObj name="Equation" r:id="rId7" imgW="12496800" imgH="9448800" progId="">
                          <p:embed/>
                          <p:pic>
                            <p:nvPicPr>
                              <p:cNvPr id="0" name="Object 12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8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6446879" y="4875133"/>
                                <a:ext cx="1465264" cy="671437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pSp>
                <p:nvGrpSpPr>
                  <p:cNvPr id="45" name="组合 29"/>
                  <p:cNvGrpSpPr/>
                  <p:nvPr/>
                </p:nvGrpSpPr>
                <p:grpSpPr bwMode="auto">
                  <a:xfrm>
                    <a:off x="4140881" y="4500570"/>
                    <a:ext cx="3072825" cy="357984"/>
                    <a:chOff x="3999702" y="4500570"/>
                    <a:chExt cx="2644794" cy="357984"/>
                  </a:xfrm>
                </p:grpSpPr>
                <p:cxnSp>
                  <p:nvCxnSpPr>
                    <p:cNvPr id="48" name="直接连接符 24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3857620" y="4643446"/>
                      <a:ext cx="285752" cy="1588"/>
                    </a:xfrm>
                    <a:prstGeom prst="line">
                      <a:avLst/>
                    </a:prstGeom>
                    <a:noFill/>
                    <a:ln w="9525" algn="ctr">
                      <a:solidFill>
                        <a:srgbClr val="000000"/>
                      </a:solidFill>
                      <a:round/>
                    </a:ln>
                  </p:spPr>
                </p:cxnSp>
                <p:cxnSp>
                  <p:nvCxnSpPr>
                    <p:cNvPr id="49" name="直接连接符 2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4000496" y="4500570"/>
                      <a:ext cx="2643206" cy="1588"/>
                    </a:xfrm>
                    <a:prstGeom prst="line">
                      <a:avLst/>
                    </a:prstGeom>
                    <a:noFill/>
                    <a:ln w="9525" algn="ctr">
                      <a:solidFill>
                        <a:srgbClr val="000000"/>
                      </a:solidFill>
                      <a:round/>
                    </a:ln>
                  </p:spPr>
                </p:cxnSp>
                <p:cxnSp>
                  <p:nvCxnSpPr>
                    <p:cNvPr id="50" name="直接箭头连接符 28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>
                      <a:off x="6465107" y="4679165"/>
                      <a:ext cx="357190" cy="1588"/>
                    </a:xfrm>
                    <a:prstGeom prst="straightConnector1">
                      <a:avLst/>
                    </a:prstGeom>
                    <a:noFill/>
                    <a:ln w="9525" algn="ctr">
                      <a:solidFill>
                        <a:srgbClr val="000000"/>
                      </a:solidFill>
                      <a:round/>
                      <a:tailEnd type="arrow" w="med" len="med"/>
                    </a:ln>
                  </p:spPr>
                </p:cxnSp>
              </p:grpSp>
              <p:sp>
                <p:nvSpPr>
                  <p:cNvPr id="46" name="Text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46347" y="5089423"/>
                    <a:ext cx="500066" cy="36933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defRPr/>
                    </a:pPr>
                    <a:r>
                      <a:rPr kumimoji="0" lang="en-US" altLang="zh-CN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</a:rPr>
                      <a:t>=</a:t>
                    </a:r>
                    <a:endParaRPr kumimoji="0" lang="zh-CN" altLang="en-US" sz="1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47" name="Text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643570" y="5072074"/>
                    <a:ext cx="428628" cy="36933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defRPr/>
                    </a:pPr>
                    <a:r>
                      <a:rPr kumimoji="0" lang="en-US" altLang="zh-CN" sz="1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</a:rPr>
                      <a:t>=</a:t>
                    </a:r>
                    <a:endParaRPr kumimoji="0" lang="zh-CN" alt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</p:grpSp>
        </p:grpSp>
        <p:sp>
          <p:nvSpPr>
            <p:cNvPr id="38" name="TextBox 37"/>
            <p:cNvSpPr txBox="1"/>
            <p:nvPr/>
          </p:nvSpPr>
          <p:spPr>
            <a:xfrm>
              <a:off x="6500826" y="5214950"/>
              <a:ext cx="192882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分母不变，</a:t>
              </a:r>
              <a:endParaRPr lang="en-US" altLang="zh-CN" sz="2400" b="1" dirty="0" smtClean="0"/>
            </a:p>
            <a:p>
              <a:r>
                <a:rPr lang="zh-CN" altLang="en-US" sz="2400" b="1" dirty="0" smtClean="0"/>
                <a:t>分子相加减</a:t>
              </a:r>
              <a:endParaRPr lang="zh-CN" altLang="en-US" sz="2400" b="1" dirty="0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827584" y="573325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总结：异分母分式相加减的法则？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"/>
          <p:cNvSpPr>
            <a:spLocks noChangeArrowheads="1"/>
          </p:cNvSpPr>
          <p:nvPr/>
        </p:nvSpPr>
        <p:spPr bwMode="auto">
          <a:xfrm>
            <a:off x="642910" y="1335068"/>
            <a:ext cx="7629012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语言表述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: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异分母的两个分式相加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(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减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),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先通分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,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化为同分母的分式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,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再相加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(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减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)</a:t>
            </a:r>
            <a:r>
              <a:rPr kumimoji="0" lang="en-US" altLang="zh-CN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.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graphicFrame>
        <p:nvGraphicFramePr>
          <p:cNvPr id="32" name="Object 4"/>
          <p:cNvGraphicFramePr>
            <a:graphicFrameLocks noChangeAspect="1"/>
          </p:cNvGraphicFramePr>
          <p:nvPr/>
        </p:nvGraphicFramePr>
        <p:xfrm>
          <a:off x="3357554" y="2692390"/>
          <a:ext cx="4429156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1" imgW="47244000" imgH="9448800" progId="Equations">
                  <p:embed/>
                </p:oleObj>
              </mc:Choice>
              <mc:Fallback>
                <p:oleObj name="公式" r:id="rId1" imgW="47244000" imgH="9448800" progId="Equations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357554" y="2692390"/>
                        <a:ext cx="4429156" cy="85725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矩形 32"/>
          <p:cNvSpPr/>
          <p:nvPr/>
        </p:nvSpPr>
        <p:spPr>
          <a:xfrm>
            <a:off x="500034" y="620688"/>
            <a:ext cx="55114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b="1" dirty="0" smtClean="0">
                <a:solidFill>
                  <a:srgbClr val="000000"/>
                </a:solidFill>
                <a:latin typeface="+mn-ea"/>
                <a:cs typeface="Times New Roman" panose="02020603050405020304" pitchFamily="18" charset="0"/>
              </a:rPr>
              <a:t>异分母的分式加减法法则</a:t>
            </a:r>
            <a:endParaRPr lang="en-US" altLang="zh-CN" sz="3600" b="1" dirty="0" smtClean="0">
              <a:latin typeface="+mn-ea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683568" y="2780928"/>
            <a:ext cx="24416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+mn-ea"/>
              </a:rPr>
              <a:t>字母表示为</a:t>
            </a:r>
            <a:r>
              <a:rPr lang="en-US" altLang="zh-CN" sz="3200" b="1" dirty="0" smtClean="0">
                <a:latin typeface="+mn-ea"/>
              </a:rPr>
              <a:t>:</a:t>
            </a:r>
            <a:endParaRPr lang="en-US" altLang="zh-CN" sz="3200" b="1" dirty="0">
              <a:latin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23528" y="3789040"/>
            <a:ext cx="8358246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+mn-ea"/>
              </a:rPr>
              <a:t>像这样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把几个异分母分式分别化为与它们相等的同分母分式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叫做分式的通分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这个相同的分母叫做这几个分式的公分母</a:t>
            </a:r>
            <a:r>
              <a:rPr lang="en-US" altLang="zh-CN" sz="3200" b="1" dirty="0" smtClean="0">
                <a:latin typeface="+mn-ea"/>
              </a:rPr>
              <a:t>.</a:t>
            </a:r>
            <a:endParaRPr lang="en-US" altLang="zh-CN" sz="3200" b="1" dirty="0" smtClean="0">
              <a:latin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57158" y="5661248"/>
            <a:ext cx="8072494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几个分式的公分母不止一个时</a:t>
            </a:r>
            <a:r>
              <a:rPr lang="en-US" altLang="zh-CN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,</a:t>
            </a:r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通分时一般选取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最简公分母</a:t>
            </a:r>
            <a:r>
              <a:rPr lang="en-US" altLang="zh-CN" sz="28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.</a:t>
            </a:r>
            <a:endParaRPr lang="en-US" altLang="zh-CN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2411760" y="548680"/>
            <a:ext cx="410445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合作研学</a:t>
            </a:r>
            <a:r>
              <a:rPr lang="en-US" altLang="zh-CN" dirty="0" smtClean="0"/>
              <a:t>&amp;</a:t>
            </a:r>
            <a:r>
              <a:rPr lang="zh-CN" altLang="en-US" dirty="0" smtClean="0"/>
              <a:t>展示激学</a:t>
            </a:r>
            <a:endParaRPr lang="zh-CN" alt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942975" y="1832640"/>
          <a:ext cx="1705684" cy="993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1" imgW="17068800" imgH="10058400" progId="">
                  <p:embed/>
                </p:oleObj>
              </mc:Choice>
              <mc:Fallback>
                <p:oleObj name="Equation" r:id="rId1" imgW="17068800" imgH="10058400" progId="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42975" y="1832640"/>
                        <a:ext cx="1705684" cy="99376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357554" y="1826276"/>
          <a:ext cx="2085981" cy="1046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17678400" imgH="10058400" progId="">
                  <p:embed/>
                </p:oleObj>
              </mc:Choice>
              <mc:Fallback>
                <p:oleObj name="Equation" r:id="rId3" imgW="17678400" imgH="10058400" progId="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57554" y="1826276"/>
                        <a:ext cx="2085981" cy="104677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457325" y="3040728"/>
          <a:ext cx="507047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53035200" imgH="10058400" progId="">
                  <p:embed/>
                </p:oleObj>
              </mc:Choice>
              <mc:Fallback>
                <p:oleObj name="Equation" r:id="rId5" imgW="53035200" imgH="10058400" progId="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57325" y="3040728"/>
                        <a:ext cx="5070475" cy="920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357290" y="4469482"/>
          <a:ext cx="5389562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56997600" imgH="10668000" progId="">
                  <p:embed/>
                </p:oleObj>
              </mc:Choice>
              <mc:Fallback>
                <p:oleObj name="Equation" r:id="rId7" imgW="56997600" imgH="10668000" progId="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57290" y="4469482"/>
                        <a:ext cx="5389562" cy="1047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00034" y="3255036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解</a:t>
            </a:r>
            <a:r>
              <a:rPr lang="zh-CN" altLang="en-US" sz="3200" b="1" dirty="0" smtClean="0"/>
              <a:t>：</a:t>
            </a:r>
            <a:endParaRPr lang="zh-CN" altLang="en-US" sz="3200" b="1" dirty="0"/>
          </a:p>
        </p:txBody>
      </p:sp>
      <p:sp>
        <p:nvSpPr>
          <p:cNvPr id="11" name="矩形 10"/>
          <p:cNvSpPr/>
          <p:nvPr/>
        </p:nvSpPr>
        <p:spPr>
          <a:xfrm>
            <a:off x="357158" y="1183334"/>
            <a:ext cx="41633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2667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32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计算下列各式：</a:t>
            </a:r>
            <a:endParaRPr lang="zh-CN" altLang="en-US" sz="3200" b="1" dirty="0" smtClean="0">
              <a:solidFill>
                <a:prstClr val="black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2555776" y="260648"/>
            <a:ext cx="410445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合作研学</a:t>
            </a:r>
            <a:r>
              <a:rPr lang="en-US" altLang="zh-CN" dirty="0" smtClean="0"/>
              <a:t>&amp;</a:t>
            </a:r>
            <a:r>
              <a:rPr lang="zh-CN" altLang="en-US" dirty="0" smtClean="0"/>
              <a:t>展示激学</a:t>
            </a:r>
            <a:endParaRPr lang="zh-CN" altLang="en-US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500034" y="1017532"/>
            <a:ext cx="3143271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2</a:t>
            </a:r>
            <a:r>
              <a:rPr kumimoji="0" lang="en-US" altLang="zh-CN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计算</a:t>
            </a:r>
            <a:r>
              <a:rPr kumimoji="0" lang="en-US" altLang="zh-CN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.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819150" y="1660474"/>
            <a:ext cx="7392837" cy="760414"/>
            <a:chOff x="1178090" y="1285860"/>
            <a:chExt cx="7187776" cy="760414"/>
          </a:xfrm>
        </p:grpSpPr>
        <p:grpSp>
          <p:nvGrpSpPr>
            <p:cNvPr id="14" name="组合 10"/>
            <p:cNvGrpSpPr/>
            <p:nvPr/>
          </p:nvGrpSpPr>
          <p:grpSpPr>
            <a:xfrm>
              <a:off x="1178090" y="1285860"/>
              <a:ext cx="4168634" cy="733441"/>
              <a:chOff x="1178090" y="1285860"/>
              <a:chExt cx="4168634" cy="733441"/>
            </a:xfrm>
          </p:grpSpPr>
          <p:graphicFrame>
            <p:nvGraphicFramePr>
              <p:cNvPr id="16" name="Object 5"/>
              <p:cNvGraphicFramePr>
                <a:graphicFrameLocks noChangeAspect="1"/>
              </p:cNvGraphicFramePr>
              <p:nvPr/>
            </p:nvGraphicFramePr>
            <p:xfrm>
              <a:off x="1178090" y="1324362"/>
              <a:ext cx="1565060" cy="6758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45" name="Equation" r:id="rId1" imgW="25298400" imgH="9448800" progId="">
                      <p:embed/>
                    </p:oleObj>
                  </mc:Choice>
                  <mc:Fallback>
                    <p:oleObj name="Equation" r:id="rId1" imgW="25298400" imgH="9448800" progId="">
                      <p:embed/>
                      <p:pic>
                        <p:nvPicPr>
                          <p:cNvPr id="0" name="图片 614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"/>
                          <a:stretch>
                            <a:fillRect/>
                          </a:stretch>
                        </p:blipFill>
                        <p:spPr>
                          <a:xfrm>
                            <a:off x="1178090" y="1324362"/>
                            <a:ext cx="1565060" cy="67589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7" name="Object 4"/>
              <p:cNvGraphicFramePr>
                <a:graphicFrameLocks noChangeAspect="1"/>
              </p:cNvGraphicFramePr>
              <p:nvPr/>
            </p:nvGraphicFramePr>
            <p:xfrm>
              <a:off x="3298802" y="1285860"/>
              <a:ext cx="2047922" cy="73344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46" name="Equation" r:id="rId3" imgW="27432000" imgH="9448800" progId="">
                      <p:embed/>
                    </p:oleObj>
                  </mc:Choice>
                  <mc:Fallback>
                    <p:oleObj name="Equation" r:id="rId3" imgW="27432000" imgH="9448800" progId="">
                      <p:embed/>
                      <p:pic>
                        <p:nvPicPr>
                          <p:cNvPr id="0" name="图片 614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3298802" y="1285860"/>
                            <a:ext cx="2047922" cy="73344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5" name="Object 3"/>
            <p:cNvGraphicFramePr>
              <a:graphicFrameLocks noChangeAspect="1"/>
            </p:cNvGraphicFramePr>
            <p:nvPr/>
          </p:nvGraphicFramePr>
          <p:xfrm>
            <a:off x="5729778" y="1285860"/>
            <a:ext cx="2636088" cy="760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7" name="Equation" r:id="rId5" imgW="21945600" imgH="10058400" progId="">
                    <p:embed/>
                  </p:oleObj>
                </mc:Choice>
                <mc:Fallback>
                  <p:oleObj name="Equation" r:id="rId5" imgW="21945600" imgH="10058400" progId="">
                    <p:embed/>
                    <p:pic>
                      <p:nvPicPr>
                        <p:cNvPr id="0" name="图片 614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729778" y="1285860"/>
                          <a:ext cx="2636088" cy="76041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1000100" y="2996952"/>
          <a:ext cx="7044504" cy="944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7" imgW="79552800" imgH="10058400" progId="">
                  <p:embed/>
                </p:oleObj>
              </mc:Choice>
              <mc:Fallback>
                <p:oleObj name="Equation" r:id="rId7" imgW="79552800" imgH="10058400" progId="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00100" y="2996952"/>
                        <a:ext cx="7044504" cy="94457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/>
        </p:nvGraphicFramePr>
        <p:xfrm>
          <a:off x="571472" y="4068522"/>
          <a:ext cx="7771650" cy="873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9" imgW="126492000" imgH="11887200" progId="">
                  <p:embed/>
                </p:oleObj>
              </mc:Choice>
              <mc:Fallback>
                <p:oleObj name="Equation" r:id="rId9" imgW="126492000" imgH="11887200" progId="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1472" y="4068522"/>
                        <a:ext cx="7771650" cy="87311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/>
        </p:nvGraphicFramePr>
        <p:xfrm>
          <a:off x="857224" y="4997216"/>
          <a:ext cx="6520303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1" imgW="86563200" imgH="10972800" progId="">
                  <p:embed/>
                </p:oleObj>
              </mc:Choice>
              <mc:Fallback>
                <p:oleObj name="Equation" r:id="rId11" imgW="86563200" imgH="10972800" progId="">
                  <p:embed/>
                  <p:pic>
                    <p:nvPicPr>
                      <p:cNvPr id="0" name="图片 6149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57224" y="4997216"/>
                        <a:ext cx="6520303" cy="9286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14282" y="3068390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解：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55108" y="1340768"/>
            <a:ext cx="898889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圆角矩形 6"/>
          <p:cNvSpPr/>
          <p:nvPr/>
        </p:nvSpPr>
        <p:spPr>
          <a:xfrm>
            <a:off x="899592" y="548680"/>
            <a:ext cx="410445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合作研学</a:t>
            </a:r>
            <a:r>
              <a:rPr lang="en-US" altLang="zh-CN" dirty="0" smtClean="0"/>
              <a:t>&amp;</a:t>
            </a:r>
            <a:r>
              <a:rPr lang="zh-CN" altLang="en-US" dirty="0" smtClean="0"/>
              <a:t>展示激学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3178175" y="1703705"/>
            <a:ext cx="13220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solidFill>
                  <a:srgbClr val="FF0000"/>
                </a:solidFill>
              </a:rPr>
              <a:t>-2</a:t>
            </a:r>
            <a:endParaRPr lang="en-US" altLang="zh-CN" b="1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18335" y="4541520"/>
            <a:ext cx="35236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③</a:t>
            </a:r>
            <a:r>
              <a:rPr lang="en-US" altLang="zh-CN">
                <a:solidFill>
                  <a:srgbClr val="FF0000"/>
                </a:solidFill>
              </a:rPr>
              <a:t>A,B</a:t>
            </a:r>
            <a:r>
              <a:rPr lang="zh-CN" altLang="en-US">
                <a:solidFill>
                  <a:srgbClr val="FF0000"/>
                </a:solidFill>
              </a:rPr>
              <a:t>互为相反数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7"/>
          <p:cNvSpPr/>
          <p:nvPr/>
        </p:nvSpPr>
        <p:spPr>
          <a:xfrm>
            <a:off x="1691680" y="260648"/>
            <a:ext cx="266429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精讲领学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5576" y="1124744"/>
            <a:ext cx="7632848" cy="3025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CN" sz="2400" dirty="0" smtClean="0"/>
              <a:t>1</a:t>
            </a:r>
            <a:r>
              <a:rPr lang="zh-CN" altLang="en-US" sz="2400" dirty="0" smtClean="0"/>
              <a:t>、同分母的分式相加减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分母不变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只需要分子作加减运算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但注意每个分子是个整体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要适时添上括号</a:t>
            </a:r>
            <a:endParaRPr lang="en-US" altLang="zh-CN" sz="2400" dirty="0" smtClean="0"/>
          </a:p>
          <a:p>
            <a:pPr>
              <a:lnSpc>
                <a:spcPts val="4000"/>
              </a:lnSpc>
            </a:pPr>
            <a:r>
              <a:rPr lang="en-US" altLang="zh-CN" sz="2400" dirty="0" smtClean="0"/>
              <a:t>2</a:t>
            </a:r>
            <a:r>
              <a:rPr lang="zh-CN" altLang="en-US" sz="2400" dirty="0" smtClean="0"/>
              <a:t>、分式的分母互为相反数时，要把符号提出来，转化为同分母分式，再进行加减</a:t>
            </a:r>
            <a:endParaRPr lang="en-US" altLang="zh-CN" sz="2400" dirty="0" smtClean="0"/>
          </a:p>
          <a:p>
            <a:pPr>
              <a:lnSpc>
                <a:spcPts val="4000"/>
              </a:lnSpc>
            </a:pPr>
            <a:r>
              <a:rPr lang="en-US" altLang="zh-CN" sz="2400" dirty="0" smtClean="0"/>
              <a:t>3.</a:t>
            </a:r>
            <a:r>
              <a:rPr lang="zh-CN" altLang="en-US" sz="2400" dirty="0" smtClean="0"/>
              <a:t>分式运算的结果要化成最简分式或整式</a:t>
            </a:r>
            <a:endParaRPr lang="zh-CN" altLang="zh-CN" sz="2400" dirty="0" smtClean="0"/>
          </a:p>
          <a:p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PLACING_PICTURE_USER_VIEWPORT" val="{&quot;height&quot;:1952,&quot;width&quot;:12102}"/>
</p:tagLst>
</file>

<file path=ppt/tags/tag2.xml><?xml version="1.0" encoding="utf-8"?>
<p:tagLst xmlns:p="http://schemas.openxmlformats.org/presentationml/2006/main">
  <p:tag name="KSO_WM_UNIT_PLACING_PICTURE_USER_VIEWPORT" val="{&quot;height&quot;:1884,&quot;width&quot;:11585}"/>
</p:tagLst>
</file>

<file path=ppt/tags/tag3.xml><?xml version="1.0" encoding="utf-8"?>
<p:tagLst xmlns:p="http://schemas.openxmlformats.org/presentationml/2006/main">
  <p:tag name="REFSHAPE" val="495302156"/>
  <p:tag name="KSO_WM_UNIT_PLACING_PICTURE_USER_VIEWPORT" val="{&quot;height&quot;:2055,&quot;width&quot;:7365}"/>
</p:tagLst>
</file>

<file path=ppt/tags/tag4.xml><?xml version="1.0" encoding="utf-8"?>
<p:tagLst xmlns:p="http://schemas.openxmlformats.org/presentationml/2006/main">
  <p:tag name="KSO_WM_UNIT_PLACING_PICTURE_USER_VIEWPORT" val="{&quot;height&quot;:2187,&quot;width&quot;:13097}"/>
</p:tagLst>
</file>

<file path=ppt/tags/tag5.xml><?xml version="1.0" encoding="utf-8"?>
<p:tagLst xmlns:p="http://schemas.openxmlformats.org/presentationml/2006/main">
  <p:tag name="KSO_WM_UNIT_PLACING_PICTURE_USER_VIEWPORT" val="{&quot;height&quot;:2224,&quot;width&quot;:11949}"/>
</p:tagLst>
</file>

<file path=ppt/tags/tag6.xml><?xml version="1.0" encoding="utf-8"?>
<p:tagLst xmlns:p="http://schemas.openxmlformats.org/presentationml/2006/main">
  <p:tag name="REFSHAPE" val="494059396"/>
  <p:tag name="KSO_WM_UNIT_PLACING_PICTURE_USER_VIEWPORT" val="{&quot;height&quot;:4845,&quot;width&quot;:9645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PPT主题1</Template>
  <TotalTime>0</TotalTime>
  <Words>959</Words>
  <Application>WPS 演示</Application>
  <PresentationFormat>全屏显示(4:3)</PresentationFormat>
  <Paragraphs>134</Paragraphs>
  <Slides>13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30" baseType="lpstr">
      <vt:lpstr>Arial</vt:lpstr>
      <vt:lpstr>宋体</vt:lpstr>
      <vt:lpstr>Wingdings</vt:lpstr>
      <vt:lpstr>Symbol</vt:lpstr>
      <vt:lpstr>Calibri</vt:lpstr>
      <vt:lpstr>楷体_GB2312</vt:lpstr>
      <vt:lpstr>新宋体</vt:lpstr>
      <vt:lpstr>微软雅黑</vt:lpstr>
      <vt:lpstr>Times New Roman</vt:lpstr>
      <vt:lpstr>Candara</vt:lpstr>
      <vt:lpstr>华文新魏</vt:lpstr>
      <vt:lpstr>Arial Unicode MS</vt:lpstr>
      <vt:lpstr>华文楷体</vt:lpstr>
      <vt:lpstr>波形</vt:lpstr>
      <vt:lpstr>Equations</vt:lpstr>
      <vt:lpstr>Equations</vt:lpstr>
      <vt:lpstr>Equations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马爱平Alice</cp:lastModifiedBy>
  <cp:revision>285</cp:revision>
  <dcterms:created xsi:type="dcterms:W3CDTF">2015-11-21T07:20:00Z</dcterms:created>
  <dcterms:modified xsi:type="dcterms:W3CDTF">2020-06-24T08:20:10Z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