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346" r:id="rId3"/>
    <p:sldId id="364" r:id="rId4"/>
    <p:sldId id="347" r:id="rId5"/>
    <p:sldId id="349" r:id="rId6"/>
    <p:sldId id="351" r:id="rId7"/>
    <p:sldId id="350" r:id="rId8"/>
    <p:sldId id="355" r:id="rId9"/>
    <p:sldId id="365" r:id="rId10"/>
    <p:sldId id="368" r:id="rId11"/>
    <p:sldId id="352" r:id="rId12"/>
    <p:sldId id="354" r:id="rId13"/>
    <p:sldId id="358" r:id="rId14"/>
    <p:sldId id="367" r:id="rId15"/>
    <p:sldId id="360" r:id="rId16"/>
    <p:sldId id="361" r:id="rId17"/>
    <p:sldId id="362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79"/>
        <p:guide pos="2823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905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2051" name="Group 9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2052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3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4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5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2056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7171" name="Group 14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172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7176" name="Freeform 19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>
              <a:spcBef>
                <a:spcPct val="0"/>
              </a:spcBef>
              <a:spcAft>
                <a:spcPct val="0"/>
              </a:spcAft>
              <a:buSzTx/>
            </a:pPr>
            <a:fld id="{BB962C8B-B14F-4D97-AF65-F5344CB8AC3E}" type="datetime1">
              <a:rPr lang="zh-CN" altLang="en-US" strike="noStrike" noProof="1">
                <a:latin typeface="Candara" panose="020E0502030303020204" charset="0"/>
                <a:ea typeface="宋体" panose="02010600030101010101" pitchFamily="2" charset="-122"/>
                <a:cs typeface="华文楷体" charset="0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  <a:cs typeface="华文楷体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SzTx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>
              <a:buNone/>
            </a:pPr>
            <a:fld id="{9A0DB2DC-4C9A-4742-B13C-FB6460FD3503}" type="slidenum">
              <a:rPr lang="zh-CN" altLang="en-US" sz="75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sp>
        <p:nvSpPr>
          <p:cNvPr id="3075" name="Freeform 14"/>
          <p:cNvSpPr/>
          <p:nvPr/>
        </p:nvSpPr>
        <p:spPr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899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6" name="Freeform 18"/>
          <p:cNvSpPr/>
          <p:nvPr/>
        </p:nvSpPr>
        <p:spPr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7" name="Freeform 22"/>
          <p:cNvSpPr/>
          <p:nvPr/>
        </p:nvSpPr>
        <p:spPr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78" name="Freeform 26"/>
          <p:cNvSpPr/>
          <p:nvPr/>
        </p:nvSpPr>
        <p:spPr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 useBgFill="1">
        <p:nvSpPr>
          <p:cNvPr id="3079" name="Freeform 10"/>
          <p:cNvSpPr/>
          <p:nvPr/>
        </p:nvSpPr>
        <p:spPr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3300" b="0" cap="none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1"/>
            <a:ext cx="3820055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3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0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z="1050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3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0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z="1050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4099" name="Group 5"/>
          <p:cNvGrpSpPr>
            <a:grpSpLocks noChangeAspect="1"/>
          </p:cNvGrpSpPr>
          <p:nvPr/>
        </p:nvGrpSpPr>
        <p:grpSpPr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100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1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2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3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4104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5123" name="Group 23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5124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5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6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7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5128" name="Freeform 28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fontAlgn="auto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165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5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35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tx2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zh-CN" altLang="en-US" sz="165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6147" name="Group 8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148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49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0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1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6152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100" b="0">
                <a:solidFill>
                  <a:srgbClr val="FFFFFF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fontAlgn="auto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r>
              <a:rPr lang="zh-CN" altLang="en-US" strike="noStrike" noProof="1" smtClean="0"/>
              <a:t>单击图标添加图片</a:t>
            </a:r>
            <a:endParaRPr lang="en-US" strike="noStrike" noProof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28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29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0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1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1032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defRPr sz="1200">
                <a:solidFill>
                  <a:srgbClr val="898989"/>
                </a:solidFill>
                <a:latin typeface="Candara" panose="020E0502030303020204" charset="0"/>
              </a:defRPr>
            </a:lvl1pPr>
          </a:lstStyle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  <a:latin typeface="Candara" panose="020E0502030303020204" charset="0"/>
                <a:ea typeface="华文楷体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2"/>
                </a:solidFill>
              </a:defRPr>
            </a:lvl1pPr>
          </a:lstStyle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1538" y="2674938"/>
            <a:ext cx="7408863" cy="3451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32435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41985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9728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33731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7734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81737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" Target="slide16.xml"/><Relationship Id="rId1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6.wmf"/><Relationship Id="rId14" Type="http://schemas.openxmlformats.org/officeDocument/2006/relationships/vmlDrawing" Target="../drawings/vmlDrawing6.vml"/><Relationship Id="rId13" Type="http://schemas.openxmlformats.org/officeDocument/2006/relationships/slideLayout" Target="../slideLayouts/slideLayout7.xml"/><Relationship Id="rId12" Type="http://schemas.openxmlformats.org/officeDocument/2006/relationships/oleObject" Target="../embeddings/oleObject18.bin"/><Relationship Id="rId11" Type="http://schemas.openxmlformats.org/officeDocument/2006/relationships/oleObject" Target="../embeddings/oleObject17.bin"/><Relationship Id="rId10" Type="http://schemas.openxmlformats.org/officeDocument/2006/relationships/oleObject" Target="../embeddings/oleObject16.bin"/><Relationship Id="rId1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7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0.wmf"/><Relationship Id="rId1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6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23.wmf"/><Relationship Id="rId15" Type="http://schemas.openxmlformats.org/officeDocument/2006/relationships/vmlDrawing" Target="../drawings/vmlDrawing8.vml"/><Relationship Id="rId14" Type="http://schemas.openxmlformats.org/officeDocument/2006/relationships/slideLayout" Target="../slideLayouts/slideLayout7.xml"/><Relationship Id="rId13" Type="http://schemas.openxmlformats.org/officeDocument/2006/relationships/oleObject" Target="../embeddings/oleObject28.bin"/><Relationship Id="rId12" Type="http://schemas.openxmlformats.org/officeDocument/2006/relationships/image" Target="../media/image28.wmf"/><Relationship Id="rId11" Type="http://schemas.openxmlformats.org/officeDocument/2006/relationships/oleObject" Target="../embeddings/oleObject27.bin"/><Relationship Id="rId10" Type="http://schemas.openxmlformats.org/officeDocument/2006/relationships/image" Target="../media/image27.wmf"/><Relationship Id="rId1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5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4.wmf"/><Relationship Id="rId1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w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grpSp>
        <p:nvGrpSpPr>
          <p:cNvPr id="2" name="Group 4"/>
          <p:cNvGrpSpPr/>
          <p:nvPr/>
        </p:nvGrpSpPr>
        <p:grpSpPr bwMode="auto">
          <a:xfrm>
            <a:off x="1484305" y="4714884"/>
            <a:ext cx="2016125" cy="1009650"/>
            <a:chOff x="340" y="3022"/>
            <a:chExt cx="1270" cy="636"/>
          </a:xfrm>
        </p:grpSpPr>
        <p:sp>
          <p:nvSpPr>
            <p:cNvPr id="12297" name="Oval 5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022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298" name="Rectangle 6">
              <a:hlinkClick r:id="rId1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40" y="3149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dirty="0">
                  <a:latin typeface="宋体" panose="0201060003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学习新知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grpSp>
        <p:nvGrpSpPr>
          <p:cNvPr id="3" name="Group 7"/>
          <p:cNvGrpSpPr/>
          <p:nvPr/>
        </p:nvGrpSpPr>
        <p:grpSpPr bwMode="auto">
          <a:xfrm>
            <a:off x="4932363" y="4643446"/>
            <a:ext cx="2160587" cy="1009650"/>
            <a:chOff x="2018" y="2976"/>
            <a:chExt cx="1361" cy="636"/>
          </a:xfrm>
        </p:grpSpPr>
        <p:sp>
          <p:nvSpPr>
            <p:cNvPr id="12300" name="Oval 8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2018" y="2976"/>
              <a:ext cx="1224" cy="636"/>
            </a:xfrm>
            <a:prstGeom prst="ellipse">
              <a:avLst/>
            </a:prstGeom>
            <a:gradFill rotWithShape="1">
              <a:gsLst>
                <a:gs pos="0">
                  <a:srgbClr val="D3E11F"/>
                </a:gs>
                <a:gs pos="100000">
                  <a:srgbClr val="DEEC22"/>
                </a:gs>
              </a:gsLst>
              <a:path path="rect">
                <a:fillToRect r="100000" b="100000"/>
              </a:path>
            </a:gradFill>
            <a:ln w="9525" algn="ctr">
              <a:solidFill>
                <a:schemeClr val="hlink"/>
              </a:solidFill>
              <a:round/>
            </a:ln>
          </p:spPr>
          <p:txBody>
            <a:bodyPr wrap="none" anchor="ctr"/>
            <a:lstStyle/>
            <a:p>
              <a:endParaRPr lang="zh-CN" altLang="en-US" sz="1800"/>
            </a:p>
          </p:txBody>
        </p:sp>
        <p:sp>
          <p:nvSpPr>
            <p:cNvPr id="12301" name="Rectangle 9">
              <a:hlinkClick r:id="rId2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109" y="3113"/>
              <a:ext cx="1270" cy="3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2800" b="1" dirty="0">
                  <a:solidFill>
                    <a:srgbClr val="CC0000"/>
                  </a:solidFill>
                  <a:latin typeface="宋体" panose="02010600030101010101" pitchFamily="2" charset="-122"/>
                </a:rPr>
                <a:t>检测反馈</a:t>
              </a:r>
              <a:endParaRPr lang="zh-CN" altLang="en-US" sz="2800" b="1" dirty="0">
                <a:solidFill>
                  <a:srgbClr val="CC0000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1357290" y="2967335"/>
            <a:ext cx="550072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12.4    </a:t>
            </a:r>
            <a:r>
              <a:rPr lang="zh-CN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分式方程 </a:t>
            </a:r>
            <a:endParaRPr lang="zh-CN" altLang="en-US" sz="5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043608" y="332656"/>
            <a:ext cx="5256212" cy="461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八年级数学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·</a:t>
            </a: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上    新课标 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[</a:t>
            </a:r>
            <a:r>
              <a:rPr lang="zh-CN" altLang="en-US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冀教</a:t>
            </a:r>
            <a:r>
              <a:rPr lang="en-US" altLang="zh-CN" sz="2400" b="1" dirty="0" smtClean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]</a:t>
            </a:r>
            <a:endParaRPr lang="zh-CN" altLang="en-US" sz="2400" b="1" dirty="0">
              <a:solidFill>
                <a:srgbClr val="CC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1530787" y="1428736"/>
            <a:ext cx="5898733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 smtClean="0">
                <a:solidFill>
                  <a:srgbClr val="CC0000"/>
                </a:solidFill>
                <a:latin typeface="Calibri" panose="020F0502020204030204" pitchFamily="34" charset="0"/>
              </a:rPr>
              <a:t>第十二章   分式和分式方程</a:t>
            </a:r>
            <a:endParaRPr lang="zh-CN" altLang="en-US" sz="3600" b="1" dirty="0">
              <a:solidFill>
                <a:srgbClr val="CC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矩形 1"/>
              <p:cNvSpPr/>
              <p:nvPr/>
            </p:nvSpPr>
            <p:spPr>
              <a:xfrm>
                <a:off x="404064" y="1267372"/>
                <a:ext cx="5857916" cy="832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宋体" pitchFamily="2" charset="-122"/>
                  </a:rPr>
                  <a:t>思考</a:t>
                </a:r>
                <a:r>
                  <a:rPr lang="zh-CN" altLang="en-US" sz="3200" b="1" dirty="0" smtClean="0">
                    <a:latin typeface="Times New Roman" pitchFamily="18" charset="0"/>
                    <a:ea typeface="宋体" pitchFamily="2" charset="-122"/>
                  </a:rPr>
                  <a:t>：解</a:t>
                </a:r>
                <a:r>
                  <a:rPr lang="zh-CN" altLang="en-US" sz="3200" b="1" dirty="0" smtClean="0">
                    <a:latin typeface="Times New Roman" pitchFamily="18" charset="0"/>
                    <a:ea typeface="宋体" pitchFamily="2" charset="-122"/>
                  </a:rPr>
                  <a:t>方程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+</m:t>
                        </m:r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altLang="zh-CN" sz="3200" b="1" dirty="0" smtClean="0">
                    <a:latin typeface="Times New Roman" pitchFamily="18" charset="0"/>
                    <a:ea typeface="宋体" pitchFamily="2" charset="-122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</m:ctrlPr>
                      </m:fPr>
                      <m:num>
                        <m: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</m:num>
                      <m:den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−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altLang="zh-CN" sz="3200" b="1" dirty="0" smtClean="0">
                    <a:latin typeface="Times New Roman" pitchFamily="18" charset="0"/>
                    <a:ea typeface="宋体" pitchFamily="2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</m:ctrlPr>
                      </m:fPr>
                      <m:num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𝟒</m:t>
                        </m:r>
                      </m:num>
                      <m:den>
                        <m: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  <m:r>
                          <a:rPr lang="en-US" altLang="zh-CN" b="1" i="1" baseline="30000" smtClean="0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  <m: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  <m:t>−</m:t>
                        </m:r>
                        <m: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  <m:t>𝟏</m:t>
                        </m:r>
                      </m:den>
                    </m:f>
                  </m:oMath>
                </a14:m>
                <a:endParaRPr lang="zh-CN" altLang="en-US" sz="3200" b="1" dirty="0" smtClean="0">
                  <a:latin typeface="Times New Roman" pitchFamily="18" charset="0"/>
                  <a:ea typeface="宋体" pitchFamily="2" charset="-122"/>
                </a:endParaRPr>
              </a:p>
            </p:txBody>
          </p:sp>
        </mc:Choice>
        <mc:Fallback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64" y="1267372"/>
                <a:ext cx="5857916" cy="832344"/>
              </a:xfrm>
              <a:prstGeom prst="rect">
                <a:avLst/>
              </a:prstGeom>
              <a:blipFill rotWithShape="1">
                <a:blip r:embed="rId1" cstate="print"/>
                <a:stretch>
                  <a:fillRect l="-2601" b="-66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5" name="矩形 4"/>
          <p:cNvSpPr/>
          <p:nvPr/>
        </p:nvSpPr>
        <p:spPr>
          <a:xfrm>
            <a:off x="571472" y="2110204"/>
            <a:ext cx="66437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两边同乘最简公分母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+1)(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x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-1)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得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   (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x-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)+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2(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x+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1)=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4,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解这个整式方程，得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	         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=1.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检验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当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时，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b="1" i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+1)(</a:t>
            </a:r>
            <a:r>
              <a:rPr lang="en-US" altLang="zh-CN" b="1" i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x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-1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)=0</a:t>
            </a:r>
            <a:endPara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所以</a:t>
            </a:r>
            <a:r>
              <a:rPr lang="en-US" altLang="zh-CN" b="1" i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=1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</a:t>
            </a:r>
            <a:r>
              <a:rPr lang="zh-CN" altLang="en-US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原分式方程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的增根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7876" name="Rectangle 4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7878" name="Rectangle 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2892971" y="243525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8" name="Rectangle 4"/>
          <p:cNvSpPr>
            <a:spLocks noChangeArrowheads="1"/>
          </p:cNvSpPr>
          <p:nvPr/>
        </p:nvSpPr>
        <p:spPr bwMode="auto">
          <a:xfrm>
            <a:off x="0" y="900009"/>
            <a:ext cx="6389891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分式方程与整式方程的定义区分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: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214282" y="1665312"/>
          <a:ext cx="8786842" cy="4663440"/>
        </p:xfrm>
        <a:graphic>
          <a:graphicData uri="http://schemas.openxmlformats.org/drawingml/2006/table">
            <a:tbl>
              <a:tblPr/>
              <a:tblGrid>
                <a:gridCol w="901334"/>
                <a:gridCol w="3456384"/>
                <a:gridCol w="1357322"/>
                <a:gridCol w="3071802"/>
              </a:tblGrid>
              <a:tr h="3175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800" b="1" kern="0" dirty="0">
                        <a:latin typeface="+mn-ea"/>
                        <a:ea typeface="+mn-ea"/>
                        <a:cs typeface="Arial" panose="020B060402020202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latin typeface="+mn-ea"/>
                          <a:ea typeface="+mn-ea"/>
                          <a:cs typeface="Arial" panose="020B0604020202020204"/>
                        </a:rPr>
                        <a:t>特点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latin typeface="+mn-ea"/>
                          <a:ea typeface="+mn-ea"/>
                          <a:cs typeface="Arial" panose="020B0604020202020204"/>
                        </a:rPr>
                        <a:t>说明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latin typeface="+mn-ea"/>
                          <a:ea typeface="+mn-ea"/>
                          <a:cs typeface="Arial" panose="020B0604020202020204"/>
                        </a:rPr>
                        <a:t>举例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85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latin typeface="+mn-ea"/>
                          <a:ea typeface="+mn-ea"/>
                          <a:cs typeface="Arial" panose="020B0604020202020204"/>
                        </a:rPr>
                        <a:t>整式</a:t>
                      </a:r>
                      <a:endParaRPr lang="en-US" altLang="zh-CN" sz="2800" b="1" kern="0" dirty="0" smtClean="0">
                        <a:latin typeface="+mn-ea"/>
                        <a:ea typeface="+mn-ea"/>
                        <a:cs typeface="Arial" panose="020B0604020202020204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latin typeface="+mn-ea"/>
                          <a:ea typeface="+mn-ea"/>
                          <a:cs typeface="Arial" panose="020B0604020202020204"/>
                        </a:rPr>
                        <a:t>方程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100" dirty="0">
                          <a:latin typeface="+mn-ea"/>
                          <a:ea typeface="+mn-ea"/>
                        </a:rPr>
                        <a:t>方程里所有的未知数都出现在分子上，分母只是常数而没有</a:t>
                      </a:r>
                      <a:r>
                        <a:rPr lang="zh-CN" sz="3200" b="1" kern="100" dirty="0">
                          <a:latin typeface="+mn-ea"/>
                          <a:ea typeface="+mn-ea"/>
                        </a:rPr>
                        <a:t>未知数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latin typeface="+mn-ea"/>
                          <a:ea typeface="+mn-ea"/>
                          <a:cs typeface="Arial" panose="020B0604020202020204"/>
                        </a:rPr>
                        <a:t>有“元”和“次”的说法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800" b="1" i="1" kern="0" baseline="0" dirty="0" smtClean="0">
                          <a:latin typeface="+mn-ea"/>
                          <a:ea typeface="+mn-ea"/>
                          <a:cs typeface="Arial" panose="020B0604020202020204"/>
                        </a:rPr>
                        <a:t>         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2800" b="1" kern="0" baseline="0" dirty="0" smtClean="0">
                          <a:latin typeface="+mn-ea"/>
                          <a:ea typeface="+mn-ea"/>
                          <a:cs typeface="Arial" panose="020B0604020202020204"/>
                        </a:rPr>
                        <a:t>         </a:t>
                      </a:r>
                      <a:endParaRPr lang="en-US" altLang="zh-CN" sz="2800" b="1" kern="0" baseline="0" dirty="0" smtClean="0">
                        <a:latin typeface="+mn-ea"/>
                        <a:ea typeface="+mn-ea"/>
                        <a:cs typeface="Arial" panose="020B060402020202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0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latin typeface="+mn-ea"/>
                          <a:ea typeface="+mn-ea"/>
                          <a:cs typeface="Arial" panose="020B0604020202020204"/>
                        </a:rPr>
                        <a:t>分式</a:t>
                      </a:r>
                      <a:endParaRPr lang="en-US" altLang="zh-CN" sz="2800" b="1" kern="0" dirty="0" smtClean="0">
                        <a:latin typeface="+mn-ea"/>
                        <a:ea typeface="+mn-ea"/>
                        <a:cs typeface="Arial" panose="020B06040202020202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 smtClean="0">
                          <a:latin typeface="+mn-ea"/>
                          <a:ea typeface="+mn-ea"/>
                          <a:cs typeface="Arial" panose="020B0604020202020204"/>
                        </a:rPr>
                        <a:t>方程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b="1" kern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Arial" panose="020B0604020202020204"/>
                        </a:rPr>
                        <a:t>方程里分母中含有未知数</a:t>
                      </a:r>
                      <a:endParaRPr lang="zh-CN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800" b="1" kern="0" dirty="0">
                        <a:latin typeface="+mn-ea"/>
                        <a:ea typeface="+mn-ea"/>
                        <a:cs typeface="Arial" panose="020B060402020202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sz="2800" b="1" kern="100" dirty="0" smtClean="0">
                          <a:latin typeface="+mn-ea"/>
                          <a:ea typeface="+mn-ea"/>
                        </a:rPr>
                        <a:t> </a:t>
                      </a:r>
                      <a:endParaRPr lang="en-US" sz="2800" b="1" kern="100" dirty="0">
                        <a:latin typeface="+mn-ea"/>
                        <a:ea typeface="+mn-e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16070" name="Picture 1345"/>
          <p:cNvGraphicFramePr>
            <a:graphicFrameLocks noChangeAspect="1"/>
          </p:cNvGraphicFramePr>
          <p:nvPr/>
        </p:nvGraphicFramePr>
        <p:xfrm>
          <a:off x="6072198" y="5092024"/>
          <a:ext cx="1285884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" r:id="rId1" imgW="15240000" imgH="10363200" progId="">
                  <p:embed/>
                </p:oleObj>
              </mc:Choice>
              <mc:Fallback>
                <p:oleObj name="" r:id="rId1" imgW="15240000" imgH="10363200" progId="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72198" y="5092024"/>
                        <a:ext cx="1285884" cy="85725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69" name="Picture 1346"/>
          <p:cNvGraphicFramePr>
            <a:graphicFrameLocks noChangeAspect="1"/>
          </p:cNvGraphicFramePr>
          <p:nvPr/>
        </p:nvGraphicFramePr>
        <p:xfrm>
          <a:off x="7572396" y="4958783"/>
          <a:ext cx="1285884" cy="918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" r:id="rId3" imgW="19202400" imgH="10058400" progId="">
                  <p:embed/>
                </p:oleObj>
              </mc:Choice>
              <mc:Fallback>
                <p:oleObj name="" r:id="rId3" imgW="19202400" imgH="10058400" progId="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72396" y="4958783"/>
                        <a:ext cx="1285884" cy="91848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84168" y="2420888"/>
            <a:ext cx="27146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kern="0" dirty="0" smtClean="0">
                <a:solidFill>
                  <a:prstClr val="black"/>
                </a:solidFill>
                <a:latin typeface="宋体" panose="02010600030101010101" pitchFamily="2" charset="-122"/>
                <a:cs typeface="Arial" panose="020B0604020202020204"/>
              </a:rPr>
              <a:t>2x+6=x</a:t>
            </a:r>
            <a:r>
              <a:rPr lang="zh-CN" altLang="en-US" sz="2800" b="1" kern="0" dirty="0" smtClean="0">
                <a:solidFill>
                  <a:prstClr val="black"/>
                </a:solidFill>
                <a:latin typeface="宋体" panose="02010600030101010101" pitchFamily="2" charset="-122"/>
                <a:cs typeface="Arial" panose="020B0604020202020204"/>
              </a:rPr>
              <a:t>是一元一次方程；</a:t>
            </a:r>
            <a:endParaRPr lang="zh-CN" altLang="en-US" dirty="0"/>
          </a:p>
        </p:txBody>
      </p:sp>
      <p:grpSp>
        <p:nvGrpSpPr>
          <p:cNvPr id="16" name="组合 15"/>
          <p:cNvGrpSpPr/>
          <p:nvPr/>
        </p:nvGrpSpPr>
        <p:grpSpPr>
          <a:xfrm>
            <a:off x="6000760" y="3486414"/>
            <a:ext cx="2786082" cy="1238730"/>
            <a:chOff x="5850557" y="3143248"/>
            <a:chExt cx="3071834" cy="1238730"/>
          </a:xfrm>
        </p:grpSpPr>
        <p:graphicFrame>
          <p:nvGraphicFramePr>
            <p:cNvPr id="12" name="对象 11"/>
            <p:cNvGraphicFramePr>
              <a:graphicFrameLocks noChangeAspect="1"/>
            </p:cNvGraphicFramePr>
            <p:nvPr/>
          </p:nvGraphicFramePr>
          <p:xfrm>
            <a:off x="6008087" y="3143248"/>
            <a:ext cx="2025048" cy="571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3" name="Equation" r:id="rId5" imgW="15849600" imgH="4876800" progId="">
                    <p:embed/>
                  </p:oleObj>
                </mc:Choice>
                <mc:Fallback>
                  <p:oleObj name="Equation" r:id="rId5" imgW="15849600" imgH="4876800" progId="">
                    <p:embed/>
                    <p:pic>
                      <p:nvPicPr>
                        <p:cNvPr id="0" name="图片 512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6008087" y="3143248"/>
                          <a:ext cx="2025048" cy="5715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5850557" y="3643314"/>
              <a:ext cx="307183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zh-CN" altLang="en-US" sz="2800" b="1" kern="0" dirty="0" smtClean="0">
                  <a:solidFill>
                    <a:prstClr val="black"/>
                  </a:solidFill>
                  <a:latin typeface="宋体" panose="02010600030101010101" pitchFamily="2" charset="-122"/>
                  <a:cs typeface="Arial" panose="020B0604020202020204"/>
                </a:rPr>
                <a:t>是二元一次方程</a:t>
              </a:r>
              <a:endParaRPr lang="zh-CN" altLang="en-US" sz="2800" b="1" kern="100" dirty="0">
                <a:solidFill>
                  <a:prstClr val="black"/>
                </a:solidFill>
                <a:latin typeface="宋体" panose="02010600030101010101" pitchFamily="2" charset="-122"/>
              </a:endParaRPr>
            </a:p>
          </p:txBody>
        </p:sp>
      </p:grpSp>
      <p:sp>
        <p:nvSpPr>
          <p:cNvPr id="17" name="圆角矩形 16"/>
          <p:cNvSpPr/>
          <p:nvPr/>
        </p:nvSpPr>
        <p:spPr>
          <a:xfrm>
            <a:off x="2915816" y="260648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14282" y="908720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宋体" panose="02010600030101010101" pitchFamily="2" charset="-122"/>
              </a:rPr>
              <a:t>解分式方程的步骤</a:t>
            </a:r>
            <a:r>
              <a:rPr lang="en-US" altLang="zh-CN" sz="2800" b="1" dirty="0" smtClean="0">
                <a:solidFill>
                  <a:srgbClr val="C00000"/>
                </a:solidFill>
                <a:latin typeface="宋体" panose="02010600030101010101" pitchFamily="2" charset="-122"/>
              </a:rPr>
              <a:t>:</a:t>
            </a:r>
            <a:endParaRPr lang="en-US" altLang="zh-CN" sz="2800" b="1" dirty="0" smtClean="0">
              <a:solidFill>
                <a:srgbClr val="C00000"/>
              </a:solidFill>
              <a:latin typeface="宋体" panose="02010600030101010101" pitchFamily="2" charset="-122"/>
            </a:endParaRPr>
          </a:p>
          <a:p>
            <a:r>
              <a:rPr lang="en-US" altLang="zh-CN" sz="2800" b="1" dirty="0" smtClean="0">
                <a:latin typeface="宋体" panose="02010600030101010101" pitchFamily="2" charset="-122"/>
              </a:rPr>
              <a:t>1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、去分母。方程两边都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乘以最简公分母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，化为整式方程。若分式方程中的分母是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多项式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应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 panose="02010600030101010101" pitchFamily="2" charset="-122"/>
              </a:rPr>
              <a:t>先对各分母因式分解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,</a:t>
            </a:r>
            <a:r>
              <a:rPr lang="zh-CN" altLang="en-US" sz="2800" b="1" dirty="0" smtClean="0">
                <a:latin typeface="宋体" panose="02010600030101010101" pitchFamily="2" charset="-122"/>
              </a:rPr>
              <a:t>再寻求最简公分母</a:t>
            </a:r>
            <a:r>
              <a:rPr lang="en-US" altLang="zh-CN" sz="2800" b="1" dirty="0" smtClean="0">
                <a:latin typeface="宋体" panose="02010600030101010101" pitchFamily="2" charset="-122"/>
              </a:rPr>
              <a:t>;</a:t>
            </a:r>
            <a:endParaRPr lang="en-US" altLang="zh-CN" sz="2800" b="1" dirty="0" smtClean="0">
              <a:latin typeface="宋体" panose="02010600030101010101" pitchFamily="2" charset="-122"/>
            </a:endParaRPr>
          </a:p>
          <a:p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、解整式方程</a:t>
            </a:r>
            <a:endParaRPr lang="en-US" altLang="zh-CN" sz="28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  <a:p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、检验。检验</a:t>
            </a:r>
            <a:r>
              <a:rPr lang="zh-CN" altLang="en-US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这一步必不可少</a:t>
            </a:r>
            <a:r>
              <a:rPr lang="en-US" altLang="zh-CN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,</a:t>
            </a:r>
            <a:r>
              <a:rPr lang="zh-CN" altLang="en-US" sz="2800" b="1" dirty="0">
                <a:solidFill>
                  <a:prstClr val="black"/>
                </a:solidFill>
                <a:latin typeface="宋体" panose="02010600030101010101" pitchFamily="2" charset="-122"/>
              </a:rPr>
              <a:t>它是解分式方程的一个重要步骤</a:t>
            </a:r>
            <a:r>
              <a:rPr lang="en-US" altLang="zh-CN" sz="2800" b="1" dirty="0" smtClean="0">
                <a:solidFill>
                  <a:prstClr val="black"/>
                </a:solidFill>
                <a:latin typeface="宋体" panose="02010600030101010101" pitchFamily="2" charset="-122"/>
              </a:rPr>
              <a:t>.</a:t>
            </a:r>
            <a:endParaRPr lang="en-US" altLang="zh-CN" sz="28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  <a:p>
            <a:pPr lvl="0"/>
            <a:r>
              <a:rPr lang="zh-CN" altLang="en-US" sz="28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   检验方法：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把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整式方程的根代入分式方程的分母中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（或者最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简公分母）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看结果是不是零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;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使分母</a:t>
            </a:r>
            <a:r>
              <a:rPr lang="zh-CN" altLang="en-US" sz="2800" b="1" dirty="0" smtClean="0">
                <a:latin typeface="+mn-ea"/>
                <a:cs typeface="Times New Roman" panose="02020603050405020304" pitchFamily="18" charset="0"/>
              </a:rPr>
              <a:t>（或者最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简公分母）为零的根不是原方程的根</a:t>
            </a:r>
            <a:r>
              <a:rPr lang="en-US" altLang="zh-CN" sz="2800" b="1" dirty="0">
                <a:latin typeface="+mn-ea"/>
                <a:cs typeface="Times New Roman" panose="02020603050405020304" pitchFamily="18" charset="0"/>
              </a:rPr>
              <a:t>,</a:t>
            </a:r>
            <a:r>
              <a:rPr lang="zh-CN" altLang="en-US" sz="2800" b="1" dirty="0">
                <a:latin typeface="+mn-ea"/>
                <a:cs typeface="Times New Roman" panose="02020603050405020304" pitchFamily="18" charset="0"/>
              </a:rPr>
              <a:t>必须舍去</a:t>
            </a:r>
            <a:r>
              <a:rPr lang="en-US" altLang="zh-CN" sz="2800" b="1" dirty="0" smtClean="0">
                <a:latin typeface="+mn-ea"/>
                <a:cs typeface="Times New Roman" panose="02020603050405020304" pitchFamily="18" charset="0"/>
              </a:rPr>
              <a:t>.</a:t>
            </a:r>
            <a:endParaRPr lang="en-US" altLang="zh-CN" sz="2800" b="1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2915816" y="260648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圆角矩形 2"/>
          <p:cNvSpPr/>
          <p:nvPr/>
        </p:nvSpPr>
        <p:spPr>
          <a:xfrm>
            <a:off x="2915816" y="193200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2" t="26924" r="5214" b="2051"/>
          <a:stretch>
            <a:fillRect/>
          </a:stretch>
        </p:blipFill>
        <p:spPr>
          <a:xfrm rot="16200000">
            <a:off x="1702602" y="391188"/>
            <a:ext cx="6026832" cy="69127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214282" y="998421"/>
            <a:ext cx="8643998" cy="2740898"/>
            <a:chOff x="214282" y="998421"/>
            <a:chExt cx="8643998" cy="2740898"/>
          </a:xfrm>
        </p:grpSpPr>
        <p:sp>
          <p:nvSpPr>
            <p:cNvPr id="7" name="矩形 6"/>
            <p:cNvSpPr/>
            <p:nvPr/>
          </p:nvSpPr>
          <p:spPr>
            <a:xfrm>
              <a:off x="214282" y="1000108"/>
              <a:ext cx="8643998" cy="27392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1.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下列方程：①                 ；②             ；③              ；④  </a:t>
              </a:r>
              <a:r>
                <a:rPr lang="zh-CN" altLang="en-US" sz="44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             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，属于分式方程的有（　　）</a:t>
              </a:r>
              <a:endPara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  <a:p>
              <a:r>
                <a:rPr lang="en-US" altLang="zh-CN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．①②	</a:t>
              </a:r>
              <a:r>
                <a:rPr lang="zh-CN" altLang="en-US" sz="3200" i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		</a:t>
              </a:r>
              <a:r>
                <a:rPr lang="en-US" altLang="zh-CN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．②③</a:t>
              </a:r>
              <a:r>
                <a:rPr lang="zh-CN" altLang="en-US" sz="3200" i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		</a:t>
              </a:r>
              <a:endPara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  <a:p>
              <a:r>
                <a:rPr lang="en-US" altLang="zh-CN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．③④</a:t>
              </a:r>
              <a:r>
                <a:rPr lang="zh-CN" altLang="en-US" sz="3200" i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		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	</a:t>
              </a:r>
              <a:r>
                <a:rPr lang="en-US" altLang="zh-CN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．②④</a:t>
              </a:r>
              <a:endParaRPr lang="zh-CN" altLang="en-US" sz="3200" dirty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19139" name="Object 3"/>
            <p:cNvGraphicFramePr>
              <a:graphicFrameLocks noChangeAspect="1"/>
            </p:cNvGraphicFramePr>
            <p:nvPr/>
          </p:nvGraphicFramePr>
          <p:xfrm>
            <a:off x="3214678" y="1000108"/>
            <a:ext cx="1501338" cy="7803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5" name="" r:id="rId1" imgW="23774400" imgH="10363200" progId="">
                    <p:embed/>
                  </p:oleObj>
                </mc:Choice>
                <mc:Fallback>
                  <p:oleObj name="" r:id="rId1" imgW="23774400" imgH="10363200" progId="">
                    <p:embed/>
                    <p:pic>
                      <p:nvPicPr>
                        <p:cNvPr id="0" name="图片 614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14678" y="1000108"/>
                          <a:ext cx="1501338" cy="78039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41" name="Object 5"/>
            <p:cNvGraphicFramePr>
              <a:graphicFrameLocks noChangeAspect="1"/>
            </p:cNvGraphicFramePr>
            <p:nvPr/>
          </p:nvGraphicFramePr>
          <p:xfrm>
            <a:off x="5587208" y="998421"/>
            <a:ext cx="1300960" cy="7317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6" name="" r:id="rId3" imgW="15240000" imgH="10363200" progId="">
                    <p:embed/>
                  </p:oleObj>
                </mc:Choice>
                <mc:Fallback>
                  <p:oleObj name="" r:id="rId3" imgW="15240000" imgH="10363200" progId="">
                    <p:embed/>
                    <p:pic>
                      <p:nvPicPr>
                        <p:cNvPr id="0" name="图片 614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587208" y="998421"/>
                          <a:ext cx="1300960" cy="73178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43" name="Object 7"/>
            <p:cNvGraphicFramePr>
              <a:graphicFrameLocks noChangeAspect="1"/>
            </p:cNvGraphicFramePr>
            <p:nvPr/>
          </p:nvGraphicFramePr>
          <p:xfrm>
            <a:off x="827584" y="1540209"/>
            <a:ext cx="1316094" cy="7520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7" name="" r:id="rId5" imgW="21945600" imgH="10363200" progId="">
                    <p:embed/>
                  </p:oleObj>
                </mc:Choice>
                <mc:Fallback>
                  <p:oleObj name="" r:id="rId5" imgW="21945600" imgH="10363200" progId="">
                    <p:embed/>
                    <p:pic>
                      <p:nvPicPr>
                        <p:cNvPr id="0" name="图片 614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827584" y="1540209"/>
                          <a:ext cx="1316094" cy="75205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9145" name="Object 9"/>
            <p:cNvGraphicFramePr>
              <a:graphicFrameLocks noChangeAspect="1"/>
            </p:cNvGraphicFramePr>
            <p:nvPr/>
          </p:nvGraphicFramePr>
          <p:xfrm>
            <a:off x="2936999" y="1710809"/>
            <a:ext cx="1698552" cy="636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" r:id="rId7" imgW="22860000" imgH="10363200" progId="">
                    <p:embed/>
                  </p:oleObj>
                </mc:Choice>
                <mc:Fallback>
                  <p:oleObj name="" r:id="rId7" imgW="22860000" imgH="10363200" progId="">
                    <p:embed/>
                    <p:pic>
                      <p:nvPicPr>
                        <p:cNvPr id="0" name="图片 614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936999" y="1710809"/>
                          <a:ext cx="1698552" cy="63695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3" name="组合 22"/>
          <p:cNvGrpSpPr/>
          <p:nvPr/>
        </p:nvGrpSpPr>
        <p:grpSpPr>
          <a:xfrm>
            <a:off x="142876" y="3856980"/>
            <a:ext cx="8786842" cy="2308324"/>
            <a:chOff x="0" y="4214170"/>
            <a:chExt cx="8786842" cy="2308324"/>
          </a:xfrm>
        </p:grpSpPr>
        <p:sp>
          <p:nvSpPr>
            <p:cNvPr id="17" name="矩形 16"/>
            <p:cNvSpPr/>
            <p:nvPr/>
          </p:nvSpPr>
          <p:spPr>
            <a:xfrm>
              <a:off x="0" y="4214170"/>
              <a:ext cx="8786842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200" dirty="0" smtClean="0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解析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:①       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是整式方程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;②      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是分式方程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;③        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是分式方程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;④        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是整式方程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所以属于分式方程的是②③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3200" dirty="0" smtClean="0">
                  <a:latin typeface="楷体_GB2312" pitchFamily="49" charset="-122"/>
                  <a:ea typeface="楷体_GB2312" pitchFamily="49" charset="-122"/>
                </a:rPr>
                <a:t>故选</a:t>
              </a:r>
              <a:r>
                <a:rPr lang="en-US" altLang="zh-CN" sz="3200" dirty="0" smtClean="0"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B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</a:rPr>
                <a:t>. </a:t>
              </a:r>
              <a:endParaRPr lang="zh-CN" altLang="en-US" sz="3200" dirty="0">
                <a:latin typeface="楷体_GB2312" pitchFamily="49" charset="-122"/>
                <a:ea typeface="楷体_GB2312" pitchFamily="49" charset="-122"/>
              </a:endParaRPr>
            </a:p>
          </p:txBody>
        </p:sp>
        <p:graphicFrame>
          <p:nvGraphicFramePr>
            <p:cNvPr id="19" name="Object 3"/>
            <p:cNvGraphicFramePr>
              <a:graphicFrameLocks noChangeAspect="1"/>
            </p:cNvGraphicFramePr>
            <p:nvPr/>
          </p:nvGraphicFramePr>
          <p:xfrm>
            <a:off x="1643042" y="4403315"/>
            <a:ext cx="1143008" cy="6790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9" name="" r:id="rId9" imgW="23774400" imgH="10363200" progId="">
                    <p:embed/>
                  </p:oleObj>
                </mc:Choice>
                <mc:Fallback>
                  <p:oleObj name="" r:id="rId9" imgW="23774400" imgH="10363200" progId="">
                    <p:embed/>
                    <p:pic>
                      <p:nvPicPr>
                        <p:cNvPr id="0" name="图片 614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43042" y="4403315"/>
                          <a:ext cx="1143008" cy="67901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5634640" y="4511970"/>
            <a:ext cx="1160868" cy="714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0" name="" r:id="rId10" imgW="15240000" imgH="10363200" progId="">
                    <p:embed/>
                  </p:oleObj>
                </mc:Choice>
                <mc:Fallback>
                  <p:oleObj name="" r:id="rId10" imgW="15240000" imgH="10363200" progId="">
                    <p:embed/>
                    <p:pic>
                      <p:nvPicPr>
                        <p:cNvPr id="0" name="图片 614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634640" y="4511970"/>
                          <a:ext cx="1160868" cy="7143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7"/>
            <p:cNvGraphicFramePr>
              <a:graphicFrameLocks noChangeAspect="1"/>
            </p:cNvGraphicFramePr>
            <p:nvPr/>
          </p:nvGraphicFramePr>
          <p:xfrm>
            <a:off x="1214414" y="5158902"/>
            <a:ext cx="1551225" cy="571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1" name="" r:id="rId11" imgW="21945600" imgH="10363200" progId="">
                    <p:embed/>
                  </p:oleObj>
                </mc:Choice>
                <mc:Fallback>
                  <p:oleObj name="" r:id="rId11" imgW="21945600" imgH="10363200" progId="">
                    <p:embed/>
                    <p:pic>
                      <p:nvPicPr>
                        <p:cNvPr id="0" name="图片 615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14414" y="5158902"/>
                          <a:ext cx="1551225" cy="5715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ct 9"/>
            <p:cNvGraphicFramePr>
              <a:graphicFrameLocks noChangeAspect="1"/>
            </p:cNvGraphicFramePr>
            <p:nvPr/>
          </p:nvGraphicFramePr>
          <p:xfrm>
            <a:off x="5405442" y="5302351"/>
            <a:ext cx="1666888" cy="5000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52" name="" r:id="rId12" imgW="22860000" imgH="10363200" progId="">
                    <p:embed/>
                  </p:oleObj>
                </mc:Choice>
                <mc:Fallback>
                  <p:oleObj name="" r:id="rId12" imgW="22860000" imgH="10363200" progId="">
                    <p:embed/>
                    <p:pic>
                      <p:nvPicPr>
                        <p:cNvPr id="0" name="图片 615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405442" y="5302351"/>
                          <a:ext cx="1666888" cy="50006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" name="矩形 23"/>
          <p:cNvSpPr/>
          <p:nvPr/>
        </p:nvSpPr>
        <p:spPr>
          <a:xfrm>
            <a:off x="899592" y="2156387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8" name="圆角矩形 17"/>
          <p:cNvSpPr/>
          <p:nvPr/>
        </p:nvSpPr>
        <p:spPr>
          <a:xfrm>
            <a:off x="2915816" y="260648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285752" y="780380"/>
            <a:ext cx="7858148" cy="1712516"/>
            <a:chOff x="0" y="571500"/>
            <a:chExt cx="9429784" cy="1712516"/>
          </a:xfrm>
        </p:grpSpPr>
        <p:sp>
          <p:nvSpPr>
            <p:cNvPr id="2" name="矩形 1"/>
            <p:cNvSpPr/>
            <p:nvPr/>
          </p:nvSpPr>
          <p:spPr>
            <a:xfrm>
              <a:off x="0" y="714356"/>
              <a:ext cx="9429784" cy="1569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3200" b="1" dirty="0" smtClean="0">
                  <a:latin typeface="Times New Roman" panose="02020603050405020304" pitchFamily="18" charset="0"/>
                </a:rPr>
                <a:t>2.</a:t>
              </a:r>
              <a:r>
                <a:rPr lang="zh-CN" altLang="en-US" sz="3200" b="1" dirty="0" smtClean="0">
                  <a:latin typeface="Times New Roman" panose="02020603050405020304" pitchFamily="18" charset="0"/>
                </a:rPr>
                <a:t>分式方程                                 的解是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(</a:t>
              </a:r>
              <a:r>
                <a:rPr lang="zh-CN" altLang="en-US" sz="3200" b="1" dirty="0" smtClean="0">
                  <a:latin typeface="Times New Roman" panose="02020603050405020304" pitchFamily="18" charset="0"/>
                </a:rPr>
                <a:t>　　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)</a:t>
              </a:r>
              <a:endParaRPr lang="en-US" altLang="zh-CN" sz="3200" b="1" dirty="0" smtClean="0">
                <a:latin typeface="Times New Roman" panose="02020603050405020304" pitchFamily="18" charset="0"/>
              </a:endParaRPr>
            </a:p>
            <a:p>
              <a:r>
                <a:rPr lang="en-US" altLang="zh-CN" sz="3200" dirty="0" err="1" smtClean="0">
                  <a:latin typeface="Times New Roman" panose="02020603050405020304" pitchFamily="18" charset="0"/>
                </a:rPr>
                <a:t>A</a:t>
              </a:r>
              <a:r>
                <a:rPr lang="en-US" altLang="zh-CN" sz="3200" i="1" dirty="0" err="1" smtClean="0">
                  <a:latin typeface="Times New Roman" panose="02020603050405020304" pitchFamily="18" charset="0"/>
                </a:rPr>
                <a:t>.x</a:t>
              </a:r>
              <a:r>
                <a:rPr lang="en-US" altLang="zh-CN" sz="3200" dirty="0" smtClean="0">
                  <a:latin typeface="Times New Roman" panose="02020603050405020304" pitchFamily="18" charset="0"/>
                </a:rPr>
                <a:t>=1</a:t>
              </a:r>
              <a:r>
                <a:rPr lang="en-US" altLang="zh-CN" sz="3200" i="1" dirty="0" smtClean="0">
                  <a:latin typeface="Times New Roman" panose="02020603050405020304" pitchFamily="18" charset="0"/>
                </a:rPr>
                <a:t>	        </a:t>
              </a:r>
              <a:r>
                <a:rPr lang="en-US" altLang="zh-CN" sz="3200" dirty="0" err="1" smtClean="0">
                  <a:latin typeface="Times New Roman" panose="02020603050405020304" pitchFamily="18" charset="0"/>
                </a:rPr>
                <a:t>B</a:t>
              </a:r>
              <a:r>
                <a:rPr lang="en-US" altLang="zh-CN" sz="3200" i="1" dirty="0" err="1" smtClean="0">
                  <a:latin typeface="Times New Roman" panose="02020603050405020304" pitchFamily="18" charset="0"/>
                </a:rPr>
                <a:t>.x</a:t>
              </a:r>
              <a:r>
                <a:rPr lang="en-US" altLang="zh-CN" sz="3200" dirty="0" smtClean="0">
                  <a:latin typeface="Times New Roman" panose="02020603050405020304" pitchFamily="18" charset="0"/>
                </a:rPr>
                <a:t>=-1</a:t>
              </a:r>
              <a:endParaRPr lang="en-US" altLang="zh-CN" sz="3200" dirty="0" smtClean="0">
                <a:latin typeface="Times New Roman" panose="02020603050405020304" pitchFamily="18" charset="0"/>
              </a:endParaRPr>
            </a:p>
            <a:p>
              <a:r>
                <a:rPr lang="en-US" altLang="zh-CN" sz="3200" dirty="0" err="1" smtClean="0">
                  <a:latin typeface="Times New Roman" panose="02020603050405020304" pitchFamily="18" charset="0"/>
                </a:rPr>
                <a:t>C</a:t>
              </a:r>
              <a:r>
                <a:rPr lang="en-US" altLang="zh-CN" sz="3200" i="1" dirty="0" err="1" smtClean="0">
                  <a:latin typeface="Times New Roman" panose="02020603050405020304" pitchFamily="18" charset="0"/>
                </a:rPr>
                <a:t>.x</a:t>
              </a:r>
              <a:r>
                <a:rPr lang="en-US" altLang="zh-CN" sz="3200" dirty="0" smtClean="0">
                  <a:latin typeface="Times New Roman" panose="02020603050405020304" pitchFamily="18" charset="0"/>
                </a:rPr>
                <a:t>=2	        D.</a:t>
              </a:r>
              <a:r>
                <a:rPr lang="zh-CN" altLang="en-US" sz="3200" dirty="0" smtClean="0">
                  <a:latin typeface="Times New Roman" panose="02020603050405020304" pitchFamily="18" charset="0"/>
                </a:rPr>
                <a:t>无解</a:t>
              </a:r>
              <a:endParaRPr lang="zh-CN" altLang="en-US" sz="3200" dirty="0" smtClean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3233" name="图片 37"/>
            <p:cNvGraphicFramePr>
              <a:graphicFrameLocks noChangeAspect="1"/>
            </p:cNvGraphicFramePr>
            <p:nvPr/>
          </p:nvGraphicFramePr>
          <p:xfrm>
            <a:off x="2962275" y="571500"/>
            <a:ext cx="3310892" cy="785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9" name="Equation" r:id="rId1" imgW="34747200" imgH="10058400" progId="">
                    <p:embed/>
                  </p:oleObj>
                </mc:Choice>
                <mc:Fallback>
                  <p:oleObj name="Equation" r:id="rId1" imgW="34747200" imgH="10058400" progId="">
                    <p:embed/>
                    <p:pic>
                      <p:nvPicPr>
                        <p:cNvPr id="0" name="图片 716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962275" y="571500"/>
                          <a:ext cx="3310892" cy="78581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矩形 6"/>
          <p:cNvSpPr/>
          <p:nvPr/>
        </p:nvSpPr>
        <p:spPr>
          <a:xfrm>
            <a:off x="285720" y="2428868"/>
            <a:ext cx="85011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解析</a:t>
            </a: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: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在方程的两边同乘最简公分母               变为整式方程为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(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+2)-(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-1)(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+2)=3,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解得</a:t>
            </a:r>
            <a:r>
              <a:rPr lang="en-US" altLang="zh-CN" sz="32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=1,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检验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: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当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=1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时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,(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-1)(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+2)=0,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所以原分式方程无解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.</a:t>
            </a:r>
            <a:r>
              <a:rPr lang="zh-CN" altLang="en-US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故选</a:t>
            </a:r>
            <a:r>
              <a:rPr lang="en-US" altLang="zh-CN" sz="3200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</a:rPr>
              <a:t>D.</a:t>
            </a:r>
            <a:endParaRPr lang="zh-CN" altLang="en-US" sz="3200" dirty="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5720" y="5429264"/>
            <a:ext cx="85011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解析</a:t>
            </a:r>
            <a:r>
              <a:rPr lang="en-US" altLang="zh-CN" sz="32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  <a:r>
              <a:rPr lang="zh-CN" altLang="en-US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去分母得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4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-12=3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-6,</a:t>
            </a:r>
            <a:r>
              <a:rPr lang="zh-CN" altLang="en-US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解得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=6,</a:t>
            </a:r>
            <a:r>
              <a:rPr lang="zh-CN" altLang="en-US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经检验</a:t>
            </a:r>
            <a:r>
              <a:rPr lang="en-US" altLang="zh-CN" sz="32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=6</a:t>
            </a:r>
            <a:r>
              <a:rPr lang="zh-CN" altLang="en-US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是分式方程的解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.</a:t>
            </a:r>
            <a:r>
              <a:rPr lang="zh-CN" altLang="en-US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故填</a:t>
            </a:r>
            <a:r>
              <a:rPr lang="en-US" altLang="zh-CN" sz="3200" dirty="0" smtClean="0">
                <a:solidFill>
                  <a:prstClr val="black"/>
                </a:solidFill>
                <a:latin typeface="楷体_GB2312" pitchFamily="49" charset="-122"/>
                <a:ea typeface="楷体_GB2312" pitchFamily="49" charset="-122"/>
              </a:rPr>
              <a:t>6.</a:t>
            </a:r>
            <a:endParaRPr lang="en-US" altLang="zh-CN" sz="3200" dirty="0">
              <a:solidFill>
                <a:prstClr val="black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428596" y="4572008"/>
            <a:ext cx="7286676" cy="656213"/>
            <a:chOff x="214282" y="4272985"/>
            <a:chExt cx="7286676" cy="656213"/>
          </a:xfrm>
        </p:grpSpPr>
        <p:sp>
          <p:nvSpPr>
            <p:cNvPr id="3" name="矩形 2"/>
            <p:cNvSpPr/>
            <p:nvPr/>
          </p:nvSpPr>
          <p:spPr>
            <a:xfrm>
              <a:off x="214282" y="4272985"/>
              <a:ext cx="728667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3200" b="1" dirty="0" smtClean="0">
                  <a:latin typeface="Times New Roman" panose="02020603050405020304" pitchFamily="18" charset="0"/>
                </a:rPr>
                <a:t>3.</a:t>
              </a:r>
              <a:r>
                <a:rPr lang="zh-CN" altLang="en-US" sz="3200" b="1" dirty="0" smtClean="0">
                  <a:latin typeface="Times New Roman" panose="02020603050405020304" pitchFamily="18" charset="0"/>
                </a:rPr>
                <a:t>方程                     的解是</a:t>
              </a:r>
              <a:r>
                <a:rPr lang="en-US" altLang="zh-CN" sz="3200" b="1" i="1" dirty="0" smtClean="0">
                  <a:latin typeface="Times New Roman" panose="02020603050405020304" pitchFamily="18" charset="0"/>
                </a:rPr>
                <a:t>x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=</a:t>
              </a:r>
              <a:r>
                <a:rPr lang="zh-CN" altLang="en-US" sz="3200" b="1" u="sng" dirty="0" smtClean="0">
                  <a:latin typeface="Times New Roman" panose="02020603050405020304" pitchFamily="18" charset="0"/>
                </a:rPr>
                <a:t>　　</a:t>
              </a:r>
              <a:r>
                <a:rPr lang="en-US" altLang="zh-CN" sz="3200" b="1" dirty="0" smtClean="0">
                  <a:latin typeface="Times New Roman" panose="02020603050405020304" pitchFamily="18" charset="0"/>
                </a:rPr>
                <a:t>. </a:t>
              </a:r>
              <a:endParaRPr lang="en-US" altLang="zh-CN" sz="3200" b="1" dirty="0" smtClean="0"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223235" name="Picture 1428"/>
            <p:cNvGraphicFramePr>
              <a:graphicFrameLocks noChangeAspect="1"/>
            </p:cNvGraphicFramePr>
            <p:nvPr/>
          </p:nvGraphicFramePr>
          <p:xfrm>
            <a:off x="1643042" y="4286256"/>
            <a:ext cx="1857388" cy="6429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name="" r:id="rId3" imgW="17068800" imgH="9448800" progId="">
                    <p:embed/>
                  </p:oleObj>
                </mc:Choice>
                <mc:Fallback>
                  <p:oleObj name="" r:id="rId3" imgW="17068800" imgH="9448800" progId="">
                    <p:embed/>
                    <p:pic>
                      <p:nvPicPr>
                        <p:cNvPr id="0" name="图片 716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43042" y="4286256"/>
                          <a:ext cx="1857388" cy="64294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矩形 10"/>
          <p:cNvSpPr/>
          <p:nvPr/>
        </p:nvSpPr>
        <p:spPr>
          <a:xfrm>
            <a:off x="5643570" y="4500570"/>
            <a:ext cx="3914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  <a:endParaRPr lang="zh-CN" altLang="en-US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 flipH="1">
            <a:off x="7143768" y="714356"/>
            <a:ext cx="3571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D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4" name="图片 37"/>
          <p:cNvGraphicFramePr>
            <a:graphicFrameLocks noChangeAspect="1"/>
          </p:cNvGraphicFramePr>
          <p:nvPr/>
        </p:nvGraphicFramePr>
        <p:xfrm>
          <a:off x="6588224" y="2564904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5" imgW="19507200" imgH="4876800" progId="">
                  <p:embed/>
                </p:oleObj>
              </mc:Choice>
              <mc:Fallback>
                <p:oleObj name="Equation" r:id="rId5" imgW="19507200" imgH="4876800" progId="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88224" y="2564904"/>
                        <a:ext cx="1549400" cy="381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圆角矩形 14"/>
          <p:cNvSpPr/>
          <p:nvPr/>
        </p:nvSpPr>
        <p:spPr>
          <a:xfrm>
            <a:off x="2915816" y="-27384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/>
        </p:nvGrpSpPr>
        <p:grpSpPr>
          <a:xfrm>
            <a:off x="214282" y="785794"/>
            <a:ext cx="8929718" cy="642942"/>
            <a:chOff x="214282" y="785794"/>
            <a:chExt cx="8929718" cy="642942"/>
          </a:xfrm>
        </p:grpSpPr>
        <p:sp>
          <p:nvSpPr>
            <p:cNvPr id="2" name="矩形 1"/>
            <p:cNvSpPr/>
            <p:nvPr/>
          </p:nvSpPr>
          <p:spPr>
            <a:xfrm>
              <a:off x="214282" y="785794"/>
              <a:ext cx="8929718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4.</a:t>
              </a:r>
              <a:r>
                <a:rPr lang="zh-CN" altLang="en-US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若代数式             和          的值相等</a:t>
              </a:r>
              <a:r>
                <a:rPr lang="en-US" altLang="zh-CN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,</a:t>
              </a:r>
              <a:r>
                <a:rPr lang="zh-CN" altLang="en-US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则</a:t>
              </a:r>
              <a:r>
                <a:rPr lang="en-US" altLang="zh-CN" sz="2800" b="1" i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x</a:t>
              </a:r>
              <a:r>
                <a:rPr lang="en-US" altLang="zh-CN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=</a:t>
              </a:r>
              <a:r>
                <a:rPr lang="zh-CN" altLang="en-US" sz="2800" b="1" u="sng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　　　　</a:t>
              </a:r>
              <a:r>
                <a:rPr lang="en-US" altLang="zh-CN" sz="2800" b="1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. </a:t>
              </a:r>
              <a:endParaRPr lang="en-US" altLang="zh-CN" sz="2800" b="1" dirty="0" smtClean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24268" name="Object 12"/>
            <p:cNvGraphicFramePr>
              <a:graphicFrameLocks noChangeAspect="1"/>
            </p:cNvGraphicFramePr>
            <p:nvPr/>
          </p:nvGraphicFramePr>
          <p:xfrm>
            <a:off x="2143108" y="857232"/>
            <a:ext cx="1000132" cy="5000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3" name="" r:id="rId1" imgW="7924800" imgH="8534400" progId="">
                    <p:embed/>
                  </p:oleObj>
                </mc:Choice>
                <mc:Fallback>
                  <p:oleObj name="" r:id="rId1" imgW="7924800" imgH="8534400" progId="">
                    <p:embed/>
                    <p:pic>
                      <p:nvPicPr>
                        <p:cNvPr id="0" name="图片 819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143108" y="857232"/>
                          <a:ext cx="1000132" cy="50006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4270" name="Object 14"/>
            <p:cNvGraphicFramePr>
              <a:graphicFrameLocks noChangeAspect="1"/>
            </p:cNvGraphicFramePr>
            <p:nvPr/>
          </p:nvGraphicFramePr>
          <p:xfrm>
            <a:off x="3643306" y="857232"/>
            <a:ext cx="714380" cy="571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4" name="" r:id="rId3" imgW="9144000" imgH="8534400" progId="">
                    <p:embed/>
                  </p:oleObj>
                </mc:Choice>
                <mc:Fallback>
                  <p:oleObj name="" r:id="rId3" imgW="9144000" imgH="8534400" progId="">
                    <p:embed/>
                    <p:pic>
                      <p:nvPicPr>
                        <p:cNvPr id="0" name="图片 819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643306" y="857232"/>
                          <a:ext cx="714380" cy="57150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" name="矩形 18"/>
          <p:cNvSpPr/>
          <p:nvPr/>
        </p:nvSpPr>
        <p:spPr>
          <a:xfrm>
            <a:off x="7206590" y="762640"/>
            <a:ext cx="365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142876" y="2132856"/>
            <a:ext cx="8715404" cy="1466693"/>
            <a:chOff x="0" y="2132856"/>
            <a:chExt cx="8715404" cy="1466693"/>
          </a:xfrm>
        </p:grpSpPr>
        <p:sp>
          <p:nvSpPr>
            <p:cNvPr id="21" name="矩形 20"/>
            <p:cNvSpPr/>
            <p:nvPr/>
          </p:nvSpPr>
          <p:spPr>
            <a:xfrm>
              <a:off x="0" y="2214554"/>
              <a:ext cx="8715404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800" b="1" dirty="0" smtClean="0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解析</a:t>
              </a:r>
              <a:r>
                <a:rPr lang="en-US" altLang="zh-CN" sz="2800" b="1" dirty="0" smtClean="0">
                  <a:solidFill>
                    <a:srgbClr val="FF0000"/>
                  </a:solidFill>
                  <a:latin typeface="楷体_GB2312" pitchFamily="49" charset="-122"/>
                  <a:ea typeface="楷体_GB2312" pitchFamily="49" charset="-122"/>
                </a:rPr>
                <a:t>: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根据题意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,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得             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,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方程两边都乘最简公分母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         ,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得         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解得    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经检验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, </a:t>
              </a:r>
              <a:r>
                <a:rPr lang="en-US" altLang="zh-CN" sz="2800" b="1" i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 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是原方程的解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.</a:t>
              </a:r>
              <a:r>
                <a:rPr lang="zh-CN" altLang="en-US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故填</a:t>
              </a:r>
              <a:r>
                <a:rPr lang="en-US" altLang="zh-CN" sz="2800" b="1" dirty="0" smtClean="0">
                  <a:solidFill>
                    <a:prstClr val="black"/>
                  </a:solidFill>
                  <a:latin typeface="楷体_GB2312" pitchFamily="49" charset="-122"/>
                  <a:ea typeface="楷体_GB2312" pitchFamily="49" charset="-122"/>
                </a:rPr>
                <a:t>7.</a:t>
              </a:r>
              <a:endParaRPr lang="zh-CN" altLang="en-US" sz="2800" dirty="0">
                <a:latin typeface="楷体_GB2312" pitchFamily="49" charset="-122"/>
                <a:ea typeface="楷体_GB2312" pitchFamily="49" charset="-122"/>
              </a:endParaRPr>
            </a:p>
          </p:txBody>
        </p:sp>
        <p:graphicFrame>
          <p:nvGraphicFramePr>
            <p:cNvPr id="22" name="对象 21"/>
            <p:cNvGraphicFramePr>
              <a:graphicFrameLocks noChangeAspect="1"/>
            </p:cNvGraphicFramePr>
            <p:nvPr/>
          </p:nvGraphicFramePr>
          <p:xfrm>
            <a:off x="3132980" y="2132856"/>
            <a:ext cx="1973192" cy="5663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195" name="Equation" r:id="rId5" imgW="41148000" imgH="15240000" progId="Equations">
                    <p:embed/>
                  </p:oleObj>
                </mc:Choice>
                <mc:Fallback>
                  <p:oleObj name="Equation" r:id="rId5" imgW="41148000" imgH="15240000" progId="Equations">
                    <p:embed/>
                    <p:pic>
                      <p:nvPicPr>
                        <p:cNvPr id="0" name="图片 819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132980" y="2132856"/>
                          <a:ext cx="1973192" cy="56637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4273" name="Object 17"/>
          <p:cNvGraphicFramePr>
            <a:graphicFrameLocks noChangeAspect="1"/>
          </p:cNvGraphicFramePr>
          <p:nvPr/>
        </p:nvGraphicFramePr>
        <p:xfrm>
          <a:off x="1260475" y="2781300"/>
          <a:ext cx="16938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7" imgW="21336000" imgH="4876800" progId="">
                  <p:embed/>
                </p:oleObj>
              </mc:Choice>
              <mc:Fallback>
                <p:oleObj name="Equation" r:id="rId7" imgW="21336000" imgH="4876800" progId="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60475" y="2781300"/>
                        <a:ext cx="1693863" cy="381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4" name="Object 18"/>
          <p:cNvGraphicFramePr>
            <a:graphicFrameLocks noChangeAspect="1"/>
          </p:cNvGraphicFramePr>
          <p:nvPr/>
        </p:nvGraphicFramePr>
        <p:xfrm>
          <a:off x="3419475" y="2805113"/>
          <a:ext cx="16954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9" imgW="21336000" imgH="4267200" progId="">
                  <p:embed/>
                </p:oleObj>
              </mc:Choice>
              <mc:Fallback>
                <p:oleObj name="Equation" r:id="rId9" imgW="21336000" imgH="4267200" progId="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19475" y="2805113"/>
                        <a:ext cx="1695450" cy="333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5" name="Object 19"/>
          <p:cNvGraphicFramePr>
            <a:graphicFrameLocks noChangeAspect="1"/>
          </p:cNvGraphicFramePr>
          <p:nvPr/>
        </p:nvGraphicFramePr>
        <p:xfrm>
          <a:off x="5940152" y="2780928"/>
          <a:ext cx="6778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1" imgW="8534400" imgH="4267200" progId="">
                  <p:embed/>
                </p:oleObj>
              </mc:Choice>
              <mc:Fallback>
                <p:oleObj name="Equation" r:id="rId11" imgW="8534400" imgH="4267200" progId="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40152" y="2780928"/>
                        <a:ext cx="677863" cy="333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4276" name="Object 20"/>
          <p:cNvGraphicFramePr>
            <a:graphicFrameLocks noChangeAspect="1"/>
          </p:cNvGraphicFramePr>
          <p:nvPr/>
        </p:nvGraphicFramePr>
        <p:xfrm>
          <a:off x="8244408" y="2780928"/>
          <a:ext cx="6778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3" imgW="8534400" imgH="4267200" progId="">
                  <p:embed/>
                </p:oleObj>
              </mc:Choice>
              <mc:Fallback>
                <p:oleObj name="Equation" r:id="rId13" imgW="8534400" imgH="4267200" progId="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244408" y="2780928"/>
                        <a:ext cx="677863" cy="333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圆角矩形 13"/>
          <p:cNvSpPr/>
          <p:nvPr/>
        </p:nvSpPr>
        <p:spPr>
          <a:xfrm>
            <a:off x="2915816" y="11663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2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2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95536" y="2060848"/>
            <a:ext cx="8352928" cy="2951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1</a:t>
            </a:r>
            <a:r>
              <a:rPr lang="en-US" altLang="zh-CN" i="1" dirty="0"/>
              <a:t>.</a:t>
            </a:r>
            <a:r>
              <a:rPr lang="zh-CN" altLang="zh-CN" dirty="0"/>
              <a:t>理解分式方程的概念及意义</a:t>
            </a:r>
            <a:r>
              <a:rPr lang="en-US" altLang="zh-CN" i="1" dirty="0" smtClean="0"/>
              <a:t>.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2</a:t>
            </a:r>
            <a:r>
              <a:rPr lang="en-US" altLang="zh-CN" i="1" dirty="0"/>
              <a:t>.</a:t>
            </a:r>
            <a:r>
              <a:rPr lang="zh-CN" altLang="zh-CN" dirty="0"/>
              <a:t>了解解分式方程的基本思路和解法</a:t>
            </a:r>
            <a:r>
              <a:rPr lang="en-US" altLang="zh-CN" i="1" dirty="0"/>
              <a:t>.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3</a:t>
            </a:r>
            <a:r>
              <a:rPr lang="en-US" altLang="zh-CN" i="1" dirty="0"/>
              <a:t>.</a:t>
            </a:r>
            <a:r>
              <a:rPr lang="zh-CN" altLang="zh-CN" dirty="0"/>
              <a:t>理解解分式方程时可能无解的原因</a:t>
            </a:r>
            <a:r>
              <a:rPr lang="en-US" altLang="zh-CN" dirty="0"/>
              <a:t>,</a:t>
            </a:r>
            <a:r>
              <a:rPr lang="zh-CN" altLang="zh-CN" dirty="0"/>
              <a:t>并掌握解分式方程的验根</a:t>
            </a:r>
            <a:r>
              <a:rPr lang="zh-CN" altLang="zh-CN" dirty="0" smtClean="0"/>
              <a:t>方法</a:t>
            </a:r>
            <a:endParaRPr lang="en-US" altLang="zh-CN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95536" y="980728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学习</a:t>
            </a:r>
            <a:r>
              <a:rPr lang="zh-CN" altLang="en-US" b="1" dirty="0" smtClean="0">
                <a:solidFill>
                  <a:srgbClr val="FF0000"/>
                </a:solidFill>
              </a:rPr>
              <a:t>目标：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Rectangle 1"/>
          <p:cNvSpPr>
            <a:spLocks noChangeArrowheads="1"/>
          </p:cNvSpPr>
          <p:nvPr/>
        </p:nvSpPr>
        <p:spPr bwMode="auto">
          <a:xfrm>
            <a:off x="142844" y="866831"/>
            <a:ext cx="8929717" cy="206210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小红家到学校的路程为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38 </a:t>
            </a:r>
            <a:r>
              <a:rPr kumimoji="0" lang="en-US" altLang="zh-CN" sz="32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kumimoji="0" lang="en-US" altLang="zh-CN" sz="32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小红从家去学校总是先乘公共汽车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下车后再步行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2 </a:t>
            </a:r>
            <a:r>
              <a:rPr kumimoji="0" lang="en-US" altLang="zh-CN" sz="32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才能到学校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路途所用时间是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1 </a:t>
            </a:r>
            <a:r>
              <a:rPr kumimoji="0" lang="en-US" altLang="zh-CN" sz="32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已知公共汽车的速度是小红步行速度的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9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倍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求小红步行的速度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anose="02020603050405020304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7158" y="3143248"/>
            <a:ext cx="8143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上述问题中有哪些等量关系</a:t>
            </a:r>
            <a:r>
              <a:rPr lang="en-US" altLang="zh-CN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?</a:t>
            </a:r>
            <a:endParaRPr lang="en-US" altLang="zh-CN" sz="32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  <a:p>
            <a:pPr lvl="0" indent="2286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根据你所发现的等量关系</a:t>
            </a:r>
            <a:r>
              <a:rPr lang="en-US" altLang="zh-CN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3200" b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设未知数并列出方程</a:t>
            </a:r>
            <a:r>
              <a:rPr lang="en-US" altLang="zh-CN" sz="3200" b="1" i="1" dirty="0" smtClean="0">
                <a:solidFill>
                  <a:srgbClr val="00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3200" b="1" dirty="0" smtClean="0">
              <a:solidFill>
                <a:prstClr val="black"/>
              </a:solidFill>
              <a:latin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00100" y="214290"/>
            <a:ext cx="20313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隶书" pitchFamily="49" charset="-122"/>
                <a:ea typeface="隶书" pitchFamily="49" charset="-122"/>
              </a:rPr>
              <a:t>问题思考</a:t>
            </a:r>
            <a:endParaRPr lang="zh-CN" altLang="en-US" sz="3600" dirty="0">
              <a:solidFill>
                <a:srgbClr val="FF0000"/>
              </a:solidFill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51520" y="837159"/>
            <a:ext cx="8208913" cy="20612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zh-CN" b="1" dirty="0" smtClean="0">
                <a:latin typeface="+mn-ea"/>
                <a:cs typeface="Times New Roman" panose="02020603050405020304" pitchFamily="18" charset="0"/>
              </a:rPr>
              <a:t>方程</a:t>
            </a:r>
            <a:r>
              <a:rPr lang="en-US" altLang="zh-CN" b="1" dirty="0" smtClean="0">
                <a:latin typeface="+mn-ea"/>
                <a:cs typeface="Times New Roman" panose="02020603050405020304" pitchFamily="18" charset="0"/>
              </a:rPr>
              <a:t>                       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与以前所学的整式方程有何不同？</a:t>
            </a:r>
            <a:endParaRPr kumimoji="0" lang="zh-CN" sz="6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-635957" y="1196881"/>
            <a:ext cx="6552728" cy="1080120"/>
            <a:chOff x="226893" y="491161"/>
            <a:chExt cx="8329179" cy="1166290"/>
          </a:xfrm>
        </p:grpSpPr>
        <p:graphicFrame>
          <p:nvGraphicFramePr>
            <p:cNvPr id="186373" name="对象 10"/>
            <p:cNvGraphicFramePr>
              <a:graphicFrameLocks noChangeAspect="1"/>
            </p:cNvGraphicFramePr>
            <p:nvPr/>
          </p:nvGraphicFramePr>
          <p:xfrm>
            <a:off x="5983109" y="491161"/>
            <a:ext cx="2572963" cy="8382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" name="Equation" r:id="rId1" imgW="21031200" imgH="9448800" progId="">
                    <p:embed/>
                  </p:oleObj>
                </mc:Choice>
                <mc:Fallback>
                  <p:oleObj name="Equation" r:id="rId1" imgW="21031200" imgH="9448800" progId="">
                    <p:embed/>
                    <p:pic>
                      <p:nvPicPr>
                        <p:cNvPr id="0" name="图片 10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983109" y="491161"/>
                          <a:ext cx="2572963" cy="83820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6374" name="Rectangle 6"/>
            <p:cNvSpPr>
              <a:spLocks noChangeArrowheads="1"/>
            </p:cNvSpPr>
            <p:nvPr/>
          </p:nvSpPr>
          <p:spPr bwMode="auto">
            <a:xfrm>
              <a:off x="226893" y="641788"/>
              <a:ext cx="1189624" cy="1015663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sz="6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149556" y="4494604"/>
            <a:ext cx="8886940" cy="20612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latin typeface="隶书" pitchFamily="49" charset="-122"/>
                <a:ea typeface="隶书" pitchFamily="49" charset="-122"/>
              </a:rPr>
              <a:t>【</a:t>
            </a:r>
            <a:r>
              <a:rPr lang="zh-CN" altLang="en-US" sz="3200" b="1" dirty="0" smtClean="0">
                <a:solidFill>
                  <a:srgbClr val="FF3399"/>
                </a:solidFill>
                <a:latin typeface="隶书" pitchFamily="49" charset="-122"/>
                <a:ea typeface="隶书" pitchFamily="49" charset="-122"/>
              </a:rPr>
              <a:t>知识拓展</a:t>
            </a:r>
            <a:r>
              <a:rPr lang="en-US" altLang="zh-CN" sz="3200" b="1" dirty="0" smtClean="0">
                <a:latin typeface="隶书" pitchFamily="49" charset="-122"/>
                <a:ea typeface="隶书" pitchFamily="49" charset="-122"/>
              </a:rPr>
              <a:t>】</a:t>
            </a:r>
            <a:endParaRPr lang="en-US" altLang="zh-CN" sz="3200" b="1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sz="3200" b="1" dirty="0" smtClean="0">
                <a:latin typeface="隶书" pitchFamily="49" charset="-122"/>
                <a:ea typeface="隶书" pitchFamily="49" charset="-122"/>
              </a:rPr>
              <a:t>理解分式方程要明确两点：</a:t>
            </a:r>
            <a:endParaRPr lang="en-US" altLang="zh-CN" sz="3200" b="1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sz="3200" b="1" dirty="0" smtClean="0">
                <a:latin typeface="隶书" pitchFamily="49" charset="-122"/>
                <a:ea typeface="隶书" pitchFamily="49" charset="-122"/>
              </a:rPr>
              <a:t>   ①是方程；</a:t>
            </a:r>
            <a:endParaRPr lang="en-US" altLang="zh-CN" sz="3200" b="1" dirty="0" smtClean="0">
              <a:latin typeface="隶书" pitchFamily="49" charset="-122"/>
              <a:ea typeface="隶书" pitchFamily="49" charset="-122"/>
            </a:endParaRPr>
          </a:p>
          <a:p>
            <a:r>
              <a:rPr lang="zh-CN" altLang="en-US" sz="3200" b="1" dirty="0" smtClean="0">
                <a:latin typeface="隶书" pitchFamily="49" charset="-122"/>
                <a:ea typeface="隶书" pitchFamily="49" charset="-122"/>
              </a:rPr>
              <a:t>   ②分母中含有未知数</a:t>
            </a:r>
            <a:endParaRPr lang="en-US" altLang="zh-CN" sz="3200" b="1" dirty="0" smtClean="0">
              <a:latin typeface="隶书" pitchFamily="49" charset="-122"/>
              <a:ea typeface="隶书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44016" y="2924944"/>
            <a:ext cx="889248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分母中含有未知数的方程叫做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分式方程．</a:t>
            </a:r>
            <a:endParaRPr lang="en-US" altLang="zh-CN" sz="3200" b="1" dirty="0" smtClean="0">
              <a:solidFill>
                <a:srgbClr val="FF0000"/>
              </a:solidFill>
            </a:endParaRPr>
          </a:p>
          <a:p>
            <a:r>
              <a:rPr lang="zh-CN" altLang="en-US" sz="3200" b="1" dirty="0" smtClean="0"/>
              <a:t>使得分式方程等号</a:t>
            </a:r>
            <a:r>
              <a:rPr lang="zh-CN" altLang="en-US" b="1" dirty="0" smtClean="0"/>
              <a:t>两端相等的未知数的值叫做</a:t>
            </a:r>
            <a:r>
              <a:rPr lang="zh-CN" altLang="en-US" b="1" dirty="0" smtClean="0">
                <a:solidFill>
                  <a:srgbClr val="FF0000"/>
                </a:solidFill>
              </a:rPr>
              <a:t>分式方程的解（分式方程的根）。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2915816" y="121192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187624" y="1196752"/>
          <a:ext cx="281305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21640800" imgH="9448800" progId="">
                  <p:embed/>
                </p:oleObj>
              </mc:Choice>
              <mc:Fallback>
                <p:oleObj name="Equation" r:id="rId3" imgW="21640800" imgH="9448800" progId="">
                  <p:embed/>
                  <p:pic>
                    <p:nvPicPr>
                      <p:cNvPr id="0" name="图片 102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87624" y="1196752"/>
                        <a:ext cx="2813050" cy="765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7" name="Rectangle 5"/>
          <p:cNvSpPr>
            <a:spLocks noChangeArrowheads="1"/>
          </p:cNvSpPr>
          <p:nvPr/>
        </p:nvSpPr>
        <p:spPr bwMode="auto">
          <a:xfrm>
            <a:off x="642910" y="785794"/>
            <a:ext cx="7142154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anose="02020603050405020304" pitchFamily="18" charset="0"/>
              </a:rPr>
              <a:t>判断下列各式哪个是分式方程．</a:t>
            </a:r>
            <a:endParaRPr kumimoji="0" 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宋体" panose="02010600030101010101" pitchFamily="2" charset="-122"/>
            </a:endParaRPr>
          </a:p>
        </p:txBody>
      </p:sp>
      <p:sp>
        <p:nvSpPr>
          <p:cNvPr id="187401" name="Rectangle 9"/>
          <p:cNvSpPr>
            <a:spLocks noChangeArrowheads="1"/>
          </p:cNvSpPr>
          <p:nvPr/>
        </p:nvSpPr>
        <p:spPr bwMode="auto">
          <a:xfrm>
            <a:off x="392054" y="4149526"/>
            <a:ext cx="7643865" cy="10763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根据定义可得：（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1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）（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）是整式方程，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ea"/>
              <a:cs typeface="Times New Roman" panose="02020603050405020304" pitchFamily="18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3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）</a:t>
            </a:r>
            <a:r>
              <a:rPr lang="zh-CN" altLang="en-US" b="1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b="1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  <a:sym typeface="+mn-ea"/>
              </a:rPr>
              <a:t>4</a:t>
            </a:r>
            <a:r>
              <a:rPr lang="zh-CN" altLang="en-US" b="1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  <a:sym typeface="+mn-ea"/>
              </a:rPr>
              <a:t>）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是分式，（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5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）是分式方程．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ea"/>
            </a:endParaRPr>
          </a:p>
        </p:txBody>
      </p:sp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857224" y="1571612"/>
          <a:ext cx="6802741" cy="928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60655200" imgH="9448800" progId="">
                  <p:embed/>
                </p:oleObj>
              </mc:Choice>
              <mc:Fallback>
                <p:oleObj name="Equation" r:id="rId1" imgW="60655200" imgH="9448800" progId="">
                  <p:embed/>
                  <p:pic>
                    <p:nvPicPr>
                      <p:cNvPr id="0" name="图片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57224" y="1571612"/>
                        <a:ext cx="6802741" cy="92869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11" name="Object 19"/>
          <p:cNvGraphicFramePr>
            <a:graphicFrameLocks noChangeAspect="1"/>
          </p:cNvGraphicFramePr>
          <p:nvPr/>
        </p:nvGraphicFramePr>
        <p:xfrm>
          <a:off x="928662" y="2571744"/>
          <a:ext cx="4663297" cy="1119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34442400" imgH="9448800" progId="">
                  <p:embed/>
                </p:oleObj>
              </mc:Choice>
              <mc:Fallback>
                <p:oleObj name="Equation" r:id="rId3" imgW="34442400" imgH="9448800" progId="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8662" y="2571744"/>
                        <a:ext cx="4663297" cy="111919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圆角矩形 5"/>
          <p:cNvSpPr/>
          <p:nvPr/>
        </p:nvSpPr>
        <p:spPr>
          <a:xfrm>
            <a:off x="2909540" y="174900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定向自学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7" grpId="0"/>
      <p:bldP spid="187401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108812" y="1563062"/>
            <a:ext cx="8484849" cy="785818"/>
            <a:chOff x="571472" y="714356"/>
            <a:chExt cx="8698279" cy="785818"/>
          </a:xfrm>
        </p:grpSpPr>
        <p:graphicFrame>
          <p:nvGraphicFramePr>
            <p:cNvPr id="188427" name="对象 14"/>
            <p:cNvGraphicFramePr>
              <a:graphicFrameLocks noChangeAspect="1"/>
            </p:cNvGraphicFramePr>
            <p:nvPr/>
          </p:nvGraphicFramePr>
          <p:xfrm>
            <a:off x="4526159" y="714356"/>
            <a:ext cx="1798444" cy="7858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" name="Equation" r:id="rId1" imgW="19812000" imgH="9448800" progId="">
                    <p:embed/>
                  </p:oleObj>
                </mc:Choice>
                <mc:Fallback>
                  <p:oleObj name="Equation" r:id="rId1" imgW="19812000" imgH="9448800" progId="">
                    <p:embed/>
                    <p:pic>
                      <p:nvPicPr>
                        <p:cNvPr id="0" name="图片 30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4526159" y="714356"/>
                          <a:ext cx="1798444" cy="78581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8426" name="对象 15"/>
            <p:cNvGraphicFramePr>
              <a:graphicFrameLocks noChangeAspect="1"/>
            </p:cNvGraphicFramePr>
            <p:nvPr/>
          </p:nvGraphicFramePr>
          <p:xfrm>
            <a:off x="6796443" y="714356"/>
            <a:ext cx="1435315" cy="7143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Equation" r:id="rId3" imgW="20726400" imgH="9448800" progId="">
                    <p:embed/>
                  </p:oleObj>
                </mc:Choice>
                <mc:Fallback>
                  <p:oleObj name="Equation" r:id="rId3" imgW="20726400" imgH="9448800" progId="">
                    <p:embed/>
                    <p:pic>
                      <p:nvPicPr>
                        <p:cNvPr id="0" name="图片 313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796443" y="714356"/>
                          <a:ext cx="1435315" cy="7143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8428" name="Rectangle 12"/>
            <p:cNvSpPr>
              <a:spLocks noChangeArrowheads="1"/>
            </p:cNvSpPr>
            <p:nvPr/>
          </p:nvSpPr>
          <p:spPr bwMode="auto">
            <a:xfrm>
              <a:off x="571472" y="714356"/>
              <a:ext cx="3991966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如何解分式方程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8429" name="Rectangle 13"/>
            <p:cNvSpPr>
              <a:spLocks noChangeArrowheads="1"/>
            </p:cNvSpPr>
            <p:nvPr/>
          </p:nvSpPr>
          <p:spPr bwMode="auto">
            <a:xfrm>
              <a:off x="6215074" y="772523"/>
              <a:ext cx="596638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和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88430" name="Rectangle 14"/>
            <p:cNvSpPr>
              <a:spLocks noChangeArrowheads="1"/>
            </p:cNvSpPr>
            <p:nvPr/>
          </p:nvSpPr>
          <p:spPr bwMode="auto">
            <a:xfrm>
              <a:off x="8261142" y="785794"/>
              <a:ext cx="1008609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呢？</a:t>
              </a:r>
              <a:endPara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35496" y="836712"/>
            <a:ext cx="47163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+mn-ea"/>
              </a:rPr>
              <a:t>探究一：分式方程的解法</a:t>
            </a:r>
            <a:endParaRPr lang="zh-CN" altLang="en-US" sz="3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2892971" y="243525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-36512" y="2348880"/>
                <a:ext cx="5222860" cy="42119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(1)</a:t>
                </a:r>
                <a:r>
                  <a:rPr lang="zh-CN" altLang="en-US" dirty="0" smtClean="0"/>
                  <a:t>方程两边同乘以</a:t>
                </a:r>
                <a:r>
                  <a:rPr lang="en-US" altLang="zh-CN" dirty="0" smtClean="0"/>
                  <a:t>x(1-x),</a:t>
                </a:r>
              </a:p>
              <a:p>
                <a:r>
                  <a:rPr lang="zh-CN" altLang="en-US" dirty="0" smtClean="0"/>
                  <a:t>    得</a:t>
                </a:r>
                <a:r>
                  <a:rPr lang="en-US" altLang="zh-CN" dirty="0" smtClean="0"/>
                  <a:t>             </a:t>
                </a:r>
              </a:p>
              <a:p>
                <a:r>
                  <a:rPr lang="en-US" altLang="zh-CN" dirty="0" smtClean="0"/>
                  <a:t>       36x=18(1-x)</a:t>
                </a:r>
              </a:p>
              <a:p>
                <a:r>
                  <a:rPr lang="zh-CN" altLang="en-US" dirty="0" smtClean="0"/>
                  <a:t>    解这个整式方程</a:t>
                </a:r>
                <a:r>
                  <a:rPr lang="en-US" altLang="zh-CN" dirty="0" smtClean="0"/>
                  <a:t>,</a:t>
                </a:r>
                <a:r>
                  <a:rPr lang="zh-CN" altLang="en-US" dirty="0" smtClean="0"/>
                  <a:t>得             </a:t>
                </a:r>
                <a:endParaRPr lang="en-US" altLang="zh-CN" dirty="0"/>
              </a:p>
              <a:p>
                <a:r>
                  <a:rPr lang="en-US" altLang="zh-CN" dirty="0" smtClean="0"/>
                  <a:t>     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4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40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altLang="zh-CN" sz="4000" dirty="0" smtClean="0"/>
              </a:p>
              <a:p>
                <a:r>
                  <a:rPr lang="zh-CN" altLang="en-US" b="1" dirty="0" smtClean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经检验</a:t>
                </a:r>
                <a:r>
                  <a:rPr lang="en-US" altLang="zh-CN" b="1" dirty="0" smtClean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:</a:t>
                </a:r>
                <a:r>
                  <a:rPr lang="en-US" altLang="zh-CN" b="1" i="1" dirty="0" smtClean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x</a:t>
                </a:r>
                <a:r>
                  <a:rPr lang="en-US" altLang="zh-CN" b="1" dirty="0" smtClean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3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36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zh-CN" altLang="en-US" b="1" dirty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是原分式方程的解</a:t>
                </a:r>
                <a:r>
                  <a:rPr lang="en-US" altLang="zh-CN" b="1" dirty="0" smtClean="0">
                    <a:solidFill>
                      <a:prstClr val="black"/>
                    </a:solidFill>
                    <a:latin typeface="Times New Roman" pitchFamily="18" charset="0"/>
                    <a:ea typeface="宋体" pitchFamily="2" charset="-122"/>
                  </a:rPr>
                  <a:t>.</a:t>
                </a:r>
                <a:endParaRPr lang="en-US" altLang="zh-CN" b="1" dirty="0">
                  <a:solidFill>
                    <a:prstClr val="black"/>
                  </a:solidFill>
                  <a:latin typeface="Times New Roman" pitchFamily="18" charset="0"/>
                  <a:ea typeface="宋体" pitchFamily="2" charset="-122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2348880"/>
                <a:ext cx="5222860" cy="4211987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2917" t="-2315" b="-37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004048" y="2367419"/>
            <a:ext cx="39959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(2)</a:t>
            </a:r>
            <a:r>
              <a:rPr lang="zh-CN" altLang="en-US" dirty="0" smtClean="0"/>
              <a:t>方程</a:t>
            </a:r>
            <a:r>
              <a:rPr lang="zh-CN" altLang="en-US" dirty="0"/>
              <a:t>两边同乘</a:t>
            </a:r>
            <a:r>
              <a:rPr lang="zh-CN" altLang="en-US" dirty="0" smtClean="0"/>
              <a:t>以</a:t>
            </a:r>
            <a:r>
              <a:rPr lang="en-US" altLang="zh-CN" dirty="0" smtClean="0"/>
              <a:t>9x,</a:t>
            </a:r>
            <a:r>
              <a:rPr lang="zh-CN" altLang="en-US" dirty="0" smtClean="0"/>
              <a:t>得</a:t>
            </a:r>
            <a:endParaRPr lang="en-US" altLang="zh-CN" dirty="0" smtClean="0"/>
          </a:p>
          <a:p>
            <a:r>
              <a:rPr lang="en-US" altLang="zh-CN" dirty="0" smtClean="0"/>
              <a:t>36+18=9x</a:t>
            </a:r>
            <a:endParaRPr lang="en-US" altLang="zh-CN" dirty="0"/>
          </a:p>
          <a:p>
            <a:r>
              <a:rPr lang="zh-CN" altLang="en-US" dirty="0" smtClean="0"/>
              <a:t>   解</a:t>
            </a:r>
            <a:r>
              <a:rPr lang="zh-CN" altLang="en-US" dirty="0"/>
              <a:t>这个整式</a:t>
            </a:r>
            <a:r>
              <a:rPr lang="zh-CN" altLang="en-US" dirty="0" smtClean="0"/>
              <a:t>方程</a:t>
            </a:r>
            <a:r>
              <a:rPr lang="en-US" altLang="zh-CN" dirty="0" smtClean="0"/>
              <a:t>,</a:t>
            </a:r>
            <a:r>
              <a:rPr lang="zh-CN" altLang="en-US" dirty="0" smtClean="0"/>
              <a:t>得   </a:t>
            </a:r>
            <a:endParaRPr lang="en-US" altLang="zh-CN" dirty="0" smtClean="0"/>
          </a:p>
          <a:p>
            <a:r>
              <a:rPr lang="en-US" altLang="zh-CN" dirty="0" smtClean="0"/>
              <a:t>   x=6</a:t>
            </a:r>
            <a:endParaRPr lang="en-US" altLang="zh-CN" dirty="0"/>
          </a:p>
          <a:p>
            <a:pPr lvl="0"/>
            <a:endPara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经</a:t>
            </a:r>
            <a:r>
              <a:rPr lang="zh-CN" altLang="en-US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检验</a:t>
            </a:r>
            <a:r>
              <a:rPr lang="en-US" altLang="zh-CN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=6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是</a:t>
            </a:r>
            <a:r>
              <a:rPr lang="zh-CN" altLang="en-US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原分式方程的解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zh-CN" altLang="en-US" dirty="0"/>
          </a:p>
        </p:txBody>
      </p:sp>
      <p:sp>
        <p:nvSpPr>
          <p:cNvPr id="188431" name="Rectangle 15"/>
          <p:cNvSpPr>
            <a:spLocks noChangeArrowheads="1"/>
          </p:cNvSpPr>
          <p:nvPr/>
        </p:nvSpPr>
        <p:spPr bwMode="auto">
          <a:xfrm>
            <a:off x="335403" y="2367419"/>
            <a:ext cx="8286808" cy="156966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解分式方程的基本思路是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将分式方程转化为整式方程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具体做法是“去分母”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即方程两边乘最简公分母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这是解分式方程的一般方法</a:t>
            </a:r>
            <a:r>
              <a:rPr kumimoji="0" lang="en-US" altLang="zh-CN" sz="3200" b="1" i="1" u="none" strike="noStrike" cap="none" normalizeH="0" baseline="0" dirty="0" smtClean="0">
                <a:ln>
                  <a:noFill/>
                </a:ln>
                <a:effectLst/>
                <a:latin typeface="隶书" pitchFamily="49" charset="-122"/>
                <a:ea typeface="隶书" pitchFamily="49" charset="-122"/>
                <a:cs typeface="Times New Roman" panose="02020603050405020304" pitchFamily="18" charset="0"/>
              </a:rPr>
              <a:t>.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effectLst/>
              <a:latin typeface="隶书" pitchFamily="49" charset="-122"/>
              <a:ea typeface="隶书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88431" grpId="0" animBg="1"/>
      <p:bldP spid="18843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1"/>
          <p:cNvSpPr>
            <a:spLocks noChangeArrowheads="1"/>
          </p:cNvSpPr>
          <p:nvPr/>
        </p:nvSpPr>
        <p:spPr bwMode="auto">
          <a:xfrm>
            <a:off x="-180528" y="828001"/>
            <a:ext cx="4780476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探究二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分式方程的增根</a:t>
            </a:r>
            <a:endParaRPr kumimoji="0" lang="zh-CN" altLang="en-US" sz="6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14282" y="2639814"/>
            <a:ext cx="857256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方程两边同乘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x-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得    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x+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=-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x-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3)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+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x-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1)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endParaRPr lang="en-US" altLang="zh-CN" sz="3200" i="1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解这个整式方程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得        </a:t>
            </a:r>
            <a:r>
              <a:rPr lang="en-US" altLang="zh-CN" sz="3200" i="1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=1.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830" name="Rectangle 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-36512" y="1556792"/>
            <a:ext cx="7019583" cy="756782"/>
            <a:chOff x="196650" y="899539"/>
            <a:chExt cx="4672251" cy="756782"/>
          </a:xfrm>
        </p:grpSpPr>
        <p:sp>
          <p:nvSpPr>
            <p:cNvPr id="6" name="矩形 5"/>
            <p:cNvSpPr/>
            <p:nvPr/>
          </p:nvSpPr>
          <p:spPr>
            <a:xfrm>
              <a:off x="196650" y="1071546"/>
              <a:ext cx="298397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200" dirty="0" smtClean="0">
                  <a:latin typeface="Times New Roman" panose="02020603050405020304" pitchFamily="18" charset="0"/>
                  <a:ea typeface="宋体" panose="02010600030101010101" pitchFamily="2" charset="-122"/>
                </a:rPr>
                <a:t>下面是小华解分式方程</a:t>
              </a:r>
              <a:endPara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205829" name="对象 29"/>
            <p:cNvGraphicFramePr>
              <a:graphicFrameLocks noChangeAspect="1"/>
            </p:cNvGraphicFramePr>
            <p:nvPr/>
          </p:nvGraphicFramePr>
          <p:xfrm>
            <a:off x="3024443" y="899539"/>
            <a:ext cx="1844458" cy="7567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" name="Equation" r:id="rId1" imgW="23164800" imgH="9448800" progId="">
                    <p:embed/>
                  </p:oleObj>
                </mc:Choice>
                <mc:Fallback>
                  <p:oleObj name="Equation" r:id="rId1" imgW="23164800" imgH="9448800" progId="">
                    <p:embed/>
                    <p:pic>
                      <p:nvPicPr>
                        <p:cNvPr id="0" name="图片 409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024443" y="899539"/>
                          <a:ext cx="1844458" cy="75678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5831" name="Rectangle 7"/>
          <p:cNvSpPr>
            <a:spLocks noChangeArrowheads="1"/>
          </p:cNvSpPr>
          <p:nvPr/>
        </p:nvSpPr>
        <p:spPr bwMode="auto">
          <a:xfrm>
            <a:off x="184731" y="3859309"/>
            <a:ext cx="8858280" cy="5847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kumimoji="0" lang="zh-CN" altLang="en-US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你认为</a:t>
            </a:r>
            <a:r>
              <a:rPr kumimoji="0" lang="en-US" altLang="zh-CN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x=1</a:t>
            </a:r>
            <a:r>
              <a:rPr kumimoji="0" lang="zh-CN" altLang="en-US" sz="32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是方程的解吗？</a:t>
            </a:r>
            <a:endParaRPr kumimoji="0" lang="en-US" altLang="zh-CN" sz="66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2892971" y="243525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4581128"/>
            <a:ext cx="8568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     事实上，当</a:t>
            </a:r>
            <a:r>
              <a:rPr lang="en-US" altLang="zh-CN" b="1" dirty="0" smtClean="0"/>
              <a:t>x=1</a:t>
            </a:r>
            <a:r>
              <a:rPr lang="zh-CN" altLang="en-US" b="1" dirty="0" smtClean="0"/>
              <a:t>时，</a:t>
            </a:r>
            <a:r>
              <a:rPr lang="en-US" altLang="zh-CN" b="1" dirty="0" smtClean="0"/>
              <a:t>x-1=0</a:t>
            </a:r>
            <a:r>
              <a:rPr lang="zh-CN" altLang="en-US" b="1" dirty="0" smtClean="0"/>
              <a:t>，即这个分式方程的分母为</a:t>
            </a:r>
            <a:r>
              <a:rPr lang="en-US" altLang="zh-CN" b="1" dirty="0" smtClean="0"/>
              <a:t>0</a:t>
            </a:r>
            <a:r>
              <a:rPr lang="zh-CN" altLang="en-US" b="1" dirty="0" smtClean="0"/>
              <a:t>，方程中的分式无意义，所以</a:t>
            </a:r>
            <a:r>
              <a:rPr lang="en-US" altLang="zh-CN" b="1" dirty="0" smtClean="0"/>
              <a:t>x=1</a:t>
            </a:r>
            <a:r>
              <a:rPr lang="zh-CN" altLang="en-US" b="1" dirty="0" smtClean="0"/>
              <a:t>不是这个分式方程的解（根）。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5" grpId="0"/>
      <p:bldP spid="7" grpId="0"/>
      <p:bldP spid="205831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67544" y="1196752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8600"/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在解分式方程时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通过去分母将分式方程转化为整式方程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并解这个整式方程</a:t>
            </a:r>
            <a:r>
              <a:rPr lang="en-US" altLang="zh-CN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再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将整式方程的根代入分式方程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或公分母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中检验</a:t>
            </a:r>
            <a:r>
              <a:rPr lang="en-US" altLang="zh-CN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en-US" altLang="zh-CN" b="1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lvl="0" indent="228600"/>
            <a:r>
              <a:rPr lang="en-US" altLang="zh-CN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当分母的值不等于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这个整式方程的根就是分式方程的根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</a:t>
            </a:r>
            <a:r>
              <a:rPr lang="zh-CN" altLang="en-US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当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分母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的值为</a:t>
            </a: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时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分式方程无解</a:t>
            </a:r>
            <a:r>
              <a:rPr lang="en-US" altLang="zh-CN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我们把这样的根叫做分式方程的</a:t>
            </a:r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增根</a:t>
            </a:r>
            <a:r>
              <a:rPr lang="en-US" altLang="zh-CN" b="1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2892971" y="243525"/>
            <a:ext cx="314327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合作研学</a:t>
            </a:r>
            <a:r>
              <a:rPr lang="en-US" altLang="zh-CN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&amp;</a:t>
            </a:r>
            <a:r>
              <a:rPr lang="zh-CN" altLang="en-US" sz="2000" b="1" dirty="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展示激学</a:t>
            </a:r>
            <a:endParaRPr lang="zh-CN" altLang="en-US" sz="2000" b="1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矩形 2"/>
              <p:cNvSpPr/>
              <p:nvPr/>
            </p:nvSpPr>
            <p:spPr>
              <a:xfrm>
                <a:off x="404064" y="1267372"/>
                <a:ext cx="5857916" cy="832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宋体" pitchFamily="2" charset="-122"/>
                  </a:rPr>
                  <a:t>例</a:t>
                </a:r>
                <a:r>
                  <a:rPr lang="en-US" altLang="zh-CN" sz="3200" b="1" dirty="0" smtClean="0">
                    <a:solidFill>
                      <a:srgbClr val="FF0000"/>
                    </a:solidFill>
                    <a:latin typeface="Times New Roman" pitchFamily="18" charset="0"/>
                    <a:ea typeface="宋体" pitchFamily="2" charset="-122"/>
                  </a:rPr>
                  <a:t>2</a:t>
                </a:r>
                <a:r>
                  <a:rPr lang="en-US" altLang="zh-CN" sz="3200" b="1" dirty="0" smtClean="0">
                    <a:latin typeface="Times New Roman" pitchFamily="18" charset="0"/>
                    <a:ea typeface="宋体" pitchFamily="2" charset="-122"/>
                  </a:rPr>
                  <a:t>  </a:t>
                </a:r>
                <a:r>
                  <a:rPr lang="zh-CN" altLang="en-US" sz="3200" b="1" dirty="0" smtClean="0">
                    <a:latin typeface="Times New Roman" pitchFamily="18" charset="0"/>
                    <a:ea typeface="宋体" pitchFamily="2" charset="-122"/>
                  </a:rPr>
                  <a:t>解方程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</m:num>
                      <m:den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+</m:t>
                        </m:r>
                        <m:r>
                          <a:rPr lang="en-US" altLang="zh-CN" sz="3200" b="1" i="1" smtClean="0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</m:den>
                    </m:f>
                    <m:r>
                      <a:rPr lang="en-US" altLang="zh-CN" b="1" i="0" smtClean="0">
                        <a:latin typeface="Cambria Math"/>
                        <a:ea typeface="宋体" pitchFamily="2" charset="-122"/>
                      </a:rPr>
                      <m:t>−</m:t>
                    </m:r>
                    <m:f>
                      <m:fPr>
                        <m:ctrlP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</m:ctrlPr>
                      </m:fPr>
                      <m:num>
                        <m:r>
                          <a:rPr lang="en-US" altLang="zh-CN" b="1" i="1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−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</m:num>
                      <m:den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𝟐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+</m:t>
                        </m:r>
                        <m:r>
                          <a:rPr lang="en-US" altLang="zh-CN" b="1" i="1" smtClean="0">
                            <a:latin typeface="Cambria Math"/>
                            <a:ea typeface="宋体" pitchFamily="2" charset="-122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altLang="zh-CN" sz="3200" b="1" dirty="0" smtClean="0">
                    <a:latin typeface="Times New Roman" pitchFamily="18" charset="0"/>
                    <a:ea typeface="宋体" pitchFamily="2" charset="-122"/>
                  </a:rPr>
                  <a:t>=</a:t>
                </a:r>
                <a14:m>
                  <m:oMath xmlns:m="http://schemas.openxmlformats.org/officeDocument/2006/math">
                    <m:r>
                      <a:rPr lang="en-US" altLang="zh-CN" b="1" i="1" smtClean="0">
                        <a:latin typeface="Cambria Math"/>
                        <a:ea typeface="宋体" pitchFamily="2" charset="-122"/>
                      </a:rPr>
                      <m:t>𝟑</m:t>
                    </m:r>
                  </m:oMath>
                </a14:m>
                <a:endParaRPr lang="zh-CN" altLang="en-US" sz="3200" b="1" dirty="0" smtClean="0">
                  <a:latin typeface="Times New Roman" pitchFamily="18" charset="0"/>
                  <a:ea typeface="宋体" pitchFamily="2" charset="-122"/>
                </a:endParaRPr>
              </a:p>
            </p:txBody>
          </p:sp>
        </mc:Choice>
        <mc:Fallback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64" y="1267372"/>
                <a:ext cx="5857916" cy="832344"/>
              </a:xfrm>
              <a:prstGeom prst="rect">
                <a:avLst/>
              </a:prstGeom>
              <a:blipFill rotWithShape="1">
                <a:blip r:embed="rId1" cstate="print"/>
                <a:stretch>
                  <a:fillRect l="-2601" b="-66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  <a:endParaRPr lang="zh-CN" altLang="en-US">
                  <a:noFill/>
                </a:endParaRPr>
              </a:p>
            </p:txBody>
          </p:sp>
        </mc:Fallback>
      </mc:AlternateContent>
      <p:sp>
        <p:nvSpPr>
          <p:cNvPr id="4" name="矩形 3"/>
          <p:cNvSpPr/>
          <p:nvPr/>
        </p:nvSpPr>
        <p:spPr>
          <a:xfrm>
            <a:off x="571472" y="2110204"/>
            <a:ext cx="66437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两边同乘最简公分母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+2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得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       2-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(2-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)=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3(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+2),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   </a:t>
            </a:r>
            <a:r>
              <a:rPr lang="zh-CN" altLang="en-US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解这个整式方程，得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	     </a:t>
            </a:r>
            <a:r>
              <a:rPr lang="en-US" altLang="zh-CN" sz="32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=-3.</a:t>
            </a:r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经</a:t>
            </a:r>
            <a:r>
              <a:rPr lang="zh-CN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检验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:</a:t>
            </a:r>
            <a:r>
              <a:rPr lang="en-US" altLang="zh-CN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x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=-3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时，是</a:t>
            </a:r>
            <a:r>
              <a:rPr lang="zh-CN" altLang="en-US" b="1" dirty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原分式方程</a:t>
            </a:r>
            <a:r>
              <a:rPr lang="zh-CN" altLang="en-US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的解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b="1" dirty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/>
            <a:endParaRPr lang="en-US" altLang="zh-CN" sz="3200" b="1" dirty="0" smtClean="0">
              <a:solidFill>
                <a:prstClr val="black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0</TotalTime>
  <Words>2023</Words>
  <Application>WPS 演示</Application>
  <PresentationFormat>全屏显示(4:3)</PresentationFormat>
  <Paragraphs>177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4" baseType="lpstr">
      <vt:lpstr>Arial</vt:lpstr>
      <vt:lpstr>宋体</vt:lpstr>
      <vt:lpstr>Wingdings</vt:lpstr>
      <vt:lpstr>楷体_GB2312</vt:lpstr>
      <vt:lpstr>新宋体</vt:lpstr>
      <vt:lpstr>Calibri</vt:lpstr>
      <vt:lpstr>Times New Roman</vt:lpstr>
      <vt:lpstr>隶书</vt:lpstr>
      <vt:lpstr>微软雅黑</vt:lpstr>
      <vt:lpstr>Arial</vt:lpstr>
      <vt:lpstr>Arial Unicode MS</vt:lpstr>
      <vt:lpstr>Candara</vt:lpstr>
      <vt:lpstr>华文楷体</vt:lpstr>
      <vt:lpstr>Symbol</vt:lpstr>
      <vt:lpstr>华文新魏</vt:lpstr>
      <vt:lpstr>Segoe Print</vt:lpstr>
      <vt:lpstr>波形</vt:lpstr>
      <vt:lpstr>Equations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388</cp:revision>
  <dcterms:created xsi:type="dcterms:W3CDTF">2015-11-21T07:20:00Z</dcterms:created>
  <dcterms:modified xsi:type="dcterms:W3CDTF">2020-03-28T03:19:53Z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