
<file path=[Content_Types].xml><?xml version="1.0" encoding="utf-8"?>
<Types xmlns="http://schemas.openxmlformats.org/package/2006/content-types">
  <Default Extension="wav" ContentType="audio/x-wav"/>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38"/>
  </p:notesMasterIdLst>
  <p:sldIdLst>
    <p:sldId id="257" r:id="rId5"/>
    <p:sldId id="327" r:id="rId6"/>
    <p:sldId id="326" r:id="rId7"/>
    <p:sldId id="325" r:id="rId8"/>
    <p:sldId id="276" r:id="rId9"/>
    <p:sldId id="277" r:id="rId10"/>
    <p:sldId id="328" r:id="rId11"/>
    <p:sldId id="259" r:id="rId12"/>
    <p:sldId id="278" r:id="rId13"/>
    <p:sldId id="289" r:id="rId14"/>
    <p:sldId id="290" r:id="rId15"/>
    <p:sldId id="291" r:id="rId16"/>
    <p:sldId id="292" r:id="rId17"/>
    <p:sldId id="293" r:id="rId18"/>
    <p:sldId id="294" r:id="rId19"/>
    <p:sldId id="295" r:id="rId20"/>
    <p:sldId id="296" r:id="rId21"/>
    <p:sldId id="270" r:id="rId22"/>
    <p:sldId id="273" r:id="rId23"/>
    <p:sldId id="274" r:id="rId24"/>
    <p:sldId id="275" r:id="rId25"/>
    <p:sldId id="367" r:id="rId26"/>
    <p:sldId id="353" r:id="rId27"/>
    <p:sldId id="323" r:id="rId28"/>
    <p:sldId id="271" r:id="rId29"/>
    <p:sldId id="359" r:id="rId30"/>
    <p:sldId id="360" r:id="rId31"/>
    <p:sldId id="268" r:id="rId32"/>
    <p:sldId id="361" r:id="rId33"/>
    <p:sldId id="362" r:id="rId34"/>
    <p:sldId id="363" r:id="rId35"/>
    <p:sldId id="322" r:id="rId36"/>
    <p:sldId id="352" r:id="rId3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99"/>
    <a:srgbClr val="FFFF00"/>
    <a:srgbClr val="CC00FF"/>
    <a:srgbClr val="FF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showGuides="1">
      <p:cViewPr>
        <p:scale>
          <a:sx n="112" d="100"/>
          <a:sy n="112" d="100"/>
        </p:scale>
        <p:origin x="-9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buFont typeface="Arial" panose="020B0604020202020204" pitchFamily="34" charset="0"/>
              <a:buNone/>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940" name="Rectangle 4"/>
          <p:cNvSpPr>
            <a:spLocks noGrp="1"/>
          </p:cNvSpPr>
          <p:nvPr>
            <p:ph type="sldImg"/>
          </p:nvPr>
        </p:nvSpPr>
        <p:spPr>
          <a:xfrm>
            <a:off x="1143000" y="685800"/>
            <a:ext cx="4572000" cy="3429000"/>
          </a:xfrm>
          <a:prstGeom prst="rect">
            <a:avLst/>
          </a:prstGeom>
          <a:noFill/>
          <a:ln w="9525">
            <a:noFill/>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eaLnBrk="0" hangingPunct="0">
              <a:buFont typeface="Arial" panose="020B0604020202020204" pitchFamily="34" charset="0"/>
              <a:buNone/>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154113"/>
          </a:xfrm>
        </p:spPr>
        <p:txBody>
          <a:bodyPr/>
          <a:lstStyle>
            <a:lvl1pPr algn="ctr">
              <a:defRPr sz="4000"/>
            </a:lvl1pPr>
          </a:lstStyle>
          <a:p>
            <a:r>
              <a:rPr lang="zh-CN" noProof="1"/>
              <a:t>单击此处编辑母版标题样式</a:t>
            </a:r>
            <a:endParaRPr lang="zh-CN" noProof="1"/>
          </a:p>
        </p:txBody>
      </p:sp>
      <p:sp>
        <p:nvSpPr>
          <p:cNvPr id="2051" name="Rectangle 3"/>
          <p:cNvSpPr>
            <a:spLocks noGrp="1" noChangeArrowheads="1"/>
          </p:cNvSpPr>
          <p:nvPr>
            <p:ph type="subTitle" idx="1"/>
          </p:nvPr>
        </p:nvSpPr>
        <p:spPr>
          <a:xfrm>
            <a:off x="1331913" y="3430588"/>
            <a:ext cx="6400800" cy="935037"/>
          </a:xfrm>
        </p:spPr>
        <p:txBody>
          <a:bodyPr/>
          <a:lstStyle>
            <a:lvl1pPr marL="0" indent="0" algn="ctr">
              <a:buFontTx/>
              <a:buNone/>
              <a:defRPr sz="3000"/>
            </a:lvl1pPr>
          </a:lstStyle>
          <a:p>
            <a:r>
              <a:rPr lang="zh-CN" noProof="1"/>
              <a:t>单击此处编辑母版副标题样式</a:t>
            </a:r>
            <a:endParaRPr lang="zh-CN" noProof="1"/>
          </a:p>
        </p:txBody>
      </p:sp>
    </p:spTree>
  </p:cSld>
  <p:clrMapOvr>
    <a:masterClrMapping/>
  </p:clrMapOvr>
  <p:transition>
    <p:random/>
    <p:sndAc>
      <p:stSnd>
        <p:snd r:embed="rId2"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F88A2993-6114-41AD-B35D-5812498CF062}"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B31D684C-5C69-40C9-A23F-AD65E67ACFE8}"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FF7523DB-9431-4B6C-8292-D0C43C362196}"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1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97D645AD-BEDB-47C6-819F-D4AD3BDC380B}"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1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22E62DA6-EA49-4CE6-A32B-FFB76B793280}"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1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1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A75258A8-25BF-4B93-A2E3-FED5CC3A7645}"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9EC5C3D6-7CE6-41CE-9617-9F723ED94928}"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Rectangle 4"/>
          <p:cNvSpPr>
            <a:spLocks noGrp="1" noChangeArrowheads="1"/>
          </p:cNvSpPr>
          <p:nvPr>
            <p:ph type="dt" sz="half" idx="1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E2D7994D-95A6-4484-8362-C7D9D5BF7CA4}"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7" name="Rectangle 4"/>
          <p:cNvSpPr>
            <a:spLocks noGrp="1" noChangeArrowheads="1"/>
          </p:cNvSpPr>
          <p:nvPr>
            <p:ph type="dt" sz="half" idx="1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34036CE4-49BF-4A7E-88FD-68C1C6862017}"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895C69BC-A10B-44AC-A0CA-711D2B50399C}"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Rectangle 4"/>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7895A02C-5891-4061-BF89-DA330764B33E}"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latin typeface="Times New Roman" panose="02020603050405020304" pitchFamily="18" charset="0"/>
              </a:rPr>
            </a:fld>
            <a:endParaRPr lang="zh-CN" altLang="en-US" dirty="0">
              <a:latin typeface="Times New Roman" panose="02020603050405020304" pitchFamily="18" charset="0"/>
            </a:endParaRPr>
          </a:p>
        </p:txBody>
      </p:sp>
    </p:spTree>
  </p:cSld>
  <p:clrMapOvr>
    <a:masterClrMapping/>
  </p:clrMapOvr>
  <p:transition>
    <p:random/>
    <p:sndAc>
      <p:stSnd>
        <p:snd r:embed="rId2"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154113"/>
          </a:xfrm>
        </p:spPr>
        <p:txBody>
          <a:bodyPr/>
          <a:lstStyle>
            <a:lvl1pPr algn="ctr">
              <a:defRPr sz="4000"/>
            </a:lvl1pPr>
          </a:lstStyle>
          <a:p>
            <a:r>
              <a:rPr lang="zh-CN" noProof="1"/>
              <a:t>单击此处编辑母版标题样式</a:t>
            </a:r>
            <a:endParaRPr lang="zh-CN" noProof="1"/>
          </a:p>
        </p:txBody>
      </p:sp>
      <p:sp>
        <p:nvSpPr>
          <p:cNvPr id="2051" name="Rectangle 3"/>
          <p:cNvSpPr>
            <a:spLocks noGrp="1" noChangeArrowheads="1"/>
          </p:cNvSpPr>
          <p:nvPr>
            <p:ph type="subTitle" idx="1"/>
          </p:nvPr>
        </p:nvSpPr>
        <p:spPr>
          <a:xfrm>
            <a:off x="1331913" y="3430588"/>
            <a:ext cx="6400800" cy="935037"/>
          </a:xfrm>
        </p:spPr>
        <p:txBody>
          <a:bodyPr/>
          <a:lstStyle>
            <a:lvl1pPr marL="0" indent="0" algn="ctr">
              <a:buFontTx/>
              <a:buNone/>
              <a:defRPr sz="3000"/>
            </a:lvl1pPr>
          </a:lstStyle>
          <a:p>
            <a:r>
              <a:rPr lang="zh-CN" noProof="1"/>
              <a:t>单击此处编辑母版副标题样式</a:t>
            </a:r>
            <a:endParaRPr lang="zh-CN" noProof="1"/>
          </a:p>
        </p:txBody>
      </p:sp>
    </p:spTree>
  </p:cSld>
  <p:clrMapOvr>
    <a:masterClrMapping/>
  </p:clrMapOvr>
  <p:transition>
    <p:random/>
    <p:sndAc>
      <p:stSnd>
        <p:snd r:embed="rId2"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transition>
    <p:random/>
    <p:sndAc>
      <p:stSnd>
        <p:snd r:embed="rId2"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sndAc>
      <p:stSnd>
        <p:snd r:embed="rId2"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p:random/>
    <p:sndAc>
      <p:stSnd>
        <p:snd r:embed="rId2"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Tree>
  </p:cSld>
  <p:clrMapOvr>
    <a:masterClrMapping/>
  </p:clrMapOvr>
  <p:transition>
    <p:random/>
    <p:sndAc>
      <p:stSnd>
        <p:snd r:embed="rId2"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sndAc>
      <p:stSnd>
        <p:snd r:embed="rId2"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p:random/>
    <p:sndAc>
      <p:stSnd>
        <p:snd r:embed="rId2" name="chimes.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audio" Target="../media/audio1.wav"/><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audio" Target="../media/audio1.wav"/><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audio" Target="../media/audio1.wav"/><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sndAc>
      <p:stSnd>
        <p:snd r:embed="rId13" name="chimes.wav"/>
      </p:stSnd>
    </p:sndAc>
  </p:transition>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eaLnBrk="0" hangingPunct="0">
              <a:buFont typeface="Arial" panose="020B0604020202020204" pitchFamily="34" charset="0"/>
              <a:buNone/>
              <a:defRPr sz="1400">
                <a:latin typeface="+mn-lt"/>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97B46322-34C8-433F-864E-368D901DFDC9}"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eaLnBrk="0" hangingPunct="0">
              <a:buFont typeface="Arial" panose="020B0604020202020204" pitchFamily="34" charset="0"/>
              <a:buNone/>
              <a:defRPr sz="1400">
                <a:latin typeface="+mn-lt"/>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362542837@qq.com</a:t>
            </a:r>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atin typeface="Times New Roman" panose="02020603050405020304" pitchFamily="18" charset="0"/>
              </a:defRPr>
            </a:lvl1pPr>
          </a:lstStyle>
          <a:p>
            <a:pPr lvl="0" eaLnBrk="1" hangingPunct="1">
              <a:buNone/>
            </a:pPr>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sndAc>
      <p:stSnd>
        <p:snd r:embed="rId12" name="chimes.wav"/>
      </p:stSnd>
    </p:sndAc>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sndAc>
      <p:stSnd>
        <p:snd r:embed="rId13" name="chimes.wav"/>
      </p:stSnd>
    </p:sndAc>
  </p:transition>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200" b="1">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200" b="1">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1.wav"/><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audio" Target="../media/audio1.wav"/><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Picture 3" descr="三峡大坝5"/>
          <p:cNvPicPr>
            <a:picLocks noChangeAspect="1"/>
          </p:cNvPicPr>
          <p:nvPr/>
        </p:nvPicPr>
        <p:blipFill>
          <a:blip r:embed="rId1"/>
          <a:stretch>
            <a:fillRect/>
          </a:stretch>
        </p:blipFill>
        <p:spPr>
          <a:xfrm>
            <a:off x="0" y="479425"/>
            <a:ext cx="9144000" cy="5613400"/>
          </a:xfrm>
          <a:prstGeom prst="rect">
            <a:avLst/>
          </a:prstGeom>
          <a:noFill/>
          <a:ln w="9525">
            <a:noFill/>
          </a:ln>
        </p:spPr>
      </p:pic>
    </p:spTree>
  </p:cSld>
  <p:clrMapOvr>
    <a:masterClrMapping/>
  </p:clrMapOvr>
  <p:transition>
    <p:random/>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p:cNvSpPr>
          <p:nvPr>
            <p:ph type="title"/>
          </p:nvPr>
        </p:nvSpPr>
        <p:spPr>
          <a:xfrm>
            <a:off x="473075" y="317500"/>
            <a:ext cx="7772400" cy="587375"/>
          </a:xfrm>
        </p:spPr>
        <p:txBody>
          <a:bodyPr vert="horz" wrap="square" lIns="91440" tIns="45720" rIns="91440" bIns="45720" anchor="ctr"/>
          <a:p>
            <a:pPr eaLnBrk="1" hangingPunct="1"/>
            <a:r>
              <a:rPr lang="zh-CN" altLang="en-US" sz="4000" b="1" dirty="0">
                <a:solidFill>
                  <a:srgbClr val="CC00FF"/>
                </a:solidFill>
              </a:rPr>
              <a:t>合作研学：解词释句</a:t>
            </a:r>
            <a:endParaRPr lang="zh-CN" altLang="en-US" sz="4000" b="1" dirty="0">
              <a:solidFill>
                <a:srgbClr val="CC00FF"/>
              </a:solidFill>
            </a:endParaRPr>
          </a:p>
        </p:txBody>
      </p:sp>
      <p:sp>
        <p:nvSpPr>
          <p:cNvPr id="15364" name="Rectangle 4"/>
          <p:cNvSpPr>
            <a:spLocks noGrp="1"/>
          </p:cNvSpPr>
          <p:nvPr>
            <p:ph idx="1"/>
          </p:nvPr>
        </p:nvSpPr>
        <p:spPr>
          <a:xfrm>
            <a:off x="473075" y="2492375"/>
            <a:ext cx="8275638" cy="2376488"/>
          </a:xfrm>
        </p:spPr>
        <p:txBody>
          <a:bodyPr vert="horz" wrap="square" lIns="91440" tIns="45720" rIns="91440" bIns="45720" anchor="t"/>
          <a:p>
            <a:pPr eaLnBrk="1" hangingPunct="1"/>
            <a:r>
              <a:rPr lang="zh-CN" altLang="en-US" b="1" dirty="0">
                <a:solidFill>
                  <a:srgbClr val="FF0000"/>
                </a:solidFill>
                <a:latin typeface="宋体" panose="02010600030101010101" pitchFamily="2" charset="-122"/>
              </a:rPr>
              <a:t>自：在。            </a:t>
            </a:r>
            <a:endParaRPr lang="zh-CN" altLang="en-US" b="1" dirty="0">
              <a:solidFill>
                <a:srgbClr val="FF0000"/>
              </a:solidFill>
              <a:latin typeface="宋体" panose="02010600030101010101" pitchFamily="2" charset="-122"/>
            </a:endParaRPr>
          </a:p>
          <a:p>
            <a:pPr eaLnBrk="1" hangingPunct="1"/>
            <a:r>
              <a:rPr lang="zh-CN" altLang="en-US" b="1" dirty="0">
                <a:solidFill>
                  <a:srgbClr val="FF0000"/>
                </a:solidFill>
                <a:latin typeface="宋体" panose="02010600030101010101" pitchFamily="2" charset="-122"/>
              </a:rPr>
              <a:t>略无：完全没有。略：完全</a:t>
            </a:r>
            <a:endParaRPr lang="zh-CN" altLang="en-US" b="1" dirty="0">
              <a:solidFill>
                <a:srgbClr val="FF0000"/>
              </a:solidFill>
              <a:latin typeface="宋体" panose="02010600030101010101" pitchFamily="2" charset="-122"/>
            </a:endParaRPr>
          </a:p>
          <a:p>
            <a:pPr eaLnBrk="1" hangingPunct="1"/>
            <a:r>
              <a:rPr lang="zh-CN" altLang="en-US" b="1" dirty="0">
                <a:solidFill>
                  <a:srgbClr val="FF0000"/>
                </a:solidFill>
                <a:latin typeface="宋体" panose="02010600030101010101" pitchFamily="2" charset="-122"/>
              </a:rPr>
              <a:t>阙：通假字，同“缺”，空隙、缺口。</a:t>
            </a:r>
            <a:endParaRPr lang="zh-CN" altLang="en-US" b="1" dirty="0">
              <a:solidFill>
                <a:srgbClr val="FF0000"/>
              </a:solidFill>
              <a:latin typeface="宋体" panose="02010600030101010101" pitchFamily="2" charset="-122"/>
            </a:endParaRPr>
          </a:p>
          <a:p>
            <a:pPr eaLnBrk="1" hangingPunct="1"/>
            <a:r>
              <a:rPr lang="zh-CN" altLang="en-US" b="1" dirty="0">
                <a:solidFill>
                  <a:srgbClr val="FF0000"/>
                </a:solidFill>
                <a:latin typeface="宋体" panose="02010600030101010101" pitchFamily="2" charset="-122"/>
              </a:rPr>
              <a:t>嶂：像屏障一样的高山。</a:t>
            </a:r>
            <a:endParaRPr lang="zh-CN" altLang="en-US" b="1" dirty="0">
              <a:solidFill>
                <a:srgbClr val="FF0000"/>
              </a:solidFill>
              <a:latin typeface="宋体" panose="02010600030101010101" pitchFamily="2" charset="-122"/>
            </a:endParaRPr>
          </a:p>
        </p:txBody>
      </p:sp>
      <p:sp>
        <p:nvSpPr>
          <p:cNvPr id="23556" name="Text Box 5"/>
          <p:cNvSpPr txBox="1"/>
          <p:nvPr/>
        </p:nvSpPr>
        <p:spPr>
          <a:xfrm>
            <a:off x="473075" y="1125538"/>
            <a:ext cx="8275638" cy="1076325"/>
          </a:xfrm>
          <a:prstGeom prst="rect">
            <a:avLst/>
          </a:prstGeom>
          <a:noFill/>
          <a:ln w="9525" cap="flat" cmpd="sng">
            <a:solidFill>
              <a:srgbClr val="FFFF00"/>
            </a:solidFill>
            <a:prstDash val="solid"/>
            <a:miter/>
            <a:headEnd type="none" w="med" len="med"/>
            <a:tailEnd type="none" w="med" len="med"/>
          </a:ln>
        </p:spPr>
        <p:txBody>
          <a:bodyPr>
            <a:spAutoFit/>
          </a:bodyPr>
          <a:p>
            <a:r>
              <a:rPr lang="zh-CN" altLang="en-US" sz="3200" b="1" u="sng" dirty="0">
                <a:latin typeface="Arial" panose="020B0604020202020204" pitchFamily="34" charset="0"/>
              </a:rPr>
              <a:t>自</a:t>
            </a:r>
            <a:r>
              <a:rPr lang="zh-CN" altLang="en-US" sz="3200" b="1" dirty="0">
                <a:latin typeface="Arial" panose="020B0604020202020204" pitchFamily="34" charset="0"/>
              </a:rPr>
              <a:t>三峡七百里中，两岸连山，</a:t>
            </a:r>
            <a:r>
              <a:rPr lang="zh-CN" altLang="en-US" sz="3200" b="1" u="sng" dirty="0">
                <a:latin typeface="Arial" panose="020B0604020202020204" pitchFamily="34" charset="0"/>
              </a:rPr>
              <a:t>略无阙</a:t>
            </a:r>
            <a:r>
              <a:rPr lang="zh-CN" altLang="en-US" sz="3200" b="1" dirty="0">
                <a:latin typeface="Arial" panose="020B0604020202020204" pitchFamily="34" charset="0"/>
              </a:rPr>
              <a:t>处。重岩</a:t>
            </a:r>
            <a:r>
              <a:rPr lang="zh-CN" altLang="en-US" sz="3200" b="1" u="sng" dirty="0">
                <a:latin typeface="Arial" panose="020B0604020202020204" pitchFamily="34" charset="0"/>
              </a:rPr>
              <a:t>叠嶂</a:t>
            </a:r>
            <a:r>
              <a:rPr lang="zh-CN" altLang="en-US" sz="3200" b="1" dirty="0">
                <a:latin typeface="Arial" panose="020B0604020202020204" pitchFamily="34" charset="0"/>
              </a:rPr>
              <a:t>，隐天蔽日，</a:t>
            </a:r>
            <a:endParaRPr lang="zh-CN" altLang="en-US" sz="3200" b="1" dirty="0">
              <a:latin typeface="Times New Roman" panose="02020603050405020304" pitchFamily="18" charset="0"/>
            </a:endParaRPr>
          </a:p>
        </p:txBody>
      </p:sp>
      <p:sp>
        <p:nvSpPr>
          <p:cNvPr id="15366" name="Text Box 6"/>
          <p:cNvSpPr txBox="1"/>
          <p:nvPr/>
        </p:nvSpPr>
        <p:spPr>
          <a:xfrm>
            <a:off x="434975" y="5084763"/>
            <a:ext cx="8313738" cy="1568450"/>
          </a:xfrm>
          <a:prstGeom prst="rect">
            <a:avLst/>
          </a:prstGeom>
          <a:noFill/>
          <a:ln w="9525" cap="flat" cmpd="sng">
            <a:solidFill>
              <a:schemeClr val="bg1"/>
            </a:solidFill>
            <a:prstDash val="solid"/>
            <a:miter/>
            <a:headEnd type="none" w="med" len="med"/>
            <a:tailEnd type="none" w="med" len="med"/>
          </a:ln>
        </p:spPr>
        <p:txBody>
          <a:bodyPr>
            <a:spAutoFit/>
          </a:bodyPr>
          <a:p>
            <a:r>
              <a:rPr lang="zh-CN" altLang="en-US" sz="3200" b="1" dirty="0">
                <a:latin typeface="Arial" panose="020B0604020202020204" pitchFamily="34" charset="0"/>
              </a:rPr>
              <a:t>翻译：在七百里三峡中，两岸都是相连的山，全然没有中断的地方。重重的悬崖，层层的峭壁，遮天蔽日。</a:t>
            </a:r>
            <a:endParaRPr lang="zh-CN" altLang="en-US" sz="3200" b="1" dirty="0">
              <a:latin typeface="Arial" panose="020B0604020202020204" pitchFamily="34" charset="0"/>
            </a:endParaRPr>
          </a:p>
        </p:txBody>
      </p:sp>
      <p:sp>
        <p:nvSpPr>
          <p:cNvPr id="8" name="日期占位符 7"/>
          <p:cNvSpPr txBox="1">
            <a:spLocks noGrp="1"/>
          </p:cNvSpPr>
          <p:nvPr>
            <p:ph type="dt" sz="half" idx="2"/>
          </p:nvPr>
        </p:nvSpPr>
        <p:spPr bwMode="auto"/>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23559" name="灯片编号占位符 8"/>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endParaRPr lang="zh-CN" altLang="en-US" sz="1400" dirty="0">
              <a:latin typeface="Times New Roman" panose="02020603050405020304" pitchFamily="18" charset="0"/>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 calcmode="lin" valueType="num">
                                      <p:cBhvr additive="base">
                                        <p:cTn id="7"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4">
                                            <p:txEl>
                                              <p:pRg st="1" end="1"/>
                                            </p:txEl>
                                          </p:spTgt>
                                        </p:tgtEl>
                                        <p:attrNameLst>
                                          <p:attrName>style.visibility</p:attrName>
                                        </p:attrNameLst>
                                      </p:cBhvr>
                                      <p:to>
                                        <p:strVal val="visible"/>
                                      </p:to>
                                    </p:set>
                                    <p:anim calcmode="lin" valueType="num">
                                      <p:cBhvr additive="base">
                                        <p:cTn id="13"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anim calcmode="lin" valueType="num">
                                      <p:cBhvr additive="base">
                                        <p:cTn id="19"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anim calcmode="lin" valueType="num">
                                      <p:cBhvr additive="base">
                                        <p:cTn id="25"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5366"/>
                                        </p:tgtEl>
                                        <p:attrNameLst>
                                          <p:attrName>style.visibility</p:attrName>
                                        </p:attrNameLst>
                                      </p:cBhvr>
                                      <p:to>
                                        <p:strVal val="visible"/>
                                      </p:to>
                                    </p:set>
                                    <p:animEffect transition="in" filter="blinds(horizontal)">
                                      <p:cBhvr>
                                        <p:cTn id="31"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396875" y="279400"/>
            <a:ext cx="8353425" cy="660400"/>
          </a:xfrm>
        </p:spPr>
        <p:txBody>
          <a:bodyPr vert="horz" wrap="square" lIns="91440" tIns="45720" rIns="91440" bIns="45720" anchor="ctr"/>
          <a:p>
            <a:pP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16387" name="Rectangle 3"/>
          <p:cNvSpPr>
            <a:spLocks noGrp="1"/>
          </p:cNvSpPr>
          <p:nvPr>
            <p:ph idx="1"/>
          </p:nvPr>
        </p:nvSpPr>
        <p:spPr>
          <a:xfrm>
            <a:off x="398463" y="2205038"/>
            <a:ext cx="4749800" cy="2592387"/>
          </a:xfrm>
          <a:ln>
            <a:solidFill>
              <a:srgbClr val="CC00FF">
                <a:alpha val="100000"/>
              </a:srgbClr>
            </a:solidFill>
            <a:miter/>
          </a:ln>
        </p:spPr>
        <p:txBody>
          <a:bodyPr vert="horz" wrap="square" lIns="91440" tIns="45720" rIns="91440" bIns="45720" anchor="t"/>
          <a:p>
            <a:pPr eaLnBrk="1" hangingPunct="1">
              <a:spcBef>
                <a:spcPct val="0"/>
              </a:spcBef>
              <a:buNone/>
            </a:pPr>
            <a:r>
              <a:rPr lang="zh-CN" altLang="en-US" b="1" dirty="0">
                <a:latin typeface="宋体" panose="02010600030101010101" pitchFamily="2" charset="-122"/>
              </a:rPr>
              <a:t>自：如果。        </a:t>
            </a:r>
            <a:endParaRPr lang="zh-CN" altLang="en-US" b="1" dirty="0">
              <a:latin typeface="宋体" panose="02010600030101010101" pitchFamily="2" charset="-122"/>
            </a:endParaRPr>
          </a:p>
          <a:p>
            <a:pPr eaLnBrk="1" hangingPunct="1">
              <a:spcBef>
                <a:spcPct val="0"/>
              </a:spcBef>
              <a:buNone/>
            </a:pPr>
            <a:r>
              <a:rPr lang="zh-CN" altLang="en-US" b="1" dirty="0">
                <a:latin typeface="宋体" panose="02010600030101010101" pitchFamily="2" charset="-122"/>
              </a:rPr>
              <a:t>非：不是。      </a:t>
            </a:r>
            <a:endParaRPr lang="zh-CN" altLang="en-US" b="1" dirty="0">
              <a:latin typeface="宋体" panose="02010600030101010101" pitchFamily="2" charset="-122"/>
            </a:endParaRPr>
          </a:p>
          <a:p>
            <a:pPr eaLnBrk="1" hangingPunct="1">
              <a:spcBef>
                <a:spcPct val="0"/>
              </a:spcBef>
              <a:buNone/>
            </a:pPr>
            <a:r>
              <a:rPr lang="zh-CN" altLang="en-US" b="1" dirty="0">
                <a:latin typeface="宋体" panose="02010600030101010101" pitchFamily="2" charset="-122"/>
              </a:rPr>
              <a:t>亭午：正午。</a:t>
            </a:r>
            <a:endParaRPr lang="zh-CN" altLang="en-US" b="1" dirty="0">
              <a:latin typeface="宋体" panose="02010600030101010101" pitchFamily="2" charset="-122"/>
            </a:endParaRPr>
          </a:p>
          <a:p>
            <a:pPr eaLnBrk="1" hangingPunct="1">
              <a:spcBef>
                <a:spcPct val="0"/>
              </a:spcBef>
              <a:buNone/>
            </a:pPr>
            <a:r>
              <a:rPr lang="zh-CN" altLang="en-US" b="1" dirty="0">
                <a:latin typeface="宋体" panose="02010600030101010101" pitchFamily="2" charset="-122"/>
              </a:rPr>
              <a:t>夜分：半夜。      </a:t>
            </a:r>
            <a:endParaRPr lang="zh-CN" altLang="en-US" b="1" dirty="0">
              <a:latin typeface="宋体" panose="02010600030101010101" pitchFamily="2" charset="-122"/>
            </a:endParaRPr>
          </a:p>
          <a:p>
            <a:pPr eaLnBrk="1" hangingPunct="1">
              <a:spcBef>
                <a:spcPct val="0"/>
              </a:spcBef>
              <a:buNone/>
            </a:pPr>
            <a:r>
              <a:rPr lang="zh-CN" altLang="en-US" b="1" dirty="0">
                <a:latin typeface="宋体" panose="02010600030101010101" pitchFamily="2" charset="-122"/>
              </a:rPr>
              <a:t>曦：日光，这里指太阳。</a:t>
            </a:r>
            <a:endParaRPr lang="zh-CN" altLang="en-US" b="1" dirty="0">
              <a:latin typeface="宋体" panose="02010600030101010101" pitchFamily="2" charset="-122"/>
            </a:endParaRPr>
          </a:p>
        </p:txBody>
      </p:sp>
      <p:sp>
        <p:nvSpPr>
          <p:cNvPr id="24580" name="Text Box 4"/>
          <p:cNvSpPr txBox="1"/>
          <p:nvPr/>
        </p:nvSpPr>
        <p:spPr>
          <a:xfrm>
            <a:off x="622300" y="1120775"/>
            <a:ext cx="309563" cy="365125"/>
          </a:xfrm>
          <a:prstGeom prst="rect">
            <a:avLst/>
          </a:prstGeom>
          <a:noFill/>
          <a:ln w="9525">
            <a:noFill/>
          </a:ln>
        </p:spPr>
        <p:txBody>
          <a:bodyPr wrap="none">
            <a:spAutoFit/>
          </a:bodyPr>
          <a:p>
            <a:endParaRPr lang="zh-CN" altLang="en-US" b="1" dirty="0">
              <a:solidFill>
                <a:srgbClr val="FF0000"/>
              </a:solidFill>
              <a:latin typeface="Times New Roman" panose="02020603050405020304" pitchFamily="18" charset="0"/>
            </a:endParaRPr>
          </a:p>
        </p:txBody>
      </p:sp>
      <p:sp>
        <p:nvSpPr>
          <p:cNvPr id="16389" name="Text Box 5"/>
          <p:cNvSpPr txBox="1"/>
          <p:nvPr/>
        </p:nvSpPr>
        <p:spPr>
          <a:xfrm>
            <a:off x="396875" y="5302250"/>
            <a:ext cx="8353425" cy="1066800"/>
          </a:xfrm>
          <a:prstGeom prst="rect">
            <a:avLst/>
          </a:prstGeom>
          <a:noFill/>
          <a:ln w="9525">
            <a:noFill/>
          </a:ln>
        </p:spPr>
        <p:txBody>
          <a:bodyPr>
            <a:spAutoFit/>
          </a:bodyPr>
          <a:p>
            <a:r>
              <a:rPr lang="zh-CN" altLang="en-US" sz="3200" b="1" dirty="0">
                <a:solidFill>
                  <a:srgbClr val="FF0000"/>
                </a:solidFill>
                <a:latin typeface="Arial" panose="020B0604020202020204" pitchFamily="34" charset="0"/>
              </a:rPr>
              <a:t>翻译：</a:t>
            </a:r>
            <a:r>
              <a:rPr lang="zh-CN" altLang="en-US" sz="3200" b="1" dirty="0">
                <a:solidFill>
                  <a:schemeClr val="accent2"/>
                </a:solidFill>
                <a:latin typeface="Arial" panose="020B0604020202020204" pitchFamily="34" charset="0"/>
              </a:rPr>
              <a:t>如果不是正午或者半夜，就看不见太阳；或月亮</a:t>
            </a:r>
            <a:r>
              <a:rPr lang="zh-CN" altLang="en-US" b="1" dirty="0">
                <a:solidFill>
                  <a:schemeClr val="accent2"/>
                </a:solidFill>
                <a:latin typeface="Arial" panose="020B0604020202020204" pitchFamily="34" charset="0"/>
              </a:rPr>
              <a:t>。</a:t>
            </a:r>
            <a:endParaRPr lang="zh-CN" altLang="en-US" b="1" dirty="0">
              <a:solidFill>
                <a:schemeClr val="accent2"/>
              </a:solidFill>
              <a:latin typeface="Arial" panose="020B0604020202020204" pitchFamily="34" charset="0"/>
            </a:endParaRPr>
          </a:p>
        </p:txBody>
      </p:sp>
      <p:sp>
        <p:nvSpPr>
          <p:cNvPr id="24582" name="Text Box 6"/>
          <p:cNvSpPr txBox="1"/>
          <p:nvPr/>
        </p:nvSpPr>
        <p:spPr>
          <a:xfrm>
            <a:off x="398463" y="1196975"/>
            <a:ext cx="5254625" cy="577850"/>
          </a:xfrm>
          <a:prstGeom prst="rect">
            <a:avLst/>
          </a:prstGeom>
          <a:noFill/>
          <a:ln w="9525">
            <a:noFill/>
          </a:ln>
        </p:spPr>
        <p:txBody>
          <a:bodyPr>
            <a:spAutoFit/>
          </a:bodyPr>
          <a:p>
            <a:r>
              <a:rPr lang="zh-CN" altLang="en-US" sz="3200" b="1" dirty="0">
                <a:solidFill>
                  <a:srgbClr val="FF0000"/>
                </a:solidFill>
                <a:latin typeface="Times New Roman" panose="02020603050405020304" pitchFamily="18" charset="0"/>
              </a:rPr>
              <a:t>自</a:t>
            </a:r>
            <a:r>
              <a:rPr lang="zh-CN" altLang="en-US" sz="3200" b="1" dirty="0">
                <a:solidFill>
                  <a:srgbClr val="CC00FF"/>
                </a:solidFill>
                <a:latin typeface="Times New Roman" panose="02020603050405020304" pitchFamily="18" charset="0"/>
              </a:rPr>
              <a:t>非</a:t>
            </a:r>
            <a:r>
              <a:rPr lang="zh-CN" altLang="en-US" sz="3200" b="1" dirty="0">
                <a:solidFill>
                  <a:srgbClr val="FF0000"/>
                </a:solidFill>
                <a:latin typeface="Times New Roman" panose="02020603050405020304" pitchFamily="18" charset="0"/>
              </a:rPr>
              <a:t>亭午</a:t>
            </a:r>
            <a:r>
              <a:rPr lang="zh-CN" altLang="en-US" sz="3200" b="1" dirty="0">
                <a:solidFill>
                  <a:srgbClr val="CC00FF"/>
                </a:solidFill>
                <a:latin typeface="Times New Roman" panose="02020603050405020304" pitchFamily="18" charset="0"/>
              </a:rPr>
              <a:t>夜分</a:t>
            </a:r>
            <a:r>
              <a:rPr lang="zh-CN" altLang="en-US" sz="3200" b="1" dirty="0">
                <a:latin typeface="Times New Roman" panose="02020603050405020304" pitchFamily="18" charset="0"/>
              </a:rPr>
              <a:t>，不见</a:t>
            </a:r>
            <a:r>
              <a:rPr lang="zh-CN" altLang="en-US" sz="3200" b="1" dirty="0">
                <a:solidFill>
                  <a:srgbClr val="FF0000"/>
                </a:solidFill>
                <a:latin typeface="Times New Roman" panose="02020603050405020304" pitchFamily="18" charset="0"/>
              </a:rPr>
              <a:t>曦</a:t>
            </a:r>
            <a:r>
              <a:rPr lang="zh-CN" altLang="en-US" sz="3200" b="1" dirty="0">
                <a:latin typeface="Times New Roman" panose="02020603050405020304" pitchFamily="18" charset="0"/>
              </a:rPr>
              <a:t>月。</a:t>
            </a:r>
            <a:endParaRPr lang="zh-CN" altLang="en-US" sz="3200" b="1" dirty="0">
              <a:latin typeface="Times New Roman" panose="02020603050405020304" pitchFamily="18" charset="0"/>
            </a:endParaRPr>
          </a:p>
        </p:txBody>
      </p:sp>
      <p:pic>
        <p:nvPicPr>
          <p:cNvPr id="24583" name="Picture 7" descr="sit_6"/>
          <p:cNvPicPr>
            <a:picLocks noChangeAspect="1"/>
          </p:cNvPicPr>
          <p:nvPr/>
        </p:nvPicPr>
        <p:blipFill>
          <a:blip r:embed="rId1"/>
          <a:stretch>
            <a:fillRect/>
          </a:stretch>
        </p:blipFill>
        <p:spPr>
          <a:xfrm>
            <a:off x="6227763" y="1120775"/>
            <a:ext cx="2349500" cy="3384550"/>
          </a:xfrm>
          <a:prstGeom prst="rect">
            <a:avLst/>
          </a:prstGeom>
          <a:noFill/>
          <a:ln w="9525">
            <a:noFill/>
          </a:ln>
        </p:spPr>
      </p:pic>
      <p:sp>
        <p:nvSpPr>
          <p:cNvPr id="9" name="日期占位符 8"/>
          <p:cNvSpPr txBox="1">
            <a:spLocks noGrp="1"/>
          </p:cNvSpPr>
          <p:nvPr>
            <p:ph type="dt" sz="half" idx="2"/>
          </p:nvPr>
        </p:nvSpPr>
        <p:spPr bwMode="auto"/>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p:txBody>
      </p:sp>
      <p:sp>
        <p:nvSpPr>
          <p:cNvPr id="24585" name="灯片编号占位符 9"/>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389"/>
                                        </p:tgtEl>
                                        <p:attrNameLst>
                                          <p:attrName>style.visibility</p:attrName>
                                        </p:attrNameLst>
                                      </p:cBhvr>
                                      <p:to>
                                        <p:strVal val="visible"/>
                                      </p:to>
                                    </p:set>
                                    <p:animEffect transition="in" filter="blinds(horizontal)">
                                      <p:cBhvr>
                                        <p:cTn id="3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4" descr="激流2"/>
          <p:cNvPicPr>
            <a:picLocks noChangeAspect="1"/>
          </p:cNvPicPr>
          <p:nvPr/>
        </p:nvPicPr>
        <p:blipFill>
          <a:blip r:embed="rId1"/>
          <a:stretch>
            <a:fillRect/>
          </a:stretch>
        </p:blipFill>
        <p:spPr>
          <a:xfrm>
            <a:off x="392113" y="279400"/>
            <a:ext cx="3389312" cy="6183313"/>
          </a:xfrm>
          <a:prstGeom prst="rect">
            <a:avLst/>
          </a:prstGeom>
          <a:noFill/>
          <a:ln w="9525">
            <a:noFill/>
          </a:ln>
        </p:spPr>
      </p:pic>
      <p:sp>
        <p:nvSpPr>
          <p:cNvPr id="25603" name="Rectangle 3"/>
          <p:cNvSpPr>
            <a:spLocks noGrp="1"/>
          </p:cNvSpPr>
          <p:nvPr>
            <p:ph type="title"/>
          </p:nvPr>
        </p:nvSpPr>
        <p:spPr>
          <a:xfrm>
            <a:off x="396875" y="279400"/>
            <a:ext cx="8353425" cy="660400"/>
          </a:xfrm>
        </p:spPr>
        <p:txBody>
          <a:bodyPr vert="horz" wrap="square" lIns="91440" tIns="45720" rIns="91440" bIns="45720" anchor="ctr"/>
          <a:p>
            <a:pPr algn="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17412" name="Rectangle 4"/>
          <p:cNvSpPr>
            <a:spLocks noGrp="1"/>
          </p:cNvSpPr>
          <p:nvPr>
            <p:ph idx="1"/>
          </p:nvPr>
        </p:nvSpPr>
        <p:spPr>
          <a:xfrm>
            <a:off x="4070350" y="1571625"/>
            <a:ext cx="4679950" cy="3145155"/>
          </a:xfrm>
          <a:ln>
            <a:solidFill>
              <a:srgbClr val="CC00FF">
                <a:alpha val="100000"/>
              </a:srgbClr>
            </a:solidFill>
            <a:miter/>
          </a:ln>
        </p:spPr>
        <p:txBody>
          <a:bodyPr vert="horz" wrap="square" lIns="91440" tIns="45720" rIns="91440" bIns="45720" anchor="t"/>
          <a:p>
            <a:pPr eaLnBrk="1" hangingPunct="1">
              <a:spcBef>
                <a:spcPct val="0"/>
              </a:spcBef>
              <a:buNone/>
            </a:pPr>
            <a:r>
              <a:rPr lang="zh-CN" altLang="en-US" sz="2800" b="1" dirty="0">
                <a:solidFill>
                  <a:srgbClr val="FF0000"/>
                </a:solidFill>
                <a:latin typeface="宋体" panose="02010600030101010101" pitchFamily="2" charset="-122"/>
              </a:rPr>
              <a:t>至于：到了       </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襄：冲上、漫上</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陵：山陵  </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襄陵：水漫上山陵          </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沿：顺流而下</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溯：逆流而上     </a:t>
            </a:r>
            <a:endParaRPr lang="zh-CN" altLang="en-US" sz="2800" b="1" dirty="0">
              <a:solidFill>
                <a:srgbClr val="FF0000"/>
              </a:solidFill>
              <a:latin typeface="宋体" panose="02010600030101010101" pitchFamily="2" charset="-122"/>
            </a:endParaRPr>
          </a:p>
          <a:p>
            <a:pPr eaLnBrk="1" hangingPunct="1">
              <a:spcBef>
                <a:spcPct val="0"/>
              </a:spcBef>
              <a:buNone/>
            </a:pPr>
            <a:r>
              <a:rPr lang="zh-CN" altLang="en-US" sz="2800" b="1" dirty="0">
                <a:solidFill>
                  <a:srgbClr val="FF0000"/>
                </a:solidFill>
                <a:latin typeface="宋体" panose="02010600030101010101" pitchFamily="2" charset="-122"/>
              </a:rPr>
              <a:t>绝：断</a:t>
            </a:r>
            <a:endParaRPr lang="zh-CN" altLang="en-US" sz="2800" b="1" dirty="0">
              <a:solidFill>
                <a:srgbClr val="FF0000"/>
              </a:solidFill>
              <a:latin typeface="宋体" panose="02010600030101010101" pitchFamily="2" charset="-122"/>
            </a:endParaRPr>
          </a:p>
        </p:txBody>
      </p:sp>
      <p:sp>
        <p:nvSpPr>
          <p:cNvPr id="25605" name="Text Box 5"/>
          <p:cNvSpPr txBox="1"/>
          <p:nvPr/>
        </p:nvSpPr>
        <p:spPr>
          <a:xfrm>
            <a:off x="4067175" y="1052513"/>
            <a:ext cx="4608513" cy="519112"/>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至于</a:t>
            </a:r>
            <a:r>
              <a:rPr lang="zh-CN" altLang="en-US" sz="2800" b="1" dirty="0">
                <a:latin typeface="Arial" panose="020B0604020202020204" pitchFamily="34" charset="0"/>
              </a:rPr>
              <a:t>夏水</a:t>
            </a:r>
            <a:r>
              <a:rPr lang="zh-CN" altLang="en-US" sz="2800" b="1" dirty="0">
                <a:solidFill>
                  <a:srgbClr val="FF0000"/>
                </a:solidFill>
                <a:latin typeface="Arial" panose="020B0604020202020204" pitchFamily="34" charset="0"/>
              </a:rPr>
              <a:t>襄</a:t>
            </a:r>
            <a:r>
              <a:rPr lang="zh-CN" altLang="en-US" sz="2800" b="1" dirty="0">
                <a:solidFill>
                  <a:srgbClr val="CC00FF"/>
                </a:solidFill>
                <a:latin typeface="Arial" panose="020B0604020202020204" pitchFamily="34" charset="0"/>
              </a:rPr>
              <a:t>陵</a:t>
            </a:r>
            <a:r>
              <a:rPr lang="zh-CN" altLang="en-US" sz="2800" b="1" dirty="0">
                <a:latin typeface="Arial" panose="020B0604020202020204" pitchFamily="34" charset="0"/>
              </a:rPr>
              <a:t>，</a:t>
            </a:r>
            <a:r>
              <a:rPr lang="zh-CN" altLang="en-US" sz="2800" b="1" dirty="0">
                <a:solidFill>
                  <a:srgbClr val="FF0000"/>
                </a:solidFill>
                <a:latin typeface="Arial" panose="020B0604020202020204" pitchFamily="34" charset="0"/>
              </a:rPr>
              <a:t>沿</a:t>
            </a:r>
            <a:r>
              <a:rPr lang="zh-CN" altLang="en-US" sz="2800" b="1" dirty="0">
                <a:solidFill>
                  <a:srgbClr val="CC00FF"/>
                </a:solidFill>
                <a:latin typeface="Arial" panose="020B0604020202020204" pitchFamily="34" charset="0"/>
              </a:rPr>
              <a:t>溯</a:t>
            </a:r>
            <a:r>
              <a:rPr lang="zh-CN" altLang="en-US" sz="2800" b="1" dirty="0">
                <a:latin typeface="Arial" panose="020B0604020202020204" pitchFamily="34" charset="0"/>
              </a:rPr>
              <a:t>阻</a:t>
            </a:r>
            <a:r>
              <a:rPr lang="zh-CN" altLang="en-US" sz="2800" b="1" dirty="0">
                <a:solidFill>
                  <a:srgbClr val="FF0000"/>
                </a:solidFill>
                <a:latin typeface="Arial" panose="020B0604020202020204" pitchFamily="34" charset="0"/>
              </a:rPr>
              <a:t>绝</a:t>
            </a:r>
            <a:r>
              <a:rPr lang="zh-CN" altLang="en-US" sz="2800" b="1" dirty="0">
                <a:latin typeface="Arial" panose="020B0604020202020204" pitchFamily="34" charset="0"/>
              </a:rPr>
              <a:t>。</a:t>
            </a:r>
            <a:endParaRPr lang="zh-CN" altLang="en-US" sz="2800" b="1" dirty="0">
              <a:latin typeface="Arial" panose="020B0604020202020204" pitchFamily="34" charset="0"/>
            </a:endParaRPr>
          </a:p>
        </p:txBody>
      </p:sp>
      <p:sp>
        <p:nvSpPr>
          <p:cNvPr id="15366" name="Text Box 6"/>
          <p:cNvSpPr txBox="1"/>
          <p:nvPr/>
        </p:nvSpPr>
        <p:spPr>
          <a:xfrm>
            <a:off x="3857625" y="4773613"/>
            <a:ext cx="4897438" cy="1641475"/>
          </a:xfrm>
          <a:prstGeom prst="rect">
            <a:avLst/>
          </a:prstGeom>
          <a:noFill/>
          <a:ln w="9525">
            <a:noFill/>
          </a:ln>
        </p:spPr>
        <p:txBody>
          <a:bodyPr>
            <a:spAutoFit/>
          </a:bodyPr>
          <a:p>
            <a:pPr>
              <a:lnSpc>
                <a:spcPct val="120000"/>
              </a:lnSpc>
            </a:pPr>
            <a:r>
              <a:rPr lang="zh-CN" altLang="en-US" sz="2800" b="1" dirty="0">
                <a:solidFill>
                  <a:srgbClr val="FF0000"/>
                </a:solidFill>
                <a:latin typeface="Arial" panose="020B0604020202020204" pitchFamily="34" charset="0"/>
              </a:rPr>
              <a:t>翻译：</a:t>
            </a:r>
            <a:r>
              <a:rPr lang="zh-CN" altLang="en-US" sz="2800" b="1" dirty="0">
                <a:solidFill>
                  <a:schemeClr val="accent2"/>
                </a:solidFill>
                <a:latin typeface="Arial" panose="020B0604020202020204" pitchFamily="34" charset="0"/>
              </a:rPr>
              <a:t>到了夏天，江水暴涨，漫上两岸的山陵，下行和上行的航道都被阻断，不能通航。</a:t>
            </a:r>
            <a:endParaRPr lang="zh-CN" altLang="en-US" sz="2800" b="1" dirty="0">
              <a:solidFill>
                <a:schemeClr val="accent2"/>
              </a:solidFill>
              <a:latin typeface="Arial" panose="020B0604020202020204" pitchFamily="34" charset="0"/>
            </a:endParaRPr>
          </a:p>
        </p:txBody>
      </p:sp>
      <p:sp>
        <p:nvSpPr>
          <p:cNvPr id="8" name="日期占位符 7"/>
          <p:cNvSpPr txBox="1">
            <a:spLocks noGrp="1"/>
          </p:cNvSpPr>
          <p:nvPr>
            <p:ph type="dt" sz="half" idx="2"/>
          </p:nvPr>
        </p:nvSpPr>
        <p:spPr bwMode="auto"/>
        <p:txBody>
          <a:bodyPr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A1381A00-9B3E-4A33-BB89-80787D395B87}" type="datetime1">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25608" name="灯片编号占位符 8"/>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 calcmode="lin" valueType="num">
                                      <p:cBhvr additive="base">
                                        <p:cTn id="25" dur="500" fill="hold"/>
                                        <p:tgtEl>
                                          <p:spTgt spid="174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2">
                                            <p:txEl>
                                              <p:pRg st="4" end="4"/>
                                            </p:txEl>
                                          </p:spTgt>
                                        </p:tgtEl>
                                        <p:attrNameLst>
                                          <p:attrName>style.visibility</p:attrName>
                                        </p:attrNameLst>
                                      </p:cBhvr>
                                      <p:to>
                                        <p:strVal val="visible"/>
                                      </p:to>
                                    </p:set>
                                    <p:anim calcmode="lin" valueType="num">
                                      <p:cBhvr additive="base">
                                        <p:cTn id="31" dur="500" fill="hold"/>
                                        <p:tgtEl>
                                          <p:spTgt spid="174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412">
                                            <p:txEl>
                                              <p:pRg st="5" end="5"/>
                                            </p:txEl>
                                          </p:spTgt>
                                        </p:tgtEl>
                                        <p:attrNameLst>
                                          <p:attrName>style.visibility</p:attrName>
                                        </p:attrNameLst>
                                      </p:cBhvr>
                                      <p:to>
                                        <p:strVal val="visible"/>
                                      </p:to>
                                    </p:set>
                                    <p:anim calcmode="lin" valueType="num">
                                      <p:cBhvr additive="base">
                                        <p:cTn id="37" dur="500" fill="hold"/>
                                        <p:tgtEl>
                                          <p:spTgt spid="174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412">
                                            <p:txEl>
                                              <p:pRg st="6" end="6"/>
                                            </p:txEl>
                                          </p:spTgt>
                                        </p:tgtEl>
                                        <p:attrNameLst>
                                          <p:attrName>style.visibility</p:attrName>
                                        </p:attrNameLst>
                                      </p:cBhvr>
                                      <p:to>
                                        <p:strVal val="visible"/>
                                      </p:to>
                                    </p:set>
                                    <p:anim calcmode="lin" valueType="num">
                                      <p:cBhvr additive="base">
                                        <p:cTn id="43" dur="500" fill="hold"/>
                                        <p:tgtEl>
                                          <p:spTgt spid="174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5366">
                                            <p:txEl>
                                              <p:charRg st="0" end="37"/>
                                            </p:txEl>
                                          </p:spTgt>
                                        </p:tgtEl>
                                        <p:attrNameLst>
                                          <p:attrName>style.visibility</p:attrName>
                                        </p:attrNameLst>
                                      </p:cBhvr>
                                      <p:to>
                                        <p:strVal val="visible"/>
                                      </p:to>
                                    </p:set>
                                    <p:animEffect transition="in" filter="blinds(horizontal)">
                                      <p:cBhvr>
                                        <p:cTn id="49" dur="500"/>
                                        <p:tgtEl>
                                          <p:spTgt spid="15366">
                                            <p:txEl>
                                              <p:charRg st="0" end="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396875" y="279400"/>
            <a:ext cx="8353425" cy="660400"/>
          </a:xfrm>
        </p:spPr>
        <p:txBody>
          <a:bodyPr vert="horz" wrap="square" lIns="91440" tIns="45720" rIns="91440" bIns="45720" anchor="ctr"/>
          <a:p>
            <a:pP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18435" name="Rectangle 3"/>
          <p:cNvSpPr>
            <a:spLocks noGrp="1"/>
          </p:cNvSpPr>
          <p:nvPr>
            <p:ph idx="1"/>
          </p:nvPr>
        </p:nvSpPr>
        <p:spPr>
          <a:xfrm>
            <a:off x="493395" y="1619250"/>
            <a:ext cx="3887470" cy="3216910"/>
          </a:xfrm>
          <a:ln>
            <a:solidFill>
              <a:srgbClr val="CC00FF">
                <a:alpha val="100000"/>
              </a:srgbClr>
            </a:solidFill>
            <a:miter/>
          </a:ln>
        </p:spPr>
        <p:txBody>
          <a:bodyPr vert="horz" wrap="square" lIns="91440" tIns="45720" rIns="91440" bIns="45720" anchor="t"/>
          <a:p>
            <a:pPr eaLnBrk="1" hangingPunct="1">
              <a:lnSpc>
                <a:spcPct val="90000"/>
              </a:lnSpc>
              <a:buNone/>
            </a:pPr>
            <a:r>
              <a:rPr lang="zh-CN" altLang="en-US" sz="2800" b="1" dirty="0">
                <a:solidFill>
                  <a:srgbClr val="CC00FF"/>
                </a:solidFill>
              </a:rPr>
              <a:t>或：有时              </a:t>
            </a:r>
            <a:endParaRPr lang="zh-CN" altLang="en-US" sz="2800" b="1" dirty="0">
              <a:solidFill>
                <a:srgbClr val="CC00FF"/>
              </a:solidFill>
            </a:endParaRPr>
          </a:p>
          <a:p>
            <a:pPr eaLnBrk="1" hangingPunct="1">
              <a:lnSpc>
                <a:spcPct val="90000"/>
              </a:lnSpc>
              <a:buNone/>
            </a:pPr>
            <a:r>
              <a:rPr lang="zh-CN" altLang="en-US" sz="2800" b="1" dirty="0">
                <a:solidFill>
                  <a:srgbClr val="CC00FF"/>
                </a:solidFill>
              </a:rPr>
              <a:t>宣：传达                   </a:t>
            </a:r>
            <a:endParaRPr lang="zh-CN" altLang="en-US" sz="2800" b="1" dirty="0">
              <a:solidFill>
                <a:srgbClr val="CC00FF"/>
              </a:solidFill>
            </a:endParaRPr>
          </a:p>
          <a:p>
            <a:pPr eaLnBrk="1" hangingPunct="1">
              <a:lnSpc>
                <a:spcPct val="90000"/>
              </a:lnSpc>
              <a:buNone/>
            </a:pPr>
            <a:r>
              <a:rPr lang="zh-CN" altLang="en-US" sz="2800" b="1" dirty="0">
                <a:solidFill>
                  <a:srgbClr val="CC00FF"/>
                </a:solidFill>
              </a:rPr>
              <a:t>虽：即使  </a:t>
            </a:r>
            <a:endParaRPr lang="zh-CN" altLang="en-US" sz="2800" b="1" dirty="0">
              <a:solidFill>
                <a:srgbClr val="CC00FF"/>
              </a:solidFill>
            </a:endParaRPr>
          </a:p>
          <a:p>
            <a:pPr eaLnBrk="1" hangingPunct="1">
              <a:lnSpc>
                <a:spcPct val="90000"/>
              </a:lnSpc>
              <a:buNone/>
            </a:pPr>
            <a:r>
              <a:rPr lang="zh-CN" altLang="en-US" sz="2800" b="1" dirty="0">
                <a:solidFill>
                  <a:srgbClr val="CC00FF"/>
                </a:solidFill>
              </a:rPr>
              <a:t>奔：动词用作名词，</a:t>
            </a:r>
            <a:endParaRPr lang="zh-CN" altLang="en-US" sz="2800" b="1" dirty="0">
              <a:solidFill>
                <a:srgbClr val="CC00FF"/>
              </a:solidFill>
            </a:endParaRPr>
          </a:p>
          <a:p>
            <a:pPr eaLnBrk="1" hangingPunct="1">
              <a:lnSpc>
                <a:spcPct val="90000"/>
              </a:lnSpc>
              <a:buNone/>
            </a:pPr>
            <a:r>
              <a:rPr lang="zh-CN" altLang="zh-CN" sz="2800" b="1" dirty="0">
                <a:solidFill>
                  <a:srgbClr val="CC00FF"/>
                </a:solidFill>
              </a:rPr>
              <a:t>        </a:t>
            </a:r>
            <a:r>
              <a:rPr lang="zh-CN" altLang="en-US" sz="2800" b="1" dirty="0">
                <a:solidFill>
                  <a:srgbClr val="CC00FF"/>
                </a:solidFill>
              </a:rPr>
              <a:t>这里指飞奔的马。</a:t>
            </a:r>
            <a:endParaRPr lang="zh-CN" altLang="en-US" sz="2800" b="1" dirty="0">
              <a:solidFill>
                <a:srgbClr val="CC00FF"/>
              </a:solidFill>
            </a:endParaRPr>
          </a:p>
          <a:p>
            <a:pPr eaLnBrk="1" hangingPunct="1">
              <a:lnSpc>
                <a:spcPct val="90000"/>
              </a:lnSpc>
              <a:buNone/>
            </a:pPr>
            <a:r>
              <a:rPr lang="zh-CN" altLang="en-US" sz="2800" b="1" dirty="0">
                <a:solidFill>
                  <a:srgbClr val="CC00FF"/>
                </a:solidFill>
              </a:rPr>
              <a:t>不以疾：没有那么快</a:t>
            </a:r>
            <a:endParaRPr lang="en-US" altLang="zh-CN" sz="2800" b="1" dirty="0">
              <a:solidFill>
                <a:srgbClr val="CC00FF"/>
              </a:solidFill>
            </a:endParaRPr>
          </a:p>
          <a:p>
            <a:pPr eaLnBrk="1" hangingPunct="1">
              <a:lnSpc>
                <a:spcPct val="90000"/>
              </a:lnSpc>
              <a:buNone/>
            </a:pPr>
            <a:r>
              <a:rPr lang="zh-CN" altLang="en-US" sz="2800" b="1" dirty="0">
                <a:solidFill>
                  <a:srgbClr val="CC00FF"/>
                </a:solidFill>
              </a:rPr>
              <a:t>以：及，比得上。</a:t>
            </a:r>
            <a:endParaRPr lang="en-US" altLang="zh-CN" sz="2800" b="1" dirty="0">
              <a:solidFill>
                <a:srgbClr val="CC00FF"/>
              </a:solidFill>
            </a:endParaRPr>
          </a:p>
          <a:p>
            <a:pPr eaLnBrk="1" hangingPunct="1">
              <a:lnSpc>
                <a:spcPct val="90000"/>
              </a:lnSpc>
              <a:buNone/>
            </a:pPr>
            <a:endParaRPr lang="zh-CN" altLang="zh-CN" sz="2800" b="1" dirty="0">
              <a:solidFill>
                <a:srgbClr val="CC00FF"/>
              </a:solidFill>
            </a:endParaRPr>
          </a:p>
        </p:txBody>
      </p:sp>
      <p:sp>
        <p:nvSpPr>
          <p:cNvPr id="26628" name="Text Box 4"/>
          <p:cNvSpPr txBox="1"/>
          <p:nvPr/>
        </p:nvSpPr>
        <p:spPr>
          <a:xfrm>
            <a:off x="396558" y="741680"/>
            <a:ext cx="8415337" cy="954088"/>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或</a:t>
            </a:r>
            <a:r>
              <a:rPr lang="zh-CN" altLang="en-US" sz="2800" b="1" dirty="0">
                <a:latin typeface="Arial" panose="020B0604020202020204" pitchFamily="34" charset="0"/>
              </a:rPr>
              <a:t>王命急</a:t>
            </a:r>
            <a:r>
              <a:rPr lang="zh-CN" altLang="en-US" sz="2800" b="1" dirty="0">
                <a:solidFill>
                  <a:srgbClr val="FF0000"/>
                </a:solidFill>
                <a:latin typeface="Arial" panose="020B0604020202020204" pitchFamily="34" charset="0"/>
              </a:rPr>
              <a:t>宣</a:t>
            </a:r>
            <a:r>
              <a:rPr lang="zh-CN" altLang="en-US" sz="2800" b="1" dirty="0">
                <a:latin typeface="Arial" panose="020B0604020202020204" pitchFamily="34" charset="0"/>
              </a:rPr>
              <a:t>，有时朝发白帝，暮到江陵，其间千二百里，</a:t>
            </a:r>
            <a:r>
              <a:rPr lang="zh-CN" altLang="en-US" sz="2800" b="1" dirty="0">
                <a:solidFill>
                  <a:srgbClr val="FF0000"/>
                </a:solidFill>
                <a:latin typeface="Arial" panose="020B0604020202020204" pitchFamily="34" charset="0"/>
              </a:rPr>
              <a:t>虽</a:t>
            </a:r>
            <a:r>
              <a:rPr lang="zh-CN" altLang="en-US" sz="2800" b="1" dirty="0">
                <a:latin typeface="Arial" panose="020B0604020202020204" pitchFamily="34" charset="0"/>
              </a:rPr>
              <a:t>乘</a:t>
            </a:r>
            <a:r>
              <a:rPr lang="zh-CN" altLang="en-US" sz="2800" b="1" dirty="0">
                <a:solidFill>
                  <a:srgbClr val="FF0000"/>
                </a:solidFill>
                <a:latin typeface="Arial" panose="020B0604020202020204" pitchFamily="34" charset="0"/>
              </a:rPr>
              <a:t>奔</a:t>
            </a:r>
            <a:r>
              <a:rPr lang="zh-CN" altLang="en-US" sz="2800" b="1" dirty="0">
                <a:latin typeface="Arial" panose="020B0604020202020204" pitchFamily="34" charset="0"/>
              </a:rPr>
              <a:t>御风，不</a:t>
            </a:r>
            <a:r>
              <a:rPr lang="zh-CN" altLang="en-US" sz="2800" b="1" dirty="0">
                <a:solidFill>
                  <a:srgbClr val="FF0000"/>
                </a:solidFill>
                <a:latin typeface="Arial" panose="020B0604020202020204" pitchFamily="34" charset="0"/>
              </a:rPr>
              <a:t>以</a:t>
            </a:r>
            <a:r>
              <a:rPr lang="zh-CN" altLang="en-US" sz="2800" b="1" dirty="0">
                <a:latin typeface="Arial" panose="020B0604020202020204" pitchFamily="34" charset="0"/>
              </a:rPr>
              <a:t>疾也。</a:t>
            </a:r>
            <a:endParaRPr lang="zh-CN" altLang="en-US" sz="2800" b="1" dirty="0">
              <a:latin typeface="Arial" panose="020B0604020202020204" pitchFamily="34" charset="0"/>
            </a:endParaRPr>
          </a:p>
        </p:txBody>
      </p:sp>
      <p:sp>
        <p:nvSpPr>
          <p:cNvPr id="18437" name="Text Box 5"/>
          <p:cNvSpPr txBox="1"/>
          <p:nvPr/>
        </p:nvSpPr>
        <p:spPr>
          <a:xfrm>
            <a:off x="396875" y="4725988"/>
            <a:ext cx="8353425" cy="1816100"/>
          </a:xfrm>
          <a:prstGeom prst="rect">
            <a:avLst/>
          </a:prstGeom>
          <a:noFill/>
          <a:ln w="9525">
            <a:noFill/>
          </a:ln>
        </p:spPr>
        <p:txBody>
          <a:bodyPr>
            <a:spAutoFit/>
          </a:bodyPr>
          <a:p>
            <a:pPr algn="just"/>
            <a:r>
              <a:rPr lang="zh-CN" altLang="en-US" sz="2800" b="1" dirty="0">
                <a:solidFill>
                  <a:srgbClr val="FF0000"/>
                </a:solidFill>
                <a:latin typeface="宋体" panose="02010600030101010101" pitchFamily="2" charset="-122"/>
              </a:rPr>
              <a:t>翻译：</a:t>
            </a:r>
            <a:r>
              <a:rPr lang="zh-CN" altLang="en-US" sz="2800" b="1" dirty="0">
                <a:solidFill>
                  <a:schemeClr val="accent2"/>
                </a:solidFill>
                <a:latin typeface="宋体" panose="02010600030101010101" pitchFamily="2" charset="-122"/>
              </a:rPr>
              <a:t> 有时皇帝的命令要急速传达，这时候只要清早坐船从白帝城出发，傍晚就到了江陵，这中间一千二百里，即使是骑着飞奔的马，驾着疾风，也没有这么快啊。</a:t>
            </a:r>
            <a:endParaRPr lang="zh-CN" altLang="en-US" sz="2800" b="1" dirty="0">
              <a:solidFill>
                <a:schemeClr val="accent2"/>
              </a:solidFill>
              <a:latin typeface="宋体" panose="02010600030101010101" pitchFamily="2" charset="-122"/>
            </a:endParaRPr>
          </a:p>
        </p:txBody>
      </p:sp>
      <p:pic>
        <p:nvPicPr>
          <p:cNvPr id="26630" name="Picture 6" descr="5122642006628165930796"/>
          <p:cNvPicPr>
            <a:picLocks noChangeAspect="1"/>
          </p:cNvPicPr>
          <p:nvPr/>
        </p:nvPicPr>
        <p:blipFill>
          <a:blip r:embed="rId1"/>
          <a:stretch>
            <a:fillRect/>
          </a:stretch>
        </p:blipFill>
        <p:spPr>
          <a:xfrm>
            <a:off x="4500563" y="2133600"/>
            <a:ext cx="4249737" cy="2384425"/>
          </a:xfrm>
          <a:prstGeom prst="rect">
            <a:avLst/>
          </a:prstGeom>
          <a:noFill/>
          <a:ln w="9525">
            <a:noFill/>
          </a:ln>
        </p:spPr>
      </p:pic>
      <p:sp>
        <p:nvSpPr>
          <p:cNvPr id="26631" name="灯片编号占位符 8"/>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 calcmode="lin" valueType="num">
                                      <p:cBhvr additive="base">
                                        <p:cTn id="2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additive="base">
                                        <p:cTn id="3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8435">
                                            <p:txEl>
                                              <p:pRg st="6" end="6"/>
                                            </p:txEl>
                                          </p:spTgt>
                                        </p:tgtEl>
                                        <p:attrNameLst>
                                          <p:attrName>style.visibility</p:attrName>
                                        </p:attrNameLst>
                                      </p:cBhvr>
                                      <p:to>
                                        <p:strVal val="visible"/>
                                      </p:to>
                                    </p:set>
                                    <p:anim calcmode="lin" valueType="num">
                                      <p:cBhvr additive="base">
                                        <p:cTn id="39"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8437">
                                            <p:txEl>
                                              <p:charRg st="0" end="74"/>
                                            </p:txEl>
                                          </p:spTgt>
                                        </p:tgtEl>
                                        <p:attrNameLst>
                                          <p:attrName>style.visibility</p:attrName>
                                        </p:attrNameLst>
                                      </p:cBhvr>
                                      <p:to>
                                        <p:strVal val="visible"/>
                                      </p:to>
                                    </p:set>
                                    <p:animEffect transition="in" filter="blinds(horizontal)">
                                      <p:cBhvr>
                                        <p:cTn id="45" dur="500"/>
                                        <p:tgtEl>
                                          <p:spTgt spid="18437">
                                            <p:txEl>
                                              <p:charRg st="0"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2" descr="20061113174256640"/>
          <p:cNvPicPr>
            <a:picLocks noChangeAspect="1"/>
          </p:cNvPicPr>
          <p:nvPr/>
        </p:nvPicPr>
        <p:blipFill>
          <a:blip r:embed="rId1"/>
          <a:stretch>
            <a:fillRect/>
          </a:stretch>
        </p:blipFill>
        <p:spPr>
          <a:xfrm>
            <a:off x="5511800" y="279400"/>
            <a:ext cx="3241675" cy="3078163"/>
          </a:xfrm>
          <a:prstGeom prst="rect">
            <a:avLst/>
          </a:prstGeom>
          <a:noFill/>
          <a:ln w="9525">
            <a:noFill/>
          </a:ln>
        </p:spPr>
      </p:pic>
      <p:pic>
        <p:nvPicPr>
          <p:cNvPr id="27651" name="Picture 3" descr="shen"/>
          <p:cNvPicPr>
            <a:picLocks noChangeAspect="1"/>
          </p:cNvPicPr>
          <p:nvPr/>
        </p:nvPicPr>
        <p:blipFill>
          <a:blip r:embed="rId2"/>
          <a:stretch>
            <a:fillRect/>
          </a:stretch>
        </p:blipFill>
        <p:spPr>
          <a:xfrm>
            <a:off x="5508625" y="3286125"/>
            <a:ext cx="3241675" cy="3240088"/>
          </a:xfrm>
          <a:prstGeom prst="rect">
            <a:avLst/>
          </a:prstGeom>
          <a:noFill/>
          <a:ln w="9525">
            <a:noFill/>
          </a:ln>
        </p:spPr>
      </p:pic>
      <p:sp>
        <p:nvSpPr>
          <p:cNvPr id="27652" name="Rectangle 4"/>
          <p:cNvSpPr>
            <a:spLocks noGrp="1"/>
          </p:cNvSpPr>
          <p:nvPr>
            <p:ph type="title"/>
          </p:nvPr>
        </p:nvSpPr>
        <p:spPr>
          <a:xfrm>
            <a:off x="396875" y="279400"/>
            <a:ext cx="4967288" cy="660400"/>
          </a:xfrm>
        </p:spPr>
        <p:txBody>
          <a:bodyPr vert="horz" wrap="square" lIns="91440" tIns="45720" rIns="91440" bIns="45720" anchor="ctr"/>
          <a:p>
            <a:pP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19461" name="Rectangle 5"/>
          <p:cNvSpPr>
            <a:spLocks noGrp="1"/>
          </p:cNvSpPr>
          <p:nvPr>
            <p:ph idx="1"/>
          </p:nvPr>
        </p:nvSpPr>
        <p:spPr>
          <a:xfrm>
            <a:off x="487045" y="1552575"/>
            <a:ext cx="3886200" cy="2646680"/>
          </a:xfrm>
          <a:ln>
            <a:solidFill>
              <a:srgbClr val="CC00FF">
                <a:alpha val="100000"/>
              </a:srgbClr>
            </a:solidFill>
            <a:miter/>
          </a:ln>
        </p:spPr>
        <p:txBody>
          <a:bodyPr vert="horz" wrap="square" lIns="91440" tIns="45720" rIns="91440" bIns="45720" anchor="t"/>
          <a:p>
            <a:pPr eaLnBrk="1" hangingPunct="1">
              <a:lnSpc>
                <a:spcPct val="90000"/>
              </a:lnSpc>
              <a:spcBef>
                <a:spcPct val="0"/>
              </a:spcBef>
              <a:buNone/>
            </a:pPr>
            <a:r>
              <a:rPr lang="zh-CN" altLang="en-US" b="1" dirty="0">
                <a:solidFill>
                  <a:srgbClr val="CC00FF"/>
                </a:solidFill>
              </a:rPr>
              <a:t>时：季节。     </a:t>
            </a:r>
            <a:endParaRPr lang="zh-CN" altLang="en-US" b="1" dirty="0">
              <a:solidFill>
                <a:srgbClr val="CC00FF"/>
              </a:solidFill>
            </a:endParaRPr>
          </a:p>
          <a:p>
            <a:pPr eaLnBrk="1" hangingPunct="1">
              <a:lnSpc>
                <a:spcPct val="90000"/>
              </a:lnSpc>
              <a:spcBef>
                <a:spcPct val="0"/>
              </a:spcBef>
              <a:buNone/>
            </a:pPr>
            <a:r>
              <a:rPr lang="zh-CN" altLang="en-US" b="1" dirty="0">
                <a:solidFill>
                  <a:srgbClr val="CC00FF"/>
                </a:solidFill>
              </a:rPr>
              <a:t>则：连词，不译。 </a:t>
            </a:r>
            <a:endParaRPr lang="zh-CN" altLang="en-US" b="1" dirty="0">
              <a:solidFill>
                <a:srgbClr val="CC00FF"/>
              </a:solidFill>
            </a:endParaRPr>
          </a:p>
          <a:p>
            <a:pPr eaLnBrk="1" hangingPunct="1">
              <a:lnSpc>
                <a:spcPct val="90000"/>
              </a:lnSpc>
              <a:spcBef>
                <a:spcPct val="0"/>
              </a:spcBef>
              <a:buNone/>
            </a:pPr>
            <a:r>
              <a:rPr lang="zh-CN" altLang="en-US" b="1" dirty="0">
                <a:solidFill>
                  <a:srgbClr val="CC00FF"/>
                </a:solidFill>
              </a:rPr>
              <a:t>素：白色。    </a:t>
            </a:r>
            <a:endParaRPr lang="zh-CN" altLang="en-US" b="1" dirty="0">
              <a:solidFill>
                <a:srgbClr val="CC00FF"/>
              </a:solidFill>
            </a:endParaRPr>
          </a:p>
          <a:p>
            <a:pPr eaLnBrk="1" hangingPunct="1">
              <a:lnSpc>
                <a:spcPct val="90000"/>
              </a:lnSpc>
              <a:spcBef>
                <a:spcPct val="0"/>
              </a:spcBef>
              <a:buNone/>
            </a:pPr>
            <a:r>
              <a:rPr lang="zh-CN" altLang="en-US" b="1" dirty="0">
                <a:solidFill>
                  <a:srgbClr val="CC00FF"/>
                </a:solidFill>
              </a:rPr>
              <a:t>湍：急流。                              </a:t>
            </a:r>
            <a:endParaRPr lang="zh-CN" altLang="en-US" b="1" dirty="0">
              <a:solidFill>
                <a:srgbClr val="CC00FF"/>
              </a:solidFill>
            </a:endParaRPr>
          </a:p>
          <a:p>
            <a:pPr eaLnBrk="1" hangingPunct="1">
              <a:lnSpc>
                <a:spcPct val="90000"/>
              </a:lnSpc>
              <a:spcBef>
                <a:spcPct val="0"/>
              </a:spcBef>
              <a:buNone/>
            </a:pPr>
            <a:r>
              <a:rPr lang="zh-CN" altLang="en-US" b="1" dirty="0">
                <a:solidFill>
                  <a:srgbClr val="CC00FF"/>
                </a:solidFill>
              </a:rPr>
              <a:t>潭：潭水。</a:t>
            </a:r>
            <a:endParaRPr lang="zh-CN" altLang="en-US" b="1" dirty="0">
              <a:solidFill>
                <a:srgbClr val="CC00FF"/>
              </a:solidFill>
            </a:endParaRPr>
          </a:p>
          <a:p>
            <a:pPr eaLnBrk="1" hangingPunct="1">
              <a:lnSpc>
                <a:spcPct val="90000"/>
              </a:lnSpc>
              <a:spcBef>
                <a:spcPct val="0"/>
              </a:spcBef>
              <a:buNone/>
            </a:pPr>
            <a:r>
              <a:rPr lang="zh-CN" altLang="en-US" b="1" dirty="0">
                <a:solidFill>
                  <a:srgbClr val="CC00FF"/>
                </a:solidFill>
              </a:rPr>
              <a:t>回清：回旋的清波</a:t>
            </a:r>
            <a:endParaRPr lang="zh-CN" altLang="en-US" b="1" dirty="0">
              <a:solidFill>
                <a:srgbClr val="CC00FF"/>
              </a:solidFill>
            </a:endParaRPr>
          </a:p>
        </p:txBody>
      </p:sp>
      <p:sp>
        <p:nvSpPr>
          <p:cNvPr id="27654" name="Text Box 6"/>
          <p:cNvSpPr txBox="1"/>
          <p:nvPr/>
        </p:nvSpPr>
        <p:spPr>
          <a:xfrm>
            <a:off x="0" y="939800"/>
            <a:ext cx="5899150" cy="519113"/>
          </a:xfrm>
          <a:prstGeom prst="rect">
            <a:avLst/>
          </a:prstGeom>
          <a:noFill/>
          <a:ln w="9525">
            <a:noFill/>
          </a:ln>
        </p:spPr>
        <p:txBody>
          <a:bodyPr wrap="none">
            <a:spAutoFit/>
          </a:bodyPr>
          <a:p>
            <a:r>
              <a:rPr lang="zh-CN" altLang="en-US" sz="2800" b="1" dirty="0">
                <a:latin typeface="Arial" panose="020B0604020202020204" pitchFamily="34" charset="0"/>
              </a:rPr>
              <a:t>春冬之</a:t>
            </a:r>
            <a:r>
              <a:rPr lang="zh-CN" altLang="en-US" sz="2800" b="1" dirty="0">
                <a:solidFill>
                  <a:srgbClr val="FF0000"/>
                </a:solidFill>
                <a:latin typeface="Arial" panose="020B0604020202020204" pitchFamily="34" charset="0"/>
              </a:rPr>
              <a:t>时</a:t>
            </a:r>
            <a:r>
              <a:rPr lang="zh-CN" altLang="en-US" sz="2800" b="1" dirty="0">
                <a:latin typeface="Arial" panose="020B0604020202020204" pitchFamily="34" charset="0"/>
              </a:rPr>
              <a:t>，</a:t>
            </a:r>
            <a:r>
              <a:rPr lang="zh-CN" altLang="en-US" sz="2800" b="1" dirty="0">
                <a:solidFill>
                  <a:srgbClr val="FF0000"/>
                </a:solidFill>
                <a:latin typeface="Arial" panose="020B0604020202020204" pitchFamily="34" charset="0"/>
              </a:rPr>
              <a:t>则</a:t>
            </a:r>
            <a:r>
              <a:rPr lang="zh-CN" altLang="en-US" sz="2800" b="1" dirty="0">
                <a:solidFill>
                  <a:srgbClr val="CC00FF"/>
                </a:solidFill>
                <a:latin typeface="Arial" panose="020B0604020202020204" pitchFamily="34" charset="0"/>
              </a:rPr>
              <a:t>素</a:t>
            </a:r>
            <a:r>
              <a:rPr lang="zh-CN" altLang="en-US" sz="2800" b="1" dirty="0">
                <a:solidFill>
                  <a:srgbClr val="FF0000"/>
                </a:solidFill>
                <a:latin typeface="Arial" panose="020B0604020202020204" pitchFamily="34" charset="0"/>
              </a:rPr>
              <a:t>湍</a:t>
            </a:r>
            <a:r>
              <a:rPr lang="zh-CN" altLang="en-US" sz="2800" b="1" dirty="0">
                <a:latin typeface="Arial" panose="020B0604020202020204" pitchFamily="34" charset="0"/>
              </a:rPr>
              <a:t>绿</a:t>
            </a:r>
            <a:r>
              <a:rPr lang="zh-CN" altLang="en-US" sz="2800" b="1" dirty="0">
                <a:solidFill>
                  <a:srgbClr val="FF0000"/>
                </a:solidFill>
                <a:latin typeface="Arial" panose="020B0604020202020204" pitchFamily="34" charset="0"/>
              </a:rPr>
              <a:t>潭</a:t>
            </a:r>
            <a:r>
              <a:rPr lang="zh-CN" altLang="en-US" sz="2800" b="1" dirty="0">
                <a:latin typeface="Arial" panose="020B0604020202020204" pitchFamily="34" charset="0"/>
              </a:rPr>
              <a:t>，回清倒影。</a:t>
            </a:r>
            <a:endParaRPr lang="zh-CN" altLang="en-US" sz="2800" b="1" dirty="0">
              <a:latin typeface="Arial" panose="020B0604020202020204" pitchFamily="34" charset="0"/>
            </a:endParaRPr>
          </a:p>
        </p:txBody>
      </p:sp>
      <p:sp>
        <p:nvSpPr>
          <p:cNvPr id="19463" name="Text Box 7"/>
          <p:cNvSpPr txBox="1"/>
          <p:nvPr/>
        </p:nvSpPr>
        <p:spPr>
          <a:xfrm>
            <a:off x="385763" y="4292600"/>
            <a:ext cx="4833937" cy="1812925"/>
          </a:xfrm>
          <a:prstGeom prst="rect">
            <a:avLst/>
          </a:prstGeom>
          <a:noFill/>
          <a:ln w="9525">
            <a:noFill/>
          </a:ln>
        </p:spPr>
        <p:txBody>
          <a:bodyPr>
            <a:spAutoFit/>
          </a:bodyPr>
          <a:p>
            <a:pPr>
              <a:lnSpc>
                <a:spcPct val="80000"/>
              </a:lnSpc>
            </a:pPr>
            <a:r>
              <a:rPr lang="zh-CN" altLang="en-US" sz="2800" b="1" dirty="0">
                <a:solidFill>
                  <a:srgbClr val="FF0000"/>
                </a:solidFill>
                <a:latin typeface="宋体" panose="02010600030101010101" pitchFamily="2" charset="-122"/>
              </a:rPr>
              <a:t>翻译：</a:t>
            </a:r>
            <a:r>
              <a:rPr lang="zh-CN" altLang="en-US" sz="2800" b="1" dirty="0">
                <a:latin typeface="宋体" panose="02010600030101010101" pitchFamily="2" charset="-122"/>
              </a:rPr>
              <a:t>春冬季节，激起白色浪花的急流中有回旋的清波；碧绿的潭水中倒映着各种景物的影子，</a:t>
            </a:r>
            <a:r>
              <a:rPr lang="zh-CN" altLang="en-US" sz="2800" b="1" dirty="0">
                <a:solidFill>
                  <a:srgbClr val="FF0000"/>
                </a:solidFill>
                <a:latin typeface="宋体" panose="02010600030101010101" pitchFamily="2" charset="-122"/>
              </a:rPr>
              <a:t>（素湍绿潭，回清倒影</a:t>
            </a:r>
            <a:r>
              <a:rPr lang="en-US" altLang="zh-CN" sz="2800" b="1" dirty="0">
                <a:solidFill>
                  <a:srgbClr val="FF0000"/>
                </a:solidFill>
                <a:latin typeface="宋体" panose="02010600030101010101" pitchFamily="2" charset="-122"/>
              </a:rPr>
              <a:t>——</a:t>
            </a:r>
            <a:r>
              <a:rPr lang="zh-CN" altLang="en-US" sz="2800" b="1" dirty="0">
                <a:solidFill>
                  <a:srgbClr val="FF0000"/>
                </a:solidFill>
                <a:latin typeface="宋体" panose="02010600030101010101" pitchFamily="2" charset="-122"/>
              </a:rPr>
              <a:t>素湍回清，绿潭倒影）</a:t>
            </a:r>
            <a:endParaRPr lang="zh-CN" altLang="en-US" sz="2800" b="1" dirty="0">
              <a:solidFill>
                <a:srgbClr val="FF0000"/>
              </a:solidFill>
              <a:latin typeface="宋体" panose="02010600030101010101" pitchFamily="2" charset="-122"/>
            </a:endParaRPr>
          </a:p>
        </p:txBody>
      </p:sp>
      <p:sp>
        <p:nvSpPr>
          <p:cNvPr id="27656" name="灯片编号占位符 9"/>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1">
                                            <p:txEl>
                                              <p:pRg st="1" end="1"/>
                                            </p:txEl>
                                          </p:spTgt>
                                        </p:tgtEl>
                                        <p:attrNameLst>
                                          <p:attrName>style.visibility</p:attrName>
                                        </p:attrNameLst>
                                      </p:cBhvr>
                                      <p:to>
                                        <p:strVal val="visible"/>
                                      </p:to>
                                    </p:set>
                                    <p:anim calcmode="lin" valueType="num">
                                      <p:cBhvr additive="base">
                                        <p:cTn id="13"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61">
                                            <p:txEl>
                                              <p:pRg st="2" end="2"/>
                                            </p:txEl>
                                          </p:spTgt>
                                        </p:tgtEl>
                                        <p:attrNameLst>
                                          <p:attrName>style.visibility</p:attrName>
                                        </p:attrNameLst>
                                      </p:cBhvr>
                                      <p:to>
                                        <p:strVal val="visible"/>
                                      </p:to>
                                    </p:set>
                                    <p:anim calcmode="lin" valueType="num">
                                      <p:cBhvr additive="base">
                                        <p:cTn id="19"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61">
                                            <p:txEl>
                                              <p:pRg st="3" end="3"/>
                                            </p:txEl>
                                          </p:spTgt>
                                        </p:tgtEl>
                                        <p:attrNameLst>
                                          <p:attrName>style.visibility</p:attrName>
                                        </p:attrNameLst>
                                      </p:cBhvr>
                                      <p:to>
                                        <p:strVal val="visible"/>
                                      </p:to>
                                    </p:set>
                                    <p:anim calcmode="lin" valueType="num">
                                      <p:cBhvr additive="base">
                                        <p:cTn id="25"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461">
                                            <p:txEl>
                                              <p:pRg st="4" end="4"/>
                                            </p:txEl>
                                          </p:spTgt>
                                        </p:tgtEl>
                                        <p:attrNameLst>
                                          <p:attrName>style.visibility</p:attrName>
                                        </p:attrNameLst>
                                      </p:cBhvr>
                                      <p:to>
                                        <p:strVal val="visible"/>
                                      </p:to>
                                    </p:set>
                                    <p:anim calcmode="lin" valueType="num">
                                      <p:cBhvr additive="base">
                                        <p:cTn id="31"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461">
                                            <p:txEl>
                                              <p:pRg st="5" end="5"/>
                                            </p:txEl>
                                          </p:spTgt>
                                        </p:tgtEl>
                                        <p:attrNameLst>
                                          <p:attrName>style.visibility</p:attrName>
                                        </p:attrNameLst>
                                      </p:cBhvr>
                                      <p:to>
                                        <p:strVal val="visible"/>
                                      </p:to>
                                    </p:set>
                                    <p:anim calcmode="lin" valueType="num">
                                      <p:cBhvr additive="base">
                                        <p:cTn id="37" dur="500" fill="hold"/>
                                        <p:tgtEl>
                                          <p:spTgt spid="1946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9463"/>
                                        </p:tgtEl>
                                        <p:attrNameLst>
                                          <p:attrName>style.visibility</p:attrName>
                                        </p:attrNameLst>
                                      </p:cBhvr>
                                      <p:to>
                                        <p:strVal val="visible"/>
                                      </p:to>
                                    </p:set>
                                    <p:animEffect transition="in" filter="blinds(horizontal)">
                                      <p:cBhvr>
                                        <p:cTn id="43"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396875" y="279400"/>
            <a:ext cx="8353425" cy="660400"/>
          </a:xfrm>
        </p:spPr>
        <p:txBody>
          <a:bodyPr vert="horz" wrap="square" lIns="91440" tIns="45720" rIns="91440" bIns="45720" anchor="ctr"/>
          <a:p>
            <a:pPr algn="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20483" name="Rectangle 3"/>
          <p:cNvSpPr>
            <a:spLocks noGrp="1"/>
          </p:cNvSpPr>
          <p:nvPr>
            <p:ph idx="1"/>
          </p:nvPr>
        </p:nvSpPr>
        <p:spPr>
          <a:xfrm>
            <a:off x="3892550" y="2101850"/>
            <a:ext cx="4859338" cy="3055938"/>
          </a:xfrm>
          <a:ln>
            <a:solidFill>
              <a:srgbClr val="CC00FF">
                <a:alpha val="100000"/>
              </a:srgbClr>
            </a:solidFill>
            <a:miter/>
          </a:ln>
        </p:spPr>
        <p:txBody>
          <a:bodyPr vert="horz" wrap="square" lIns="91440" tIns="45720" rIns="91440" bIns="45720" anchor="t"/>
          <a:p>
            <a:pPr eaLnBrk="1" hangingPunct="1">
              <a:lnSpc>
                <a:spcPct val="90000"/>
              </a:lnSpc>
              <a:spcBef>
                <a:spcPct val="0"/>
              </a:spcBef>
              <a:buNone/>
            </a:pPr>
            <a:r>
              <a:rPr lang="zh-CN" altLang="en-US" sz="2800" b="1" dirty="0">
                <a:solidFill>
                  <a:srgbClr val="CC00FF"/>
                </a:solidFill>
                <a:latin typeface="宋体" panose="02010600030101010101" pitchFamily="2" charset="-122"/>
                <a:sym typeface="+mn-ea"/>
              </a:rPr>
              <a:t>绝</a:t>
            </a:r>
            <a:r>
              <a:rPr lang="zh-CN" altLang="en-US" sz="2800" b="1" dirty="0">
                <a:solidFill>
                  <a:srgbClr val="CC00FF"/>
                </a:solidFill>
                <a:latin typeface="宋体" panose="02010600030101010101" pitchFamily="2" charset="-122"/>
              </a:rPr>
              <a:t>：极高的山峰    </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r>
              <a:rPr lang="zh-CN" altLang="en-US" sz="2800" b="1" dirty="0">
                <a:solidFill>
                  <a:srgbClr val="CC00FF"/>
                </a:solidFill>
                <a:latin typeface="宋体" panose="02010600030101010101" pitchFamily="2" charset="-122"/>
              </a:rPr>
              <a:t>悬：悬挂      </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r>
              <a:rPr lang="zh-CN" altLang="en-US" sz="2800" b="1" dirty="0">
                <a:solidFill>
                  <a:srgbClr val="CC00FF"/>
                </a:solidFill>
                <a:latin typeface="宋体" panose="02010600030101010101" pitchFamily="2" charset="-122"/>
              </a:rPr>
              <a:t>飞漱：飞速地往下冲荡   </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r>
              <a:rPr lang="zh-CN" altLang="en-US" sz="2800" b="1" dirty="0">
                <a:solidFill>
                  <a:srgbClr val="CC00FF"/>
                </a:solidFill>
                <a:latin typeface="宋体" panose="02010600030101010101" pitchFamily="2" charset="-122"/>
              </a:rPr>
              <a:t>良：甚、很</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r>
              <a:rPr lang="zh-CN" altLang="en-US" sz="2800" b="1" dirty="0">
                <a:solidFill>
                  <a:srgbClr val="CC00FF"/>
                </a:solidFill>
                <a:latin typeface="宋体" panose="02010600030101010101" pitchFamily="2" charset="-122"/>
              </a:rPr>
              <a:t>清荣峻茂：水清、树荣、</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r>
              <a:rPr lang="zh-CN" altLang="zh-CN" sz="2800" b="1" dirty="0">
                <a:solidFill>
                  <a:srgbClr val="CC00FF"/>
                </a:solidFill>
                <a:latin typeface="宋体" panose="02010600030101010101" pitchFamily="2" charset="-122"/>
              </a:rPr>
              <a:t>            </a:t>
            </a:r>
            <a:r>
              <a:rPr lang="zh-CN" altLang="en-US" sz="2800" b="1" dirty="0">
                <a:solidFill>
                  <a:srgbClr val="CC00FF"/>
                </a:solidFill>
                <a:latin typeface="宋体" panose="02010600030101010101" pitchFamily="2" charset="-122"/>
              </a:rPr>
              <a:t>山高、草盛</a:t>
            </a:r>
            <a:endParaRPr lang="zh-CN" altLang="en-US" sz="2800" b="1" dirty="0">
              <a:solidFill>
                <a:srgbClr val="CC00FF"/>
              </a:solidFill>
              <a:latin typeface="宋体" panose="02010600030101010101" pitchFamily="2" charset="-122"/>
            </a:endParaRPr>
          </a:p>
          <a:p>
            <a:pPr eaLnBrk="1" hangingPunct="1">
              <a:lnSpc>
                <a:spcPct val="90000"/>
              </a:lnSpc>
              <a:spcBef>
                <a:spcPct val="0"/>
              </a:spcBef>
              <a:buNone/>
            </a:pPr>
            <a:endParaRPr lang="zh-CN" altLang="en-US" sz="2800" b="1" dirty="0">
              <a:solidFill>
                <a:srgbClr val="CC00FF"/>
              </a:solidFill>
              <a:latin typeface="宋体" panose="02010600030101010101" pitchFamily="2" charset="-122"/>
            </a:endParaRPr>
          </a:p>
        </p:txBody>
      </p:sp>
      <p:sp>
        <p:nvSpPr>
          <p:cNvPr id="28676" name="Text Box 4"/>
          <p:cNvSpPr txBox="1"/>
          <p:nvPr/>
        </p:nvSpPr>
        <p:spPr>
          <a:xfrm>
            <a:off x="3708400" y="981075"/>
            <a:ext cx="5256213" cy="865505"/>
          </a:xfrm>
          <a:prstGeom prst="rect">
            <a:avLst/>
          </a:prstGeom>
          <a:noFill/>
          <a:ln w="9525">
            <a:noFill/>
          </a:ln>
        </p:spPr>
        <p:txBody>
          <a:bodyPr>
            <a:spAutoFit/>
          </a:bodyPr>
          <a:p>
            <a:pPr>
              <a:lnSpc>
                <a:spcPct val="90000"/>
              </a:lnSpc>
            </a:pPr>
            <a:r>
              <a:rPr lang="zh-CN" altLang="en-US" sz="2800" b="1" dirty="0">
                <a:solidFill>
                  <a:srgbClr val="FF0000"/>
                </a:solidFill>
                <a:latin typeface="Arial" panose="020B0604020202020204" pitchFamily="34" charset="0"/>
              </a:rPr>
              <a:t>绝</a:t>
            </a:r>
            <a:r>
              <a:rPr lang="zh-CN" altLang="en-US" sz="2800" b="1" dirty="0">
                <a:sym typeface="+mn-ea"/>
              </a:rPr>
              <a:t></a:t>
            </a:r>
            <a:r>
              <a:rPr lang="zh-CN" altLang="en-US" sz="2800" b="1" dirty="0">
                <a:latin typeface="Arial" panose="020B0604020202020204" pitchFamily="34" charset="0"/>
              </a:rPr>
              <a:t>多生怪柏，</a:t>
            </a:r>
            <a:r>
              <a:rPr lang="zh-CN" altLang="en-US" sz="2800" b="1" dirty="0">
                <a:solidFill>
                  <a:srgbClr val="FF0000"/>
                </a:solidFill>
                <a:latin typeface="Arial" panose="020B0604020202020204" pitchFamily="34" charset="0"/>
              </a:rPr>
              <a:t>悬</a:t>
            </a:r>
            <a:r>
              <a:rPr lang="zh-CN" altLang="en-US" sz="2800" b="1" dirty="0">
                <a:latin typeface="Arial" panose="020B0604020202020204" pitchFamily="34" charset="0"/>
              </a:rPr>
              <a:t>泉瀑布，飞</a:t>
            </a:r>
            <a:r>
              <a:rPr lang="zh-CN" altLang="en-US" sz="2800" b="1" dirty="0">
                <a:solidFill>
                  <a:srgbClr val="FF0000"/>
                </a:solidFill>
                <a:latin typeface="Arial" panose="020B0604020202020204" pitchFamily="34" charset="0"/>
              </a:rPr>
              <a:t>漱</a:t>
            </a:r>
            <a:r>
              <a:rPr lang="zh-CN" altLang="en-US" sz="2800" b="1" dirty="0">
                <a:latin typeface="Arial" panose="020B0604020202020204" pitchFamily="34" charset="0"/>
              </a:rPr>
              <a:t>其间，</a:t>
            </a:r>
            <a:r>
              <a:rPr lang="zh-CN" altLang="en-US" sz="2800" b="1" dirty="0">
                <a:solidFill>
                  <a:srgbClr val="FF0000"/>
                </a:solidFill>
                <a:latin typeface="Arial" panose="020B0604020202020204" pitchFamily="34" charset="0"/>
              </a:rPr>
              <a:t>清荣峻茂</a:t>
            </a:r>
            <a:r>
              <a:rPr lang="zh-CN" altLang="en-US" sz="2800" b="1" dirty="0">
                <a:latin typeface="Arial" panose="020B0604020202020204" pitchFamily="34" charset="0"/>
              </a:rPr>
              <a:t>，</a:t>
            </a:r>
            <a:r>
              <a:rPr lang="zh-CN" altLang="en-US" sz="2800" b="1" dirty="0">
                <a:solidFill>
                  <a:srgbClr val="FF0000"/>
                </a:solidFill>
                <a:latin typeface="Arial" panose="020B0604020202020204" pitchFamily="34" charset="0"/>
              </a:rPr>
              <a:t>良</a:t>
            </a:r>
            <a:r>
              <a:rPr lang="zh-CN" altLang="en-US" sz="2800" b="1" dirty="0">
                <a:latin typeface="Arial" panose="020B0604020202020204" pitchFamily="34" charset="0"/>
              </a:rPr>
              <a:t>多趣味。</a:t>
            </a:r>
            <a:endParaRPr lang="zh-CN" altLang="en-US" sz="2800" b="1" dirty="0">
              <a:latin typeface="Arial" panose="020B0604020202020204" pitchFamily="34" charset="0"/>
            </a:endParaRPr>
          </a:p>
        </p:txBody>
      </p:sp>
      <p:sp>
        <p:nvSpPr>
          <p:cNvPr id="20485" name="Text Box 5"/>
          <p:cNvSpPr txBox="1"/>
          <p:nvPr/>
        </p:nvSpPr>
        <p:spPr>
          <a:xfrm>
            <a:off x="179388" y="5084763"/>
            <a:ext cx="8785225" cy="1383665"/>
          </a:xfrm>
          <a:prstGeom prst="rect">
            <a:avLst/>
          </a:prstGeom>
          <a:noFill/>
          <a:ln w="9525">
            <a:noFill/>
          </a:ln>
        </p:spPr>
        <p:txBody>
          <a:bodyPr>
            <a:spAutoFit/>
          </a:bodyPr>
          <a:p>
            <a:r>
              <a:rPr lang="zh-CN" altLang="en-US" sz="2800" b="1" dirty="0">
                <a:solidFill>
                  <a:srgbClr val="FF0000"/>
                </a:solidFill>
                <a:latin typeface="Arial" panose="020B0604020202020204" pitchFamily="34" charset="0"/>
              </a:rPr>
              <a:t>翻译：</a:t>
            </a:r>
            <a:r>
              <a:rPr lang="zh-CN" altLang="en-US" sz="2800" b="1" dirty="0">
                <a:solidFill>
                  <a:schemeClr val="accent2"/>
                </a:solidFill>
                <a:latin typeface="Arial" panose="020B0604020202020204" pitchFamily="34" charset="0"/>
              </a:rPr>
              <a:t>极高的山峰上长着许多奇形怪状的柏树，在山峰之间，常有悬泉瀑布飞速冲荡，水清树荣，山高草盛，实在是有很多趣味。</a:t>
            </a:r>
            <a:endParaRPr lang="zh-CN" altLang="en-US" sz="2800" b="1" dirty="0">
              <a:solidFill>
                <a:schemeClr val="accent2"/>
              </a:solidFill>
              <a:latin typeface="Arial" panose="020B0604020202020204" pitchFamily="34" charset="0"/>
            </a:endParaRPr>
          </a:p>
        </p:txBody>
      </p:sp>
      <p:pic>
        <p:nvPicPr>
          <p:cNvPr id="28678" name="Picture 6" descr="图片11"/>
          <p:cNvPicPr>
            <a:picLocks noChangeAspect="1"/>
          </p:cNvPicPr>
          <p:nvPr/>
        </p:nvPicPr>
        <p:blipFill>
          <a:blip r:embed="rId1"/>
          <a:stretch>
            <a:fillRect/>
          </a:stretch>
        </p:blipFill>
        <p:spPr>
          <a:xfrm>
            <a:off x="395288" y="260350"/>
            <a:ext cx="1582737" cy="4681538"/>
          </a:xfrm>
          <a:prstGeom prst="rect">
            <a:avLst/>
          </a:prstGeom>
          <a:noFill/>
          <a:ln w="9525">
            <a:noFill/>
          </a:ln>
        </p:spPr>
      </p:pic>
      <p:pic>
        <p:nvPicPr>
          <p:cNvPr id="28679" name="Picture 7" descr="1907779"/>
          <p:cNvPicPr>
            <a:picLocks noChangeAspect="1"/>
          </p:cNvPicPr>
          <p:nvPr/>
        </p:nvPicPr>
        <p:blipFill>
          <a:blip r:embed="rId2"/>
          <a:stretch>
            <a:fillRect/>
          </a:stretch>
        </p:blipFill>
        <p:spPr>
          <a:xfrm>
            <a:off x="1979613" y="260350"/>
            <a:ext cx="1582737" cy="4681538"/>
          </a:xfrm>
          <a:prstGeom prst="rect">
            <a:avLst/>
          </a:prstGeom>
          <a:noFill/>
          <a:ln w="9525">
            <a:noFill/>
          </a:ln>
        </p:spPr>
      </p:pic>
      <p:sp>
        <p:nvSpPr>
          <p:cNvPr id="28680" name="灯片编号占位符 9"/>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483">
                                            <p:txEl>
                                              <p:pRg st="5" end="5"/>
                                            </p:txEl>
                                          </p:spTgt>
                                        </p:tgtEl>
                                        <p:attrNameLst>
                                          <p:attrName>style.visibility</p:attrName>
                                        </p:attrNameLst>
                                      </p:cBhvr>
                                      <p:to>
                                        <p:strVal val="visible"/>
                                      </p:to>
                                    </p:set>
                                    <p:anim calcmode="lin" valueType="num">
                                      <p:cBhvr additive="base">
                                        <p:cTn id="35"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20485"/>
                                        </p:tgtEl>
                                        <p:attrNameLst>
                                          <p:attrName>style.visibility</p:attrName>
                                        </p:attrNameLst>
                                      </p:cBhvr>
                                      <p:to>
                                        <p:strVal val="visible"/>
                                      </p:to>
                                    </p:set>
                                    <p:animEffect transition="in" filter="blinds(horizontal)">
                                      <p:cBhvr>
                                        <p:cTn id="41"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xfrm>
            <a:off x="394970" y="55880"/>
            <a:ext cx="8353425" cy="660400"/>
          </a:xfrm>
        </p:spPr>
        <p:txBody>
          <a:bodyPr vert="horz" wrap="square" lIns="91440" tIns="45720" rIns="91440" bIns="45720" anchor="ctr"/>
          <a:p>
            <a:pPr eaLnBrk="1" hangingPunct="1"/>
            <a:r>
              <a:rPr lang="zh-CN" altLang="en-US" sz="4000" b="1" dirty="0">
                <a:solidFill>
                  <a:srgbClr val="CC00FF"/>
                </a:solidFill>
                <a:sym typeface="+mn-ea"/>
              </a:rPr>
              <a:t>合作研学</a:t>
            </a:r>
            <a:r>
              <a:rPr lang="zh-CN" altLang="en-US" sz="4000" b="1" dirty="0">
                <a:solidFill>
                  <a:srgbClr val="CC00FF"/>
                </a:solidFill>
              </a:rPr>
              <a:t>：解词释句</a:t>
            </a:r>
            <a:endParaRPr lang="zh-CN" altLang="en-US" sz="4000" b="1" dirty="0">
              <a:solidFill>
                <a:srgbClr val="CC00FF"/>
              </a:solidFill>
            </a:endParaRPr>
          </a:p>
        </p:txBody>
      </p:sp>
      <p:sp>
        <p:nvSpPr>
          <p:cNvPr id="21507" name="Rectangle 3"/>
          <p:cNvSpPr>
            <a:spLocks noGrp="1"/>
          </p:cNvSpPr>
          <p:nvPr>
            <p:ph idx="1"/>
          </p:nvPr>
        </p:nvSpPr>
        <p:spPr>
          <a:xfrm>
            <a:off x="396875" y="1438910"/>
            <a:ext cx="4175125" cy="3215640"/>
          </a:xfrm>
          <a:ln>
            <a:solidFill>
              <a:srgbClr val="CC00FF">
                <a:alpha val="100000"/>
              </a:srgbClr>
            </a:solidFill>
            <a:miter/>
          </a:ln>
        </p:spPr>
        <p:txBody>
          <a:bodyPr vert="horz" wrap="square" lIns="91440" tIns="45720" rIns="91440" bIns="45720" anchor="t"/>
          <a:p>
            <a:pPr eaLnBrk="1" hangingPunct="1">
              <a:lnSpc>
                <a:spcPct val="90000"/>
              </a:lnSpc>
            </a:pPr>
            <a:r>
              <a:rPr lang="zh-CN" altLang="en-US" sz="2800" b="1" dirty="0">
                <a:solidFill>
                  <a:srgbClr val="CC00FF"/>
                </a:solidFill>
                <a:latin typeface="宋体" panose="02010600030101010101" pitchFamily="2" charset="-122"/>
              </a:rPr>
              <a:t>晴初：天刚放晴</a:t>
            </a:r>
            <a:endParaRPr lang="en-US" altLang="zh-CN"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霜旦：下霜的早晨</a:t>
            </a:r>
            <a:endParaRPr lang="en-US" altLang="zh-CN"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肃：肃杀、凄寒</a:t>
            </a:r>
            <a:endParaRPr lang="en-US" altLang="zh-CN"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属引：接连不断</a:t>
            </a:r>
            <a:endParaRPr lang="zh-CN" altLang="en-US"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凄异：凄惨悲凉</a:t>
            </a:r>
            <a:endParaRPr lang="zh-CN" altLang="en-US"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响：回声</a:t>
            </a:r>
            <a:endParaRPr lang="zh-CN" altLang="en-US" sz="2800" b="1" dirty="0">
              <a:solidFill>
                <a:srgbClr val="CC00FF"/>
              </a:solidFill>
              <a:latin typeface="宋体" panose="02010600030101010101" pitchFamily="2" charset="-122"/>
            </a:endParaRPr>
          </a:p>
          <a:p>
            <a:pPr eaLnBrk="1" hangingPunct="1">
              <a:lnSpc>
                <a:spcPct val="90000"/>
              </a:lnSpc>
            </a:pPr>
            <a:r>
              <a:rPr lang="zh-CN" altLang="en-US" sz="2800" b="1" dirty="0">
                <a:solidFill>
                  <a:srgbClr val="CC00FF"/>
                </a:solidFill>
                <a:latin typeface="宋体" panose="02010600030101010101" pitchFamily="2" charset="-122"/>
              </a:rPr>
              <a:t>哀转：声音悲凉婉转</a:t>
            </a:r>
            <a:endParaRPr lang="zh-CN" altLang="en-US" sz="2800" b="1" dirty="0">
              <a:solidFill>
                <a:srgbClr val="CC00FF"/>
              </a:solidFill>
              <a:latin typeface="宋体" panose="02010600030101010101" pitchFamily="2" charset="-122"/>
            </a:endParaRPr>
          </a:p>
        </p:txBody>
      </p:sp>
      <p:sp>
        <p:nvSpPr>
          <p:cNvPr id="29700" name="Text Box 4"/>
          <p:cNvSpPr txBox="1"/>
          <p:nvPr/>
        </p:nvSpPr>
        <p:spPr>
          <a:xfrm>
            <a:off x="396875" y="578803"/>
            <a:ext cx="8353425" cy="944562"/>
          </a:xfrm>
          <a:prstGeom prst="rect">
            <a:avLst/>
          </a:prstGeom>
          <a:noFill/>
          <a:ln w="9525">
            <a:noFill/>
          </a:ln>
        </p:spPr>
        <p:txBody>
          <a:bodyPr>
            <a:spAutoFit/>
          </a:bodyPr>
          <a:p>
            <a:r>
              <a:rPr lang="zh-CN" altLang="en-US" sz="2800" b="1" dirty="0">
                <a:latin typeface="宋体" panose="02010600030101010101" pitchFamily="2" charset="-122"/>
              </a:rPr>
              <a:t>每至</a:t>
            </a:r>
            <a:r>
              <a:rPr lang="zh-CN" altLang="en-US" sz="2800" b="1" dirty="0">
                <a:solidFill>
                  <a:srgbClr val="FF0000"/>
                </a:solidFill>
                <a:latin typeface="宋体" panose="02010600030101010101" pitchFamily="2" charset="-122"/>
              </a:rPr>
              <a:t>晴初霜旦</a:t>
            </a:r>
            <a:r>
              <a:rPr lang="zh-CN" altLang="en-US" sz="2800" b="1" dirty="0">
                <a:latin typeface="宋体" panose="02010600030101010101" pitchFamily="2" charset="-122"/>
              </a:rPr>
              <a:t> ，林寒涧</a:t>
            </a:r>
            <a:r>
              <a:rPr lang="zh-CN" altLang="en-US" sz="2800" b="1" dirty="0">
                <a:solidFill>
                  <a:srgbClr val="FF0000"/>
                </a:solidFill>
                <a:latin typeface="宋体" panose="02010600030101010101" pitchFamily="2" charset="-122"/>
              </a:rPr>
              <a:t>肃</a:t>
            </a:r>
            <a:r>
              <a:rPr lang="zh-CN" altLang="en-US" sz="2800" b="1" dirty="0">
                <a:latin typeface="宋体" panose="02010600030101010101" pitchFamily="2" charset="-122"/>
              </a:rPr>
              <a:t>，常有高猿长啸，</a:t>
            </a:r>
            <a:r>
              <a:rPr lang="zh-CN" altLang="en-US" sz="2800" b="1" dirty="0">
                <a:solidFill>
                  <a:srgbClr val="FF0000"/>
                </a:solidFill>
                <a:latin typeface="宋体" panose="02010600030101010101" pitchFamily="2" charset="-122"/>
              </a:rPr>
              <a:t>属引</a:t>
            </a:r>
            <a:r>
              <a:rPr lang="zh-CN" altLang="en-US" sz="2800" b="1" dirty="0">
                <a:latin typeface="宋体" panose="02010600030101010101" pitchFamily="2" charset="-122"/>
              </a:rPr>
              <a:t>凄异，空谷传</a:t>
            </a:r>
            <a:r>
              <a:rPr lang="zh-CN" altLang="en-US" sz="2800" b="1" dirty="0">
                <a:solidFill>
                  <a:srgbClr val="FF0000"/>
                </a:solidFill>
                <a:latin typeface="宋体" panose="02010600030101010101" pitchFamily="2" charset="-122"/>
              </a:rPr>
              <a:t>响</a:t>
            </a:r>
            <a:r>
              <a:rPr lang="zh-CN" altLang="en-US" sz="2800" b="1" dirty="0">
                <a:latin typeface="宋体" panose="02010600030101010101" pitchFamily="2" charset="-122"/>
              </a:rPr>
              <a:t>，</a:t>
            </a:r>
            <a:r>
              <a:rPr lang="zh-CN" altLang="en-US" sz="2800" b="1" dirty="0">
                <a:solidFill>
                  <a:srgbClr val="FF0000"/>
                </a:solidFill>
                <a:latin typeface="宋体" panose="02010600030101010101" pitchFamily="2" charset="-122"/>
              </a:rPr>
              <a:t>哀转</a:t>
            </a:r>
            <a:r>
              <a:rPr lang="zh-CN" altLang="en-US" sz="2800" b="1" dirty="0">
                <a:latin typeface="宋体" panose="02010600030101010101" pitchFamily="2" charset="-122"/>
              </a:rPr>
              <a:t>久</a:t>
            </a:r>
            <a:r>
              <a:rPr lang="zh-CN" altLang="en-US" sz="2800" b="1" dirty="0">
                <a:solidFill>
                  <a:srgbClr val="FF0000"/>
                </a:solidFill>
                <a:latin typeface="宋体" panose="02010600030101010101" pitchFamily="2" charset="-122"/>
              </a:rPr>
              <a:t>绝</a:t>
            </a:r>
            <a:r>
              <a:rPr lang="zh-CN" altLang="en-US" sz="2800" b="1" dirty="0">
                <a:latin typeface="宋体" panose="02010600030101010101" pitchFamily="2" charset="-122"/>
              </a:rPr>
              <a:t>。</a:t>
            </a:r>
            <a:endParaRPr lang="zh-CN" altLang="en-US" sz="2800" b="1" dirty="0">
              <a:latin typeface="宋体" panose="02010600030101010101" pitchFamily="2" charset="-122"/>
            </a:endParaRPr>
          </a:p>
        </p:txBody>
      </p:sp>
      <p:sp>
        <p:nvSpPr>
          <p:cNvPr id="21509" name="Text Box 5"/>
          <p:cNvSpPr txBox="1"/>
          <p:nvPr/>
        </p:nvSpPr>
        <p:spPr>
          <a:xfrm>
            <a:off x="323850" y="4654550"/>
            <a:ext cx="8640763" cy="2245360"/>
          </a:xfrm>
          <a:prstGeom prst="rect">
            <a:avLst/>
          </a:prstGeom>
          <a:noFill/>
          <a:ln w="9525">
            <a:noFill/>
          </a:ln>
        </p:spPr>
        <p:txBody>
          <a:bodyPr>
            <a:spAutoFit/>
          </a:bodyPr>
          <a:p>
            <a:r>
              <a:rPr lang="zh-CN" altLang="en-US" sz="2800" b="1" dirty="0">
                <a:solidFill>
                  <a:srgbClr val="FF0000"/>
                </a:solidFill>
                <a:latin typeface="宋体" panose="02010600030101010101" pitchFamily="2" charset="-122"/>
              </a:rPr>
              <a:t>翻译：</a:t>
            </a:r>
            <a:r>
              <a:rPr lang="zh-CN" altLang="en-US" sz="2800" b="1" dirty="0">
                <a:solidFill>
                  <a:schemeClr val="accent2"/>
                </a:solidFill>
                <a:latin typeface="宋体" panose="02010600030101010101" pitchFamily="2" charset="-122"/>
              </a:rPr>
              <a:t>（在秋天，）</a:t>
            </a:r>
            <a:r>
              <a:rPr lang="zh-CN" altLang="en-US" sz="2800" b="1" dirty="0">
                <a:solidFill>
                  <a:schemeClr val="accent2"/>
                </a:solidFill>
                <a:latin typeface="宋体" panose="02010600030101010101" pitchFamily="2" charset="-122"/>
              </a:rPr>
              <a:t>每到天刚放晴的时候或下霜的早晨，树林和山涧里一片清凉和</a:t>
            </a:r>
            <a:r>
              <a:rPr lang="zh-CN" altLang="en-US" sz="2800" b="1" dirty="0">
                <a:solidFill>
                  <a:srgbClr val="CC00FF"/>
                </a:solidFill>
                <a:latin typeface="宋体" panose="02010600030101010101" pitchFamily="2" charset="-122"/>
              </a:rPr>
              <a:t>凄寒</a:t>
            </a:r>
            <a:r>
              <a:rPr lang="zh-CN" altLang="en-US" sz="2800" b="1" dirty="0">
                <a:solidFill>
                  <a:schemeClr val="accent2"/>
                </a:solidFill>
                <a:latin typeface="宋体" panose="02010600030101010101" pitchFamily="2" charset="-122"/>
              </a:rPr>
              <a:t>，经常听到高处的猿猴拉长声音啼叫</a:t>
            </a:r>
            <a:r>
              <a:rPr lang="en-US" altLang="zh-CN" sz="2800" b="1" dirty="0">
                <a:solidFill>
                  <a:schemeClr val="accent2"/>
                </a:solidFill>
                <a:latin typeface="宋体" panose="02010600030101010101" pitchFamily="2" charset="-122"/>
              </a:rPr>
              <a:t>,</a:t>
            </a:r>
            <a:r>
              <a:rPr lang="zh-CN" altLang="en-US" sz="2800" b="1" dirty="0">
                <a:solidFill>
                  <a:schemeClr val="accent2"/>
                </a:solidFill>
                <a:latin typeface="宋体" panose="02010600030101010101" pitchFamily="2" charset="-122"/>
              </a:rPr>
              <a:t>声音接连不断，凄惨悲凉，空旷的山谷里传来猿啼的回声，声音悲凉婉转，很久很久才消失。</a:t>
            </a:r>
            <a:endParaRPr lang="zh-CN" altLang="en-US" sz="2800" b="1" dirty="0">
              <a:solidFill>
                <a:schemeClr val="accent2"/>
              </a:solidFill>
              <a:latin typeface="宋体" panose="02010600030101010101" pitchFamily="2" charset="-122"/>
            </a:endParaRPr>
          </a:p>
        </p:txBody>
      </p:sp>
      <p:pic>
        <p:nvPicPr>
          <p:cNvPr id="29702" name="Picture 6" descr="图片1"/>
          <p:cNvPicPr>
            <a:picLocks noChangeAspect="1"/>
          </p:cNvPicPr>
          <p:nvPr/>
        </p:nvPicPr>
        <p:blipFill>
          <a:blip r:embed="rId1"/>
          <a:stretch>
            <a:fillRect/>
          </a:stretch>
        </p:blipFill>
        <p:spPr>
          <a:xfrm>
            <a:off x="4787900" y="1773238"/>
            <a:ext cx="3962400" cy="2881312"/>
          </a:xfrm>
          <a:prstGeom prst="rect">
            <a:avLst/>
          </a:prstGeom>
          <a:noFill/>
          <a:ln w="9525">
            <a:noFill/>
          </a:ln>
        </p:spPr>
      </p:pic>
      <p:sp>
        <p:nvSpPr>
          <p:cNvPr id="29703" name="灯片编号占位符 8"/>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charRg st="0" end="8"/>
                                            </p:txEl>
                                          </p:spTgt>
                                        </p:tgtEl>
                                        <p:attrNameLst>
                                          <p:attrName>style.visibility</p:attrName>
                                        </p:attrNameLst>
                                      </p:cBhvr>
                                      <p:to>
                                        <p:strVal val="visible"/>
                                      </p:to>
                                    </p:set>
                                    <p:animEffect transition="in" filter="blinds(horizontal)">
                                      <p:cBhvr>
                                        <p:cTn id="12" dur="500"/>
                                        <p:tgtEl>
                                          <p:spTgt spid="21507">
                                            <p:txEl>
                                              <p:charRg st="0"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charRg st="8" end="17"/>
                                            </p:txEl>
                                          </p:spTgt>
                                        </p:tgtEl>
                                        <p:attrNameLst>
                                          <p:attrName>style.visibility</p:attrName>
                                        </p:attrNameLst>
                                      </p:cBhvr>
                                      <p:to>
                                        <p:strVal val="visible"/>
                                      </p:to>
                                    </p:set>
                                    <p:animEffect transition="in" filter="blinds(horizontal)">
                                      <p:cBhvr>
                                        <p:cTn id="17" dur="500"/>
                                        <p:tgtEl>
                                          <p:spTgt spid="21507">
                                            <p:txEl>
                                              <p:charRg st="8" end="1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507">
                                            <p:txEl>
                                              <p:charRg st="17" end="25"/>
                                            </p:txEl>
                                          </p:spTgt>
                                        </p:tgtEl>
                                        <p:attrNameLst>
                                          <p:attrName>style.visibility</p:attrName>
                                        </p:attrNameLst>
                                      </p:cBhvr>
                                      <p:to>
                                        <p:strVal val="visible"/>
                                      </p:to>
                                    </p:set>
                                    <p:animEffect transition="in" filter="blinds(horizontal)">
                                      <p:cBhvr>
                                        <p:cTn id="22" dur="500"/>
                                        <p:tgtEl>
                                          <p:spTgt spid="21507">
                                            <p:txEl>
                                              <p:charRg st="17" end="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1507">
                                            <p:txEl>
                                              <p:charRg st="25" end="33"/>
                                            </p:txEl>
                                          </p:spTgt>
                                        </p:tgtEl>
                                        <p:attrNameLst>
                                          <p:attrName>style.visibility</p:attrName>
                                        </p:attrNameLst>
                                      </p:cBhvr>
                                      <p:to>
                                        <p:strVal val="visible"/>
                                      </p:to>
                                    </p:set>
                                    <p:animEffect transition="in" filter="blinds(horizontal)">
                                      <p:cBhvr>
                                        <p:cTn id="27" dur="500"/>
                                        <p:tgtEl>
                                          <p:spTgt spid="21507">
                                            <p:txEl>
                                              <p:charRg st="25" end="3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507">
                                            <p:txEl>
                                              <p:charRg st="33" end="38"/>
                                            </p:txEl>
                                          </p:spTgt>
                                        </p:tgtEl>
                                        <p:attrNameLst>
                                          <p:attrName>style.visibility</p:attrName>
                                        </p:attrNameLst>
                                      </p:cBhvr>
                                      <p:to>
                                        <p:strVal val="visible"/>
                                      </p:to>
                                    </p:set>
                                    <p:animEffect transition="in" filter="blinds(horizontal)">
                                      <p:cBhvr>
                                        <p:cTn id="32" dur="500"/>
                                        <p:tgtEl>
                                          <p:spTgt spid="21507">
                                            <p:txEl>
                                              <p:charRg st="33" end="3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21509">
                                            <p:txEl>
                                              <p:charRg st="0" end="91"/>
                                            </p:txEl>
                                          </p:spTgt>
                                        </p:tgtEl>
                                        <p:attrNameLst>
                                          <p:attrName>style.visibility</p:attrName>
                                        </p:attrNameLst>
                                      </p:cBhvr>
                                      <p:to>
                                        <p:strVal val="visible"/>
                                      </p:to>
                                    </p:set>
                                    <p:animEffect transition="in" filter="blinds(horizontal)">
                                      <p:cBhvr>
                                        <p:cTn id="49" dur="500"/>
                                        <p:tgtEl>
                                          <p:spTgt spid="21509">
                                            <p:txEl>
                                              <p:charRg st="0" end="9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xfrm>
            <a:off x="396875" y="279400"/>
            <a:ext cx="5114925" cy="660400"/>
          </a:xfrm>
        </p:spPr>
        <p:txBody>
          <a:bodyPr vert="horz" wrap="square" lIns="91440" tIns="45720" rIns="91440" bIns="45720" anchor="ctr"/>
          <a:p>
            <a:pPr eaLnBrk="1" hangingPunct="1"/>
            <a:r>
              <a:rPr lang="zh-CN" altLang="en-US" sz="3600" b="1" dirty="0">
                <a:solidFill>
                  <a:srgbClr val="CC00FF"/>
                </a:solidFill>
                <a:sym typeface="+mn-ea"/>
              </a:rPr>
              <a:t>合作研学</a:t>
            </a:r>
            <a:r>
              <a:rPr lang="zh-CN" altLang="en-US" sz="3600" b="1" dirty="0">
                <a:solidFill>
                  <a:srgbClr val="CC00FF"/>
                </a:solidFill>
              </a:rPr>
              <a:t>：解词释句</a:t>
            </a:r>
            <a:endParaRPr lang="zh-CN" altLang="en-US" sz="3600" b="1" dirty="0">
              <a:solidFill>
                <a:srgbClr val="CC00FF"/>
              </a:solidFill>
            </a:endParaRPr>
          </a:p>
        </p:txBody>
      </p:sp>
      <p:sp>
        <p:nvSpPr>
          <p:cNvPr id="22531" name="Rectangle 3"/>
          <p:cNvSpPr>
            <a:spLocks noGrp="1"/>
          </p:cNvSpPr>
          <p:nvPr>
            <p:ph idx="1"/>
          </p:nvPr>
        </p:nvSpPr>
        <p:spPr>
          <a:xfrm>
            <a:off x="398463" y="2422525"/>
            <a:ext cx="5111750" cy="2232025"/>
          </a:xfrm>
          <a:ln>
            <a:solidFill>
              <a:srgbClr val="CC00FF">
                <a:alpha val="100000"/>
              </a:srgbClr>
            </a:solidFill>
            <a:miter/>
          </a:ln>
        </p:spPr>
        <p:txBody>
          <a:bodyPr vert="horz" wrap="square" lIns="91440" tIns="45720" rIns="91440" bIns="45720" anchor="t"/>
          <a:p>
            <a:pPr eaLnBrk="1" hangingPunct="1">
              <a:lnSpc>
                <a:spcPct val="90000"/>
              </a:lnSpc>
              <a:buNone/>
            </a:pPr>
            <a:r>
              <a:rPr lang="zh-CN" altLang="en-US" b="1" dirty="0">
                <a:solidFill>
                  <a:srgbClr val="CC00FF"/>
                </a:solidFill>
                <a:latin typeface="黑体" panose="02010609060101010101" pitchFamily="49" charset="-122"/>
              </a:rPr>
              <a:t>故：所以。</a:t>
            </a:r>
            <a:endParaRPr lang="zh-CN" altLang="en-US" b="1" dirty="0">
              <a:solidFill>
                <a:srgbClr val="CC00FF"/>
              </a:solidFill>
              <a:latin typeface="黑体" panose="02010609060101010101" pitchFamily="49" charset="-122"/>
            </a:endParaRPr>
          </a:p>
          <a:p>
            <a:pPr eaLnBrk="1" hangingPunct="1">
              <a:lnSpc>
                <a:spcPct val="90000"/>
              </a:lnSpc>
              <a:buNone/>
            </a:pPr>
            <a:r>
              <a:rPr lang="zh-CN" altLang="en-US" b="1" dirty="0">
                <a:solidFill>
                  <a:srgbClr val="CC00FF"/>
                </a:solidFill>
                <a:latin typeface="黑体" panose="02010609060101010101" pitchFamily="49" charset="-122"/>
              </a:rPr>
              <a:t>渔者：捕鱼的人。</a:t>
            </a:r>
            <a:endParaRPr lang="zh-CN" altLang="en-US" b="1" dirty="0">
              <a:solidFill>
                <a:srgbClr val="CC00FF"/>
              </a:solidFill>
              <a:latin typeface="黑体" panose="02010609060101010101" pitchFamily="49" charset="-122"/>
            </a:endParaRPr>
          </a:p>
          <a:p>
            <a:pPr eaLnBrk="1" hangingPunct="1">
              <a:lnSpc>
                <a:spcPct val="90000"/>
              </a:lnSpc>
              <a:buNone/>
            </a:pPr>
            <a:r>
              <a:rPr lang="zh-CN" altLang="en-US" b="1" dirty="0">
                <a:solidFill>
                  <a:srgbClr val="CC00FF"/>
                </a:solidFill>
                <a:latin typeface="黑体" panose="02010609060101010101" pitchFamily="49" charset="-122"/>
              </a:rPr>
              <a:t>巴东：地名，在今重庆东部。</a:t>
            </a:r>
            <a:endParaRPr lang="zh-CN" altLang="en-US" b="1" dirty="0">
              <a:solidFill>
                <a:srgbClr val="CC00FF"/>
              </a:solidFill>
              <a:latin typeface="黑体" panose="02010609060101010101" pitchFamily="49" charset="-122"/>
            </a:endParaRPr>
          </a:p>
          <a:p>
            <a:pPr eaLnBrk="1" hangingPunct="1">
              <a:lnSpc>
                <a:spcPct val="90000"/>
              </a:lnSpc>
              <a:buNone/>
            </a:pPr>
            <a:r>
              <a:rPr lang="zh-CN" altLang="en-US" b="1" dirty="0">
                <a:solidFill>
                  <a:srgbClr val="CC00FF"/>
                </a:solidFill>
                <a:latin typeface="黑体" panose="02010609060101010101" pitchFamily="49" charset="-122"/>
              </a:rPr>
              <a:t>三声：几声。</a:t>
            </a:r>
            <a:endParaRPr lang="zh-CN" altLang="en-US" b="1" dirty="0">
              <a:solidFill>
                <a:srgbClr val="CC00FF"/>
              </a:solidFill>
              <a:latin typeface="黑体" panose="02010609060101010101" pitchFamily="49" charset="-122"/>
            </a:endParaRPr>
          </a:p>
        </p:txBody>
      </p:sp>
      <p:sp>
        <p:nvSpPr>
          <p:cNvPr id="30724" name="Text Box 4"/>
          <p:cNvSpPr txBox="1"/>
          <p:nvPr/>
        </p:nvSpPr>
        <p:spPr>
          <a:xfrm>
            <a:off x="398463" y="1133475"/>
            <a:ext cx="5111750" cy="1066800"/>
          </a:xfrm>
          <a:prstGeom prst="rect">
            <a:avLst/>
          </a:prstGeom>
          <a:noFill/>
          <a:ln w="9525">
            <a:noFill/>
          </a:ln>
        </p:spPr>
        <p:txBody>
          <a:bodyPr>
            <a:spAutoFit/>
          </a:bodyPr>
          <a:p>
            <a:r>
              <a:rPr lang="zh-CN" altLang="en-US" sz="3200" b="1" dirty="0">
                <a:solidFill>
                  <a:srgbClr val="FF0000"/>
                </a:solidFill>
                <a:latin typeface="黑体" panose="02010609060101010101" pitchFamily="49" charset="-122"/>
              </a:rPr>
              <a:t>故渔者</a:t>
            </a:r>
            <a:r>
              <a:rPr lang="zh-CN" altLang="en-US" sz="3200" b="1" dirty="0">
                <a:latin typeface="黑体" panose="02010609060101010101" pitchFamily="49" charset="-122"/>
              </a:rPr>
              <a:t>歌曰：</a:t>
            </a:r>
            <a:r>
              <a:rPr lang="zh-CN" altLang="en-US" sz="3200" b="1" dirty="0">
                <a:solidFill>
                  <a:srgbClr val="FF0000"/>
                </a:solidFill>
                <a:latin typeface="黑体" panose="02010609060101010101" pitchFamily="49" charset="-122"/>
              </a:rPr>
              <a:t>巴东</a:t>
            </a:r>
            <a:r>
              <a:rPr lang="zh-CN" altLang="en-US" sz="3200" b="1" dirty="0">
                <a:latin typeface="黑体" panose="02010609060101010101" pitchFamily="49" charset="-122"/>
              </a:rPr>
              <a:t>三峡巫峡长，猿鸣</a:t>
            </a:r>
            <a:r>
              <a:rPr lang="zh-CN" altLang="en-US" sz="3200" b="1" dirty="0">
                <a:solidFill>
                  <a:srgbClr val="FF0000"/>
                </a:solidFill>
                <a:latin typeface="黑体" panose="02010609060101010101" pitchFamily="49" charset="-122"/>
              </a:rPr>
              <a:t>三声</a:t>
            </a:r>
            <a:r>
              <a:rPr lang="zh-CN" altLang="en-US" sz="3200" b="1" dirty="0">
                <a:latin typeface="黑体" panose="02010609060101010101" pitchFamily="49" charset="-122"/>
              </a:rPr>
              <a:t>泪沾裳！</a:t>
            </a:r>
            <a:endParaRPr lang="zh-CN" altLang="en-US" sz="3200" b="1" dirty="0">
              <a:latin typeface="黑体" panose="02010609060101010101" pitchFamily="49" charset="-122"/>
            </a:endParaRPr>
          </a:p>
        </p:txBody>
      </p:sp>
      <p:sp>
        <p:nvSpPr>
          <p:cNvPr id="22533" name="Text Box 5"/>
          <p:cNvSpPr txBox="1"/>
          <p:nvPr/>
        </p:nvSpPr>
        <p:spPr>
          <a:xfrm>
            <a:off x="396875" y="4868863"/>
            <a:ext cx="4894263" cy="1568450"/>
          </a:xfrm>
          <a:prstGeom prst="rect">
            <a:avLst/>
          </a:prstGeom>
          <a:noFill/>
          <a:ln w="9525">
            <a:noFill/>
          </a:ln>
        </p:spPr>
        <p:txBody>
          <a:bodyPr>
            <a:spAutoFit/>
          </a:bodyPr>
          <a:p>
            <a:r>
              <a:rPr lang="zh-CN" altLang="en-US" sz="3200" b="1" dirty="0">
                <a:solidFill>
                  <a:schemeClr val="accent2"/>
                </a:solidFill>
                <a:latin typeface="宋体" panose="02010600030101010101" pitchFamily="2" charset="-122"/>
              </a:rPr>
              <a:t>翻译：所以渔民们唱道“巴东三峡巫峡长，猿鸣三声泪沾裳！”</a:t>
            </a:r>
            <a:endParaRPr lang="zh-CN" altLang="en-US" sz="3200" b="1" dirty="0">
              <a:solidFill>
                <a:schemeClr val="accent2"/>
              </a:solidFill>
              <a:latin typeface="宋体" panose="02010600030101010101" pitchFamily="2" charset="-122"/>
            </a:endParaRPr>
          </a:p>
        </p:txBody>
      </p:sp>
      <p:pic>
        <p:nvPicPr>
          <p:cNvPr id="30726" name="Picture 6" descr="图片2"/>
          <p:cNvPicPr>
            <a:picLocks noChangeAspect="1"/>
          </p:cNvPicPr>
          <p:nvPr/>
        </p:nvPicPr>
        <p:blipFill>
          <a:blip r:embed="rId1"/>
          <a:stretch>
            <a:fillRect/>
          </a:stretch>
        </p:blipFill>
        <p:spPr>
          <a:xfrm>
            <a:off x="5724525" y="3343275"/>
            <a:ext cx="3025775" cy="3065463"/>
          </a:xfrm>
          <a:prstGeom prst="rect">
            <a:avLst/>
          </a:prstGeom>
          <a:noFill/>
          <a:ln w="9525">
            <a:noFill/>
          </a:ln>
        </p:spPr>
      </p:pic>
      <p:pic>
        <p:nvPicPr>
          <p:cNvPr id="30727" name="Picture 7" descr="巫峡1"/>
          <p:cNvPicPr>
            <a:picLocks noChangeAspect="1"/>
          </p:cNvPicPr>
          <p:nvPr/>
        </p:nvPicPr>
        <p:blipFill>
          <a:blip r:embed="rId2"/>
          <a:stretch>
            <a:fillRect/>
          </a:stretch>
        </p:blipFill>
        <p:spPr>
          <a:xfrm>
            <a:off x="5724525" y="280988"/>
            <a:ext cx="3027363" cy="3062287"/>
          </a:xfrm>
          <a:prstGeom prst="rect">
            <a:avLst/>
          </a:prstGeom>
          <a:noFill/>
          <a:ln w="9525">
            <a:noFill/>
          </a:ln>
        </p:spPr>
      </p:pic>
      <p:sp>
        <p:nvSpPr>
          <p:cNvPr id="30728" name="灯片编号占位符 9"/>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1">
                                            <p:txEl>
                                              <p:pRg st="1" end="1"/>
                                            </p:txEl>
                                          </p:spTgt>
                                        </p:tgtEl>
                                        <p:attrNameLst>
                                          <p:attrName>style.visibility</p:attrName>
                                        </p:attrNameLst>
                                      </p:cBhvr>
                                      <p:to>
                                        <p:strVal val="visible"/>
                                      </p:to>
                                    </p:set>
                                    <p:anim calcmode="lin" valueType="num">
                                      <p:cBhvr additive="base">
                                        <p:cTn id="18"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531">
                                            <p:txEl>
                                              <p:pRg st="2" end="2"/>
                                            </p:txEl>
                                          </p:spTgt>
                                        </p:tgtEl>
                                        <p:attrNameLst>
                                          <p:attrName>style.visibility</p:attrName>
                                        </p:attrNameLst>
                                      </p:cBhvr>
                                      <p:to>
                                        <p:strVal val="visible"/>
                                      </p:to>
                                    </p:set>
                                    <p:anim calcmode="lin" valueType="num">
                                      <p:cBhvr additive="base">
                                        <p:cTn id="24"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2531">
                                            <p:txEl>
                                              <p:pRg st="3" end="3"/>
                                            </p:txEl>
                                          </p:spTgt>
                                        </p:tgtEl>
                                        <p:attrNameLst>
                                          <p:attrName>style.visibility</p:attrName>
                                        </p:attrNameLst>
                                      </p:cBhvr>
                                      <p:to>
                                        <p:strVal val="visible"/>
                                      </p:to>
                                    </p:set>
                                    <p:anim calcmode="lin" valueType="num">
                                      <p:cBhvr additive="base">
                                        <p:cTn id="30"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533"/>
                                        </p:tgtEl>
                                        <p:attrNameLst>
                                          <p:attrName>style.visibility</p:attrName>
                                        </p:attrNameLst>
                                      </p:cBhvr>
                                      <p:to>
                                        <p:strVal val="visible"/>
                                      </p:to>
                                    </p:set>
                                    <p:animEffect transition="in" filter="blinds(horizontal)">
                                      <p:cBhvr>
                                        <p:cTn id="36"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build="p"/>
      <p:bldP spid="225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11150" y="577215"/>
            <a:ext cx="8229600" cy="706438"/>
          </a:xfrm>
        </p:spPr>
        <p:txBody>
          <a:bodyPr vert="horz" wrap="square" lIns="91440" tIns="45720" rIns="91440" bIns="45720" anchor="ctr"/>
          <a:p>
            <a:pPr eaLnBrk="1" hangingPunct="1"/>
            <a:r>
              <a:rPr lang="zh-CN" altLang="en-US" sz="4000" dirty="0">
                <a:solidFill>
                  <a:srgbClr val="CC00FF"/>
                </a:solidFill>
              </a:rPr>
              <a:t>精讲领学</a:t>
            </a:r>
            <a:r>
              <a:rPr lang="en-US" altLang="zh-CN" sz="4000" dirty="0">
                <a:solidFill>
                  <a:srgbClr val="CC00FF"/>
                </a:solidFill>
              </a:rPr>
              <a:t>1</a:t>
            </a:r>
            <a:r>
              <a:rPr lang="zh-CN" altLang="en-US" sz="4000" dirty="0">
                <a:solidFill>
                  <a:srgbClr val="CC00FF"/>
                </a:solidFill>
              </a:rPr>
              <a:t>：</a:t>
            </a:r>
            <a:r>
              <a:rPr lang="zh-CN" altLang="en-US" sz="2400" dirty="0">
                <a:solidFill>
                  <a:srgbClr val="CC00FF"/>
                </a:solidFill>
              </a:rPr>
              <a:t>作者描写了三峡哪些自然景物？</a:t>
            </a:r>
            <a:endParaRPr lang="zh-CN" altLang="en-US" sz="2400" dirty="0">
              <a:solidFill>
                <a:srgbClr val="CC00FF"/>
              </a:solidFill>
            </a:endParaRPr>
          </a:p>
        </p:txBody>
      </p:sp>
      <p:sp>
        <p:nvSpPr>
          <p:cNvPr id="23555" name="Rectangle 3"/>
          <p:cNvSpPr>
            <a:spLocks noGrp="1"/>
          </p:cNvSpPr>
          <p:nvPr>
            <p:ph idx="1"/>
          </p:nvPr>
        </p:nvSpPr>
        <p:spPr>
          <a:xfrm>
            <a:off x="3207385" y="1852295"/>
            <a:ext cx="2091690" cy="2981325"/>
          </a:xfrm>
        </p:spPr>
        <p:txBody>
          <a:bodyPr vert="horz" wrap="square" lIns="91440" tIns="45720" rIns="91440" bIns="45720" anchor="t"/>
          <a:p>
            <a:pPr eaLnBrk="1" hangingPunct="1">
              <a:buNone/>
            </a:pPr>
            <a:r>
              <a:rPr lang="zh-CN" altLang="en-US" sz="2800" dirty="0"/>
              <a:t>山（</a:t>
            </a:r>
            <a:r>
              <a:rPr lang="zh-CN" altLang="en-US" sz="2800" dirty="0">
                <a:sym typeface="+mn-ea"/>
              </a:rPr>
              <a:t>总写</a:t>
            </a:r>
            <a:r>
              <a:rPr lang="zh-CN" altLang="en-US" sz="2800" dirty="0"/>
              <a:t>）</a:t>
            </a:r>
            <a:endParaRPr lang="zh-CN" altLang="en-US" sz="2800" dirty="0"/>
          </a:p>
          <a:p>
            <a:pPr eaLnBrk="1" hangingPunct="1">
              <a:buNone/>
            </a:pPr>
            <a:endParaRPr lang="zh-CN" altLang="zh-CN" sz="2800" dirty="0"/>
          </a:p>
          <a:p>
            <a:pPr eaLnBrk="1" hangingPunct="1">
              <a:buNone/>
            </a:pPr>
            <a:endParaRPr lang="zh-CN" altLang="zh-CN" sz="2800" dirty="0"/>
          </a:p>
          <a:p>
            <a:pPr eaLnBrk="1" hangingPunct="1">
              <a:buNone/>
            </a:pPr>
            <a:r>
              <a:rPr lang="zh-CN" altLang="en-US" sz="2800" dirty="0"/>
              <a:t>水（分写）</a:t>
            </a:r>
            <a:endParaRPr lang="zh-CN" altLang="en-US" sz="2800" dirty="0"/>
          </a:p>
        </p:txBody>
      </p:sp>
      <p:sp>
        <p:nvSpPr>
          <p:cNvPr id="23556" name="Text Box 4"/>
          <p:cNvSpPr txBox="1"/>
          <p:nvPr/>
        </p:nvSpPr>
        <p:spPr>
          <a:xfrm>
            <a:off x="2475230" y="2635250"/>
            <a:ext cx="731838" cy="1006475"/>
          </a:xfrm>
          <a:prstGeom prst="rect">
            <a:avLst/>
          </a:prstGeom>
          <a:noFill/>
          <a:ln w="9525">
            <a:noFill/>
          </a:ln>
        </p:spPr>
        <p:txBody>
          <a:bodyPr vert="eaVert" wrap="none">
            <a:spAutoFit/>
          </a:bodyPr>
          <a:p>
            <a:r>
              <a:rPr lang="zh-CN" altLang="en-US" sz="3600" b="1" dirty="0">
                <a:latin typeface="Arial" panose="020B0604020202020204" pitchFamily="34" charset="0"/>
                <a:ea typeface="微软雅黑" panose="020B0503020204020204" pitchFamily="34" charset="-122"/>
              </a:rPr>
              <a:t>三峡</a:t>
            </a:r>
            <a:endParaRPr lang="zh-CN" altLang="en-US" sz="3600" b="1" dirty="0">
              <a:latin typeface="Arial" panose="020B0604020202020204" pitchFamily="34" charset="0"/>
              <a:ea typeface="微软雅黑" panose="020B0503020204020204" pitchFamily="34" charset="-122"/>
            </a:endParaRPr>
          </a:p>
        </p:txBody>
      </p:sp>
      <p:sp>
        <p:nvSpPr>
          <p:cNvPr id="23557" name="AutoShape 5"/>
          <p:cNvSpPr/>
          <p:nvPr/>
        </p:nvSpPr>
        <p:spPr>
          <a:xfrm>
            <a:off x="3207385" y="2001203"/>
            <a:ext cx="76200" cy="2305050"/>
          </a:xfrm>
          <a:prstGeom prst="leftBrace">
            <a:avLst>
              <a:gd name="adj1" fmla="val 251663"/>
              <a:gd name="adj2" fmla="val 50013"/>
            </a:avLst>
          </a:prstGeom>
          <a:solidFill>
            <a:schemeClr val="accent1"/>
          </a:solidFill>
          <a:ln w="9525" cap="flat" cmpd="sng">
            <a:solidFill>
              <a:schemeClr val="tx1"/>
            </a:solidFill>
            <a:prstDash val="solid"/>
            <a:headEnd type="none" w="med" len="med"/>
            <a:tailEnd type="none" w="med" len="med"/>
          </a:ln>
        </p:spPr>
        <p:txBody>
          <a:bodyPr anchor="ctr"/>
          <a:p>
            <a:endParaRPr lang="zh-CN" altLang="en-US" dirty="0">
              <a:latin typeface="Arial" panose="020B0604020202020204" pitchFamily="34" charset="0"/>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000000"/>
                                          </p:val>
                                        </p:tav>
                                        <p:tav tm="100000">
                                          <p:val>
                                            <p:strVal val="#ppt_w"/>
                                          </p:val>
                                        </p:tav>
                                      </p:tavLst>
                                    </p:anim>
                                    <p:anim calcmode="lin" valueType="num">
                                      <p:cBhvr>
                                        <p:cTn id="8" dur="500" fill="hold"/>
                                        <p:tgtEl>
                                          <p:spTgt spid="23556"/>
                                        </p:tgtEl>
                                        <p:attrNameLst>
                                          <p:attrName>ppt_h</p:attrName>
                                        </p:attrNameLst>
                                      </p:cBhvr>
                                      <p:tavLst>
                                        <p:tav tm="0">
                                          <p:val>
                                            <p:fltVal val="0.000000"/>
                                          </p:val>
                                        </p:tav>
                                        <p:tav tm="100000">
                                          <p:val>
                                            <p:strVal val="#ppt_h"/>
                                          </p:val>
                                        </p:tav>
                                      </p:tavLst>
                                    </p:anim>
                                    <p:anim calcmode="lin" valueType="num">
                                      <p:cBhvr>
                                        <p:cTn id="9" dur="500" fill="hold"/>
                                        <p:tgtEl>
                                          <p:spTgt spid="23556"/>
                                        </p:tgtEl>
                                        <p:attrNameLst>
                                          <p:attrName>style.rotation</p:attrName>
                                        </p:attrNameLst>
                                      </p:cBhvr>
                                      <p:tavLst>
                                        <p:tav tm="0">
                                          <p:val>
                                            <p:fltVal val="360.000000"/>
                                          </p:val>
                                        </p:tav>
                                        <p:tav tm="100000">
                                          <p:val>
                                            <p:fltVal val="0.000000"/>
                                          </p:val>
                                        </p:tav>
                                      </p:tavLst>
                                    </p:anim>
                                    <p:animEffect transition="in" filter="fade">
                                      <p:cBhvr>
                                        <p:cTn id="10" dur="500"/>
                                        <p:tgtEl>
                                          <p:spTgt spid="2355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557"/>
                                        </p:tgtEl>
                                        <p:attrNameLst>
                                          <p:attrName>style.visibility</p:attrName>
                                        </p:attrNameLst>
                                      </p:cBhvr>
                                      <p:to>
                                        <p:strVal val="visible"/>
                                      </p:to>
                                    </p:set>
                                    <p:anim calcmode="lin" valueType="num">
                                      <p:cBhvr additive="base">
                                        <p:cTn id="15" dur="500" fill="hold"/>
                                        <p:tgtEl>
                                          <p:spTgt spid="23557"/>
                                        </p:tgtEl>
                                        <p:attrNameLst>
                                          <p:attrName>ppt_x</p:attrName>
                                        </p:attrNameLst>
                                      </p:cBhvr>
                                      <p:tavLst>
                                        <p:tav tm="0">
                                          <p:val>
                                            <p:strVal val="0-#ppt_w/2"/>
                                          </p:val>
                                        </p:tav>
                                        <p:tav tm="100000">
                                          <p:val>
                                            <p:strVal val="#ppt_x"/>
                                          </p:val>
                                        </p:tav>
                                      </p:tavLst>
                                    </p:anim>
                                    <p:anim calcmode="lin" valueType="num">
                                      <p:cBhvr additive="base">
                                        <p:cTn id="16"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p:bldP spid="23557" grpId="0" bldLvl="0" animBg="1"/>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2</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4578" name="Rectangle 3"/>
          <p:cNvSpPr>
            <a:spLocks noGrp="1"/>
          </p:cNvSpPr>
          <p:nvPr>
            <p:ph idx="1"/>
          </p:nvPr>
        </p:nvSpPr>
        <p:spPr>
          <a:xfrm>
            <a:off x="457200" y="1341438"/>
            <a:ext cx="8229600" cy="4708525"/>
          </a:xfrm>
        </p:spPr>
        <p:txBody>
          <a:bodyPr vert="horz" wrap="square" lIns="91440" tIns="45720" rIns="91440" bIns="45720" anchor="t"/>
          <a:p>
            <a:pPr eaLnBrk="1" hangingPunct="1">
              <a:buNone/>
            </a:pPr>
            <a:r>
              <a:rPr lang="zh-CN" altLang="en-US" sz="2800" b="1" dirty="0">
                <a:latin typeface="宋体" panose="02010600030101010101" pitchFamily="2" charset="-122"/>
                <a:ea typeface="宋体" panose="02010600030101010101" pitchFamily="2" charset="-122"/>
              </a:rPr>
              <a:t>读第一段，讨论：</a:t>
            </a:r>
            <a:endParaRPr lang="en-US" altLang="zh-CN" sz="2800" b="1" dirty="0">
              <a:latin typeface="宋体" panose="02010600030101010101" pitchFamily="2" charset="-122"/>
              <a:ea typeface="宋体" panose="02010600030101010101" pitchFamily="2" charset="-122"/>
            </a:endParaRPr>
          </a:p>
          <a:p>
            <a:pPr eaLnBrk="1" hangingPunct="1">
              <a:buNone/>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、三峡的山有怎样的特点？从文中找出相关的语句回答。　　</a:t>
            </a:r>
            <a:endParaRPr lang="zh-CN" altLang="en-US" sz="2800" b="1" dirty="0">
              <a:latin typeface="宋体" panose="02010600030101010101" pitchFamily="2" charset="-122"/>
              <a:ea typeface="宋体" panose="02010600030101010101" pitchFamily="2" charset="-122"/>
            </a:endParaRPr>
          </a:p>
          <a:p>
            <a:pPr eaLnBrk="1" hangingPunct="1"/>
            <a:r>
              <a:rPr lang="zh-CN" altLang="en-US" sz="2800" b="1" dirty="0">
                <a:solidFill>
                  <a:srgbClr val="FF0000"/>
                </a:solidFill>
                <a:latin typeface="宋体" panose="02010600030101010101" pitchFamily="2" charset="-122"/>
                <a:ea typeface="宋体" panose="02010600030101010101" pitchFamily="2" charset="-122"/>
              </a:rPr>
              <a:t>连绵</a:t>
            </a:r>
            <a:r>
              <a:rPr lang="zh-CN" altLang="en-US" sz="2800" b="1" dirty="0">
                <a:latin typeface="宋体" panose="02010600030101010101" pitchFamily="2" charset="-122"/>
                <a:ea typeface="宋体" panose="02010600030101010101" pitchFamily="2" charset="-122"/>
              </a:rPr>
              <a:t>（七百里，两岸连山，略无阙处</a:t>
            </a:r>
            <a:r>
              <a:rPr lang="en-US" altLang="zh-CN" sz="2800" b="1" dirty="0">
                <a:latin typeface="宋体" panose="02010600030101010101" pitchFamily="2" charset="-122"/>
                <a:ea typeface="宋体" panose="02010600030101010101" pitchFamily="2" charset="-122"/>
              </a:rPr>
              <a:t>)    </a:t>
            </a:r>
            <a:endParaRPr lang="en-US" altLang="zh-CN" sz="2800" b="1" dirty="0">
              <a:latin typeface="宋体" panose="02010600030101010101" pitchFamily="2" charset="-122"/>
              <a:ea typeface="宋体" panose="02010600030101010101" pitchFamily="2" charset="-122"/>
            </a:endParaRPr>
          </a:p>
          <a:p>
            <a:pPr eaLnBrk="1" hangingPunct="1"/>
            <a:r>
              <a:rPr lang="zh-CN" altLang="en-US" sz="2800" b="1" dirty="0">
                <a:solidFill>
                  <a:srgbClr val="FF0000"/>
                </a:solidFill>
                <a:latin typeface="宋体" panose="02010600030101010101" pitchFamily="2" charset="-122"/>
                <a:ea typeface="宋体" panose="02010600030101010101" pitchFamily="2" charset="-122"/>
              </a:rPr>
              <a:t>高峻</a:t>
            </a:r>
            <a:r>
              <a:rPr lang="zh-CN" altLang="en-US" sz="2800" b="1" dirty="0">
                <a:latin typeface="宋体" panose="02010600030101010101" pitchFamily="2" charset="-122"/>
                <a:ea typeface="宋体" panose="02010600030101010101" pitchFamily="2" charset="-122"/>
              </a:rPr>
              <a:t>（重岩叠嶂，隐天蔽日。自非亭午夜分，不见曦月）</a:t>
            </a:r>
            <a:endParaRPr lang="zh-CN" altLang="en-US" sz="2800" b="1" dirty="0">
              <a:latin typeface="宋体" panose="02010600030101010101" pitchFamily="2" charset="-122"/>
              <a:ea typeface="宋体" panose="02010600030101010101" pitchFamily="2" charset="-122"/>
            </a:endParaRPr>
          </a:p>
          <a:p>
            <a:pPr eaLnBrk="1" hangingPunct="1">
              <a:buNone/>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、这一层作者采用了什么写法表现三峡山的特点？  </a:t>
            </a:r>
            <a:endParaRPr lang="zh-CN" altLang="en-US" sz="2800" b="1" dirty="0">
              <a:latin typeface="宋体" panose="02010600030101010101" pitchFamily="2" charset="-122"/>
              <a:ea typeface="宋体" panose="02010600030101010101" pitchFamily="2" charset="-122"/>
            </a:endParaRPr>
          </a:p>
        </p:txBody>
      </p:sp>
      <p:sp>
        <p:nvSpPr>
          <p:cNvPr id="4" name="TextBox 3"/>
          <p:cNvSpPr txBox="1"/>
          <p:nvPr/>
        </p:nvSpPr>
        <p:spPr>
          <a:xfrm>
            <a:off x="201295" y="4810125"/>
            <a:ext cx="8741410" cy="1753235"/>
          </a:xfrm>
          <a:prstGeom prst="rect">
            <a:avLst/>
          </a:prstGeom>
          <a:noFill/>
          <a:ln w="9525">
            <a:noFill/>
          </a:ln>
        </p:spPr>
        <p:txBody>
          <a:bodyPr wrap="square">
            <a:spAutoFit/>
          </a:bodyPr>
          <a:p>
            <a:pPr algn="l" defTabSz="457200" rtl="0" eaLnBrk="1" fontAlgn="base" hangingPunct="1">
              <a:lnSpc>
                <a:spcPct val="150000"/>
              </a:lnSpc>
              <a:spcBef>
                <a:spcPct val="0"/>
              </a:spcBef>
              <a:spcAft>
                <a:spcPct val="0"/>
              </a:spcAft>
              <a:buFont typeface="Arial" panose="020B0604020202020204" pitchFamily="34" charset="0"/>
              <a:buNone/>
            </a:pPr>
            <a:r>
              <a:rPr lang="zh-CN" altLang="en-US" sz="2400" b="1" dirty="0">
                <a:solidFill>
                  <a:srgbClr val="FF0000"/>
                </a:solidFill>
                <a:latin typeface="微软雅黑" panose="020B0503020204020204" pitchFamily="34" charset="-122"/>
                <a:ea typeface="微软雅黑" panose="020B0503020204020204" pitchFamily="34" charset="-122"/>
                <a:sym typeface="+mn-ea"/>
              </a:rPr>
              <a:t>正面描写、侧面描写相结合</a:t>
            </a:r>
            <a:r>
              <a:rPr lang="zh-CN" altLang="en-US" sz="2400" b="1" dirty="0">
                <a:solidFill>
                  <a:srgbClr val="025EAA"/>
                </a:solidFill>
                <a:latin typeface="微软雅黑" panose="020B0503020204020204" pitchFamily="34" charset="-122"/>
                <a:ea typeface="微软雅黑" panose="020B0503020204020204" pitchFamily="34" charset="-122"/>
                <a:sym typeface="+mn-ea"/>
              </a:rPr>
              <a:t>，正面写山的连绵、高峻，侧面借如果不是正午和半夜就见不到太阳和月亮进一步写山的雄伟。全段突出了山的连绵高峻、雄伟峭拔的特点。</a:t>
            </a:r>
            <a:endParaRPr lang="zh-CN" altLang="en-US" sz="2400" dirty="0">
              <a:latin typeface="Arial" panose="020B0604020202020204" pitchFamily="34" charset="0"/>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charRg st="38" end="60"/>
                                            </p:txEl>
                                          </p:spTgt>
                                        </p:tgtEl>
                                        <p:attrNameLst>
                                          <p:attrName>style.visibility</p:attrName>
                                        </p:attrNameLst>
                                      </p:cBhvr>
                                      <p:to>
                                        <p:strVal val="visible"/>
                                      </p:to>
                                    </p:set>
                                    <p:anim calcmode="lin" valueType="num">
                                      <p:cBhvr additive="base">
                                        <p:cTn id="7" dur="500" fill="hold"/>
                                        <p:tgtEl>
                                          <p:spTgt spid="24578">
                                            <p:txEl>
                                              <p:charRg st="38" end="6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charRg st="38" end="6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8">
                                            <p:txEl>
                                              <p:charRg st="60" end="86"/>
                                            </p:txEl>
                                          </p:spTgt>
                                        </p:tgtEl>
                                        <p:attrNameLst>
                                          <p:attrName>style.visibility</p:attrName>
                                        </p:attrNameLst>
                                      </p:cBhvr>
                                      <p:to>
                                        <p:strVal val="visible"/>
                                      </p:to>
                                    </p:set>
                                    <p:anim calcmode="lin" valueType="num">
                                      <p:cBhvr additive="base">
                                        <p:cTn id="11" dur="500" fill="hold"/>
                                        <p:tgtEl>
                                          <p:spTgt spid="24578">
                                            <p:txEl>
                                              <p:charRg st="60" end="8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8">
                                            <p:txEl>
                                              <p:charRg st="60" end="8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内容占位符 3"/>
          <p:cNvPicPr>
            <a:picLocks noGrp="1" noChangeAspect="1"/>
          </p:cNvPicPr>
          <p:nvPr>
            <p:ph idx="1"/>
          </p:nvPr>
        </p:nvPicPr>
        <p:blipFill>
          <a:blip r:embed="rId1"/>
          <a:srcRect/>
          <a:stretch>
            <a:fillRect/>
          </a:stretch>
        </p:blipFill>
        <p:spPr>
          <a:xfrm>
            <a:off x="0" y="908050"/>
            <a:ext cx="9144000" cy="5106988"/>
          </a:xfrm>
        </p:spPr>
      </p:pic>
    </p:spTree>
  </p:cSld>
  <p:clrMapOvr>
    <a:masterClrMapping/>
  </p:clrMapOvr>
  <p:transition>
    <p:random/>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3</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5602" name="Rectangle 3"/>
          <p:cNvSpPr>
            <a:spLocks noGrp="1"/>
          </p:cNvSpPr>
          <p:nvPr>
            <p:ph idx="1"/>
          </p:nvPr>
        </p:nvSpPr>
        <p:spPr>
          <a:xfrm>
            <a:off x="323850" y="1270000"/>
            <a:ext cx="8569325" cy="4752975"/>
          </a:xfrm>
        </p:spPr>
        <p:txBody>
          <a:bodyPr vert="horz" wrap="square" lIns="91440" tIns="45720" rIns="91440" bIns="45720" anchor="t"/>
          <a:p>
            <a:pPr eaLnBrk="1" hangingPunct="1">
              <a:buNone/>
            </a:pPr>
            <a:r>
              <a:rPr lang="zh-CN" altLang="en-US" sz="2800" b="1" dirty="0">
                <a:latin typeface="宋体" panose="02010600030101010101" pitchFamily="2" charset="-122"/>
                <a:ea typeface="宋体" panose="02010600030101010101" pitchFamily="2" charset="-122"/>
              </a:rPr>
              <a:t>读第二段，讨论：</a:t>
            </a:r>
            <a:endParaRPr lang="en-US" altLang="zh-CN" sz="2800" b="1" dirty="0">
              <a:latin typeface="宋体" panose="02010600030101010101" pitchFamily="2" charset="-122"/>
              <a:ea typeface="宋体" panose="02010600030101010101" pitchFamily="2" charset="-122"/>
            </a:endParaRPr>
          </a:p>
          <a:p>
            <a:pPr eaLnBrk="1" hangingPunct="1">
              <a:buNone/>
            </a:pPr>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、三峡的夏水有何特点？结合文中的语句说说。　　</a:t>
            </a:r>
            <a:endParaRPr lang="zh-CN" altLang="en-US" sz="2800" b="1" dirty="0">
              <a:latin typeface="宋体" panose="02010600030101010101" pitchFamily="2" charset="-122"/>
              <a:ea typeface="宋体" panose="02010600030101010101" pitchFamily="2" charset="-122"/>
            </a:endParaRPr>
          </a:p>
          <a:p>
            <a:pPr eaLnBrk="1" hangingPunct="1">
              <a:buNone/>
            </a:pPr>
            <a:r>
              <a:rPr lang="zh-CN" altLang="en-US" sz="2800" b="1" dirty="0">
                <a:solidFill>
                  <a:srgbClr val="FF0000"/>
                </a:solidFill>
                <a:latin typeface="宋体" panose="02010600030101010101" pitchFamily="2" charset="-122"/>
                <a:ea typeface="宋体" panose="02010600030101010101" pitchFamily="2" charset="-122"/>
              </a:rPr>
              <a:t>大</a:t>
            </a:r>
            <a:r>
              <a:rPr lang="zh-CN" altLang="en-US" sz="2800" b="1" dirty="0">
                <a:latin typeface="宋体" panose="02010600030101010101" pitchFamily="2" charset="-122"/>
                <a:ea typeface="宋体" panose="02010600030101010101" pitchFamily="2" charset="-122"/>
              </a:rPr>
              <a:t>（襄陵，沿溯阻绝）</a:t>
            </a:r>
            <a:endParaRPr lang="zh-CN" altLang="en-US" sz="2800" b="1" dirty="0">
              <a:latin typeface="宋体" panose="02010600030101010101" pitchFamily="2" charset="-122"/>
              <a:ea typeface="宋体" panose="02010600030101010101" pitchFamily="2" charset="-122"/>
            </a:endParaRPr>
          </a:p>
          <a:p>
            <a:pPr eaLnBrk="1" hangingPunct="1">
              <a:buNone/>
            </a:pPr>
            <a:r>
              <a:rPr lang="zh-CN" altLang="en-US" sz="2800" b="1" dirty="0">
                <a:solidFill>
                  <a:srgbClr val="FF0000"/>
                </a:solidFill>
                <a:latin typeface="宋体" panose="02010600030101010101" pitchFamily="2" charset="-122"/>
                <a:ea typeface="宋体" panose="02010600030101010101" pitchFamily="2" charset="-122"/>
              </a:rPr>
              <a:t>急</a:t>
            </a:r>
            <a:r>
              <a:rPr lang="zh-CN" altLang="en-US" sz="2800" b="1" dirty="0">
                <a:latin typeface="宋体" panose="02010600030101010101" pitchFamily="2" charset="-122"/>
                <a:ea typeface="宋体" panose="02010600030101010101" pitchFamily="2" charset="-122"/>
              </a:rPr>
              <a:t>（朝发白帝</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不以疾也）</a:t>
            </a:r>
            <a:endParaRPr lang="zh-CN" altLang="en-US" sz="2800" b="1" dirty="0">
              <a:latin typeface="宋体" panose="02010600030101010101" pitchFamily="2" charset="-122"/>
              <a:ea typeface="宋体" panose="02010600030101010101" pitchFamily="2" charset="-122"/>
            </a:endParaRPr>
          </a:p>
          <a:p>
            <a:pPr eaLnBrk="1" hangingPunct="1">
              <a:buNone/>
            </a:pPr>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、这一层作者采用了什么写法表现三峡夏水的特点？ 　</a:t>
            </a:r>
            <a:endParaRPr lang="zh-CN" altLang="en-US" sz="2800" b="1" dirty="0">
              <a:latin typeface="宋体" panose="02010600030101010101" pitchFamily="2" charset="-122"/>
              <a:ea typeface="宋体" panose="02010600030101010101" pitchFamily="2" charset="-122"/>
            </a:endParaRPr>
          </a:p>
          <a:p>
            <a:pPr eaLnBrk="1" hangingPunct="1">
              <a:spcBef>
                <a:spcPct val="50000"/>
              </a:spcBef>
              <a:buNone/>
            </a:pPr>
            <a:r>
              <a:rPr lang="zh-CN" altLang="en-US" sz="2800" b="1" dirty="0">
                <a:solidFill>
                  <a:srgbClr val="FF0000"/>
                </a:solidFill>
                <a:latin typeface="宋体" panose="02010600030101010101" pitchFamily="2" charset="-122"/>
                <a:ea typeface="宋体" panose="02010600030101010101" pitchFamily="2" charset="-122"/>
              </a:rPr>
              <a:t>正面描写</a:t>
            </a:r>
            <a:r>
              <a:rPr lang="zh-CN" altLang="en-US" sz="2800" b="1" dirty="0">
                <a:latin typeface="宋体" panose="02010600030101010101" pitchFamily="2" charset="-122"/>
                <a:ea typeface="宋体" panose="02010600030101010101" pitchFamily="2" charset="-122"/>
              </a:rPr>
              <a:t>与</a:t>
            </a:r>
            <a:r>
              <a:rPr lang="zh-CN" altLang="en-US" sz="2800" b="1" dirty="0">
                <a:solidFill>
                  <a:srgbClr val="FF0000"/>
                </a:solidFill>
                <a:latin typeface="宋体" panose="02010600030101010101" pitchFamily="2" charset="-122"/>
                <a:ea typeface="宋体" panose="02010600030101010101" pitchFamily="2" charset="-122"/>
              </a:rPr>
              <a:t>侧面描写</a:t>
            </a:r>
            <a:r>
              <a:rPr lang="zh-CN" altLang="en-US" sz="2800" b="1" dirty="0">
                <a:latin typeface="宋体" panose="02010600030101010101" pitchFamily="2" charset="-122"/>
                <a:ea typeface="宋体" panose="02010600030101010101" pitchFamily="2" charset="-122"/>
              </a:rPr>
              <a:t>相结合    </a:t>
            </a:r>
            <a:r>
              <a:rPr lang="zh-CN" altLang="en-US" sz="2800" b="1" dirty="0">
                <a:solidFill>
                  <a:srgbClr val="FF0000"/>
                </a:solidFill>
                <a:latin typeface="宋体" panose="02010600030101010101" pitchFamily="2" charset="-122"/>
                <a:ea typeface="宋体" panose="02010600030101010101" pitchFamily="2" charset="-122"/>
              </a:rPr>
              <a:t>夸张</a:t>
            </a:r>
            <a:r>
              <a:rPr lang="zh-CN" altLang="en-US" sz="2800" b="1" dirty="0">
                <a:latin typeface="宋体" panose="02010600030101010101" pitchFamily="2" charset="-122"/>
                <a:ea typeface="宋体" panose="02010600030101010101" pitchFamily="2" charset="-122"/>
              </a:rPr>
              <a:t> </a:t>
            </a:r>
            <a:r>
              <a:rPr lang="zh-CN" altLang="en-US" sz="2800" b="1" dirty="0">
                <a:solidFill>
                  <a:srgbClr val="FF0000"/>
                </a:solidFill>
                <a:latin typeface="宋体" panose="02010600030101010101" pitchFamily="2" charset="-122"/>
                <a:ea typeface="宋体" panose="02010600030101010101" pitchFamily="2" charset="-122"/>
              </a:rPr>
              <a:t>对比</a:t>
            </a:r>
            <a:endParaRPr lang="zh-CN" altLang="en-US" sz="2800" b="1" dirty="0">
              <a:solidFill>
                <a:srgbClr val="FF0000"/>
              </a:solidFill>
              <a:latin typeface="宋体" panose="02010600030101010101" pitchFamily="2" charset="-122"/>
              <a:ea typeface="宋体" panose="02010600030101010101" pitchFamily="2" charset="-122"/>
            </a:endParaRPr>
          </a:p>
          <a:p>
            <a:pPr eaLnBrk="1" hangingPunct="1">
              <a:buNone/>
            </a:pPr>
            <a:r>
              <a:rPr lang="en-US" altLang="zh-CN" sz="2800" b="1" dirty="0">
                <a:latin typeface="宋体" panose="02010600030101010101" pitchFamily="2" charset="-122"/>
                <a:ea typeface="宋体" panose="02010600030101010101" pitchFamily="2" charset="-122"/>
              </a:rPr>
              <a:t>3</a:t>
            </a:r>
            <a:r>
              <a:rPr lang="zh-CN" altLang="en-US" sz="2800" b="1" dirty="0">
                <a:latin typeface="宋体" panose="02010600030101010101" pitchFamily="2" charset="-122"/>
                <a:ea typeface="宋体" panose="02010600030101010101" pitchFamily="2" charset="-122"/>
              </a:rPr>
              <a:t>、写三峡山的“高峻”与写夏水的“迅疾”有什么关系？</a:t>
            </a:r>
            <a:endParaRPr lang="zh-CN" altLang="en-US" sz="2800" b="1" dirty="0">
              <a:latin typeface="宋体" panose="02010600030101010101" pitchFamily="2" charset="-122"/>
              <a:ea typeface="宋体" panose="02010600030101010101" pitchFamily="2" charset="-122"/>
            </a:endParaRPr>
          </a:p>
          <a:p>
            <a:pPr eaLnBrk="1" hangingPunct="1">
              <a:buNone/>
            </a:pPr>
            <a:r>
              <a:rPr lang="zh-CN" altLang="en-US" sz="2800" b="1" dirty="0">
                <a:solidFill>
                  <a:srgbClr val="FF0000"/>
                </a:solidFill>
                <a:latin typeface="宋体" panose="02010600030101010101" pitchFamily="2" charset="-122"/>
                <a:ea typeface="宋体" panose="02010600030101010101" pitchFamily="2" charset="-122"/>
              </a:rPr>
              <a:t>写山峰的高峻、江面的狭窄为写夏水的迅疾做铺垫。</a:t>
            </a:r>
            <a:endParaRPr lang="zh-CN" altLang="en-US" sz="2800" b="1" dirty="0">
              <a:solidFill>
                <a:srgbClr val="FF0000"/>
              </a:solidFill>
              <a:latin typeface="宋体" panose="02010600030101010101" pitchFamily="2" charset="-122"/>
              <a:ea typeface="宋体" panose="02010600030101010101" pitchFamily="2" charset="-122"/>
            </a:endParaRPr>
          </a:p>
          <a:p>
            <a:pPr eaLnBrk="1" hangingPunct="1">
              <a:buNone/>
            </a:pP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charRg st="34" end="45"/>
                                            </p:txEl>
                                          </p:spTgt>
                                        </p:tgtEl>
                                        <p:attrNameLst>
                                          <p:attrName>style.visibility</p:attrName>
                                        </p:attrNameLst>
                                      </p:cBhvr>
                                      <p:to>
                                        <p:strVal val="visible"/>
                                      </p:to>
                                    </p:set>
                                    <p:anim calcmode="lin" valueType="num">
                                      <p:cBhvr additive="base">
                                        <p:cTn id="7" dur="500" fill="hold"/>
                                        <p:tgtEl>
                                          <p:spTgt spid="25602">
                                            <p:txEl>
                                              <p:charRg st="34" end="4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charRg st="34" end="4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602">
                                            <p:txEl>
                                              <p:charRg st="45" end="59"/>
                                            </p:txEl>
                                          </p:spTgt>
                                        </p:tgtEl>
                                        <p:attrNameLst>
                                          <p:attrName>style.visibility</p:attrName>
                                        </p:attrNameLst>
                                      </p:cBhvr>
                                      <p:to>
                                        <p:strVal val="visible"/>
                                      </p:to>
                                    </p:set>
                                    <p:anim calcmode="lin" valueType="num">
                                      <p:cBhvr additive="base">
                                        <p:cTn id="11" dur="500" fill="hold"/>
                                        <p:tgtEl>
                                          <p:spTgt spid="25602">
                                            <p:txEl>
                                              <p:charRg st="45" end="5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2">
                                            <p:txEl>
                                              <p:charRg st="45" end="5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602">
                                            <p:txEl>
                                              <p:charRg st="86" end="108"/>
                                            </p:txEl>
                                          </p:spTgt>
                                        </p:tgtEl>
                                        <p:attrNameLst>
                                          <p:attrName>style.visibility</p:attrName>
                                        </p:attrNameLst>
                                      </p:cBhvr>
                                      <p:to>
                                        <p:strVal val="visible"/>
                                      </p:to>
                                    </p:set>
                                    <p:anim calcmode="lin" valueType="num">
                                      <p:cBhvr additive="base">
                                        <p:cTn id="17" dur="500" fill="hold"/>
                                        <p:tgtEl>
                                          <p:spTgt spid="25602">
                                            <p:txEl>
                                              <p:charRg st="86" end="10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2">
                                            <p:txEl>
                                              <p:charRg st="86" end="10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602">
                                            <p:txEl>
                                              <p:charRg st="135" end="159"/>
                                            </p:txEl>
                                          </p:spTgt>
                                        </p:tgtEl>
                                        <p:attrNameLst>
                                          <p:attrName>style.visibility</p:attrName>
                                        </p:attrNameLst>
                                      </p:cBhvr>
                                      <p:to>
                                        <p:strVal val="visible"/>
                                      </p:to>
                                    </p:set>
                                    <p:anim calcmode="lin" valueType="num">
                                      <p:cBhvr additive="base">
                                        <p:cTn id="23" dur="500" fill="hold"/>
                                        <p:tgtEl>
                                          <p:spTgt spid="25602">
                                            <p:txEl>
                                              <p:charRg st="135" end="15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2">
                                            <p:txEl>
                                              <p:charRg st="135" end="15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noChangeArrowheads="1"/>
          </p:cNvSpPr>
          <p:nvPr>
            <p:ph type="title"/>
          </p:nvPr>
        </p:nvSpPr>
        <p:spPr>
          <a:xfrm>
            <a:off x="220980" y="87630"/>
            <a:ext cx="8229600" cy="777875"/>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4</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6626" name="Rectangle 3"/>
          <p:cNvSpPr>
            <a:spLocks noGrp="1"/>
          </p:cNvSpPr>
          <p:nvPr>
            <p:ph idx="1"/>
          </p:nvPr>
        </p:nvSpPr>
        <p:spPr>
          <a:xfrm>
            <a:off x="308610" y="779780"/>
            <a:ext cx="8229600" cy="4525963"/>
          </a:xfrm>
        </p:spPr>
        <p:txBody>
          <a:bodyPr vert="horz" wrap="square" lIns="91440" tIns="45720" rIns="91440" bIns="45720" anchor="t"/>
          <a:p>
            <a:pPr eaLnBrk="1" hangingPunct="1">
              <a:lnSpc>
                <a:spcPct val="90000"/>
              </a:lnSpc>
              <a:buNone/>
            </a:pPr>
            <a:r>
              <a:rPr lang="en-US" altLang="zh-CN" sz="3200" b="1" dirty="0">
                <a:latin typeface="宋体" panose="02010600030101010101" pitchFamily="2" charset="-122"/>
                <a:ea typeface="宋体" panose="02010600030101010101" pitchFamily="2" charset="-122"/>
              </a:rPr>
              <a:t>1</a:t>
            </a:r>
            <a:r>
              <a:rPr lang="zh-CN" altLang="en-US" sz="3200" b="1" dirty="0">
                <a:latin typeface="宋体" panose="02010600030101010101" pitchFamily="2" charset="-122"/>
                <a:ea typeface="宋体" panose="02010600030101010101" pitchFamily="2" charset="-122"/>
              </a:rPr>
              <a:t>、三峡的</a:t>
            </a:r>
            <a:r>
              <a:rPr lang="zh-CN" altLang="en-US" sz="3200" b="1" dirty="0">
                <a:solidFill>
                  <a:srgbClr val="FF0000"/>
                </a:solidFill>
                <a:latin typeface="宋体" panose="02010600030101010101" pitchFamily="2" charset="-122"/>
                <a:ea typeface="宋体" panose="02010600030101010101" pitchFamily="2" charset="-122"/>
              </a:rPr>
              <a:t>春冬</a:t>
            </a:r>
            <a:r>
              <a:rPr lang="zh-CN" altLang="en-US" sz="3200" b="1" dirty="0">
                <a:latin typeface="宋体" panose="02010600030101010101" pitchFamily="2" charset="-122"/>
                <a:ea typeface="宋体" panose="02010600030101010101" pitchFamily="2" charset="-122"/>
              </a:rPr>
              <a:t>有何景物？结合文中的语句说说各自特点。　　</a:t>
            </a:r>
            <a:endParaRPr lang="zh-CN" altLang="en-US" sz="3200" b="1" dirty="0">
              <a:latin typeface="宋体" panose="02010600030101010101" pitchFamily="2" charset="-122"/>
              <a:ea typeface="宋体" panose="02010600030101010101" pitchFamily="2" charset="-122"/>
            </a:endParaRPr>
          </a:p>
          <a:p>
            <a:pPr eaLnBrk="1" hangingPunct="1">
              <a:lnSpc>
                <a:spcPct val="90000"/>
              </a:lnSpc>
              <a:buNone/>
            </a:pPr>
            <a:r>
              <a:rPr lang="zh-CN" altLang="en-US" sz="3200" b="1" dirty="0">
                <a:latin typeface="宋体" panose="02010600030101010101" pitchFamily="2" charset="-122"/>
                <a:ea typeface="宋体" panose="02010600030101010101" pitchFamily="2" charset="-122"/>
              </a:rPr>
              <a:t>湍</a:t>
            </a:r>
            <a:r>
              <a:rPr lang="zh-CN" altLang="en-US" sz="3200" b="1" dirty="0">
                <a:solidFill>
                  <a:srgbClr val="FF0000"/>
                </a:solidFill>
                <a:latin typeface="宋体" panose="02010600030101010101" pitchFamily="2" charset="-122"/>
                <a:ea typeface="宋体" panose="02010600030101010101" pitchFamily="2" charset="-122"/>
              </a:rPr>
              <a:t>：素  </a:t>
            </a:r>
            <a:r>
              <a:rPr lang="zh-CN" altLang="en-US" sz="3200" b="1" dirty="0">
                <a:latin typeface="宋体" panose="02010600030101010101" pitchFamily="2" charset="-122"/>
                <a:ea typeface="宋体" panose="02010600030101010101" pitchFamily="2" charset="-122"/>
              </a:rPr>
              <a:t>潭</a:t>
            </a:r>
            <a:r>
              <a:rPr lang="zh-CN" altLang="en-US" sz="3200" b="1" dirty="0">
                <a:solidFill>
                  <a:srgbClr val="FF0000"/>
                </a:solidFill>
                <a:latin typeface="宋体" panose="02010600030101010101" pitchFamily="2" charset="-122"/>
                <a:ea typeface="宋体" panose="02010600030101010101" pitchFamily="2" charset="-122"/>
              </a:rPr>
              <a:t>：绿   </a:t>
            </a:r>
            <a:r>
              <a:rPr lang="zh-CN" altLang="en-US" sz="3200" b="1" dirty="0">
                <a:latin typeface="宋体" panose="02010600030101010101" pitchFamily="2" charset="-122"/>
                <a:ea typeface="宋体" panose="02010600030101010101" pitchFamily="2" charset="-122"/>
              </a:rPr>
              <a:t>清</a:t>
            </a:r>
            <a:r>
              <a:rPr lang="zh-CN" altLang="en-US" sz="3200" b="1" dirty="0">
                <a:solidFill>
                  <a:srgbClr val="FF0000"/>
                </a:solidFill>
                <a:latin typeface="宋体" panose="02010600030101010101" pitchFamily="2" charset="-122"/>
                <a:ea typeface="宋体" panose="02010600030101010101" pitchFamily="2" charset="-122"/>
              </a:rPr>
              <a:t>：回   </a:t>
            </a:r>
            <a:r>
              <a:rPr lang="zh-CN" altLang="en-US" sz="3200" b="1" dirty="0">
                <a:latin typeface="宋体" panose="02010600030101010101" pitchFamily="2" charset="-122"/>
                <a:ea typeface="宋体" panose="02010600030101010101" pitchFamily="2" charset="-122"/>
              </a:rPr>
              <a:t>影</a:t>
            </a:r>
            <a:r>
              <a:rPr lang="zh-CN" altLang="en-US" sz="3200" b="1" dirty="0">
                <a:solidFill>
                  <a:srgbClr val="FF0000"/>
                </a:solidFill>
                <a:latin typeface="宋体" panose="02010600030101010101" pitchFamily="2" charset="-122"/>
                <a:ea typeface="宋体" panose="02010600030101010101" pitchFamily="2" charset="-122"/>
              </a:rPr>
              <a:t>：倒</a:t>
            </a:r>
            <a:endParaRPr lang="zh-CN" altLang="en-US" sz="3200" b="1" dirty="0">
              <a:solidFill>
                <a:srgbClr val="FF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3200" b="1" dirty="0">
                <a:sym typeface="+mn-ea"/>
              </a:rPr>
              <a:t></a:t>
            </a:r>
            <a:r>
              <a:rPr lang="zh-CN" altLang="en-US" sz="3200" b="1" dirty="0">
                <a:solidFill>
                  <a:srgbClr val="FF0000"/>
                </a:solidFill>
                <a:latin typeface="宋体" panose="02010600030101010101" pitchFamily="2" charset="-122"/>
                <a:ea typeface="宋体" panose="02010600030101010101" pitchFamily="2" charset="-122"/>
              </a:rPr>
              <a:t>：绝  </a:t>
            </a:r>
            <a:r>
              <a:rPr lang="zh-CN" altLang="en-US" sz="3200" b="1" dirty="0">
                <a:latin typeface="宋体" panose="02010600030101010101" pitchFamily="2" charset="-122"/>
                <a:ea typeface="宋体" panose="02010600030101010101" pitchFamily="2" charset="-122"/>
              </a:rPr>
              <a:t>柏</a:t>
            </a:r>
            <a:r>
              <a:rPr lang="zh-CN" altLang="en-US" sz="3200" b="1" dirty="0">
                <a:solidFill>
                  <a:srgbClr val="FF0000"/>
                </a:solidFill>
                <a:latin typeface="宋体" panose="02010600030101010101" pitchFamily="2" charset="-122"/>
                <a:ea typeface="宋体" panose="02010600030101010101" pitchFamily="2" charset="-122"/>
              </a:rPr>
              <a:t>：怪   </a:t>
            </a:r>
            <a:r>
              <a:rPr lang="zh-CN" altLang="en-US" sz="3200" b="1" dirty="0">
                <a:latin typeface="宋体" panose="02010600030101010101" pitchFamily="2" charset="-122"/>
                <a:ea typeface="宋体" panose="02010600030101010101" pitchFamily="2" charset="-122"/>
              </a:rPr>
              <a:t>泉</a:t>
            </a:r>
            <a:r>
              <a:rPr lang="zh-CN" altLang="en-US" sz="3200" b="1" dirty="0">
                <a:solidFill>
                  <a:srgbClr val="FF0000"/>
                </a:solidFill>
                <a:latin typeface="宋体" panose="02010600030101010101" pitchFamily="2" charset="-122"/>
                <a:ea typeface="宋体" panose="02010600030101010101" pitchFamily="2" charset="-122"/>
              </a:rPr>
              <a:t>：悬   </a:t>
            </a:r>
            <a:r>
              <a:rPr lang="zh-CN" altLang="en-US" sz="3200" b="1" dirty="0">
                <a:latin typeface="宋体" panose="02010600030101010101" pitchFamily="2" charset="-122"/>
                <a:ea typeface="宋体" panose="02010600030101010101" pitchFamily="2" charset="-122"/>
              </a:rPr>
              <a:t>瀑布</a:t>
            </a:r>
            <a:r>
              <a:rPr lang="zh-CN" altLang="en-US" sz="3200" b="1" dirty="0">
                <a:solidFill>
                  <a:srgbClr val="FF0000"/>
                </a:solidFill>
                <a:latin typeface="宋体" panose="02010600030101010101" pitchFamily="2" charset="-122"/>
                <a:ea typeface="宋体" panose="02010600030101010101" pitchFamily="2" charset="-122"/>
              </a:rPr>
              <a:t>：飞漱</a:t>
            </a:r>
            <a:endParaRPr lang="zh-CN" altLang="en-US" sz="3200" b="1" dirty="0">
              <a:solidFill>
                <a:srgbClr val="FF0000"/>
              </a:solidFill>
              <a:latin typeface="宋体" panose="02010600030101010101" pitchFamily="2" charset="-122"/>
              <a:ea typeface="宋体" panose="02010600030101010101" pitchFamily="2" charset="-122"/>
            </a:endParaRPr>
          </a:p>
          <a:p>
            <a:pPr eaLnBrk="1" hangingPunct="1">
              <a:lnSpc>
                <a:spcPct val="90000"/>
              </a:lnSpc>
              <a:buNone/>
            </a:pPr>
            <a:r>
              <a:rPr lang="zh-CN" altLang="en-US" sz="3200" b="1" dirty="0">
                <a:latin typeface="宋体" panose="02010600030101010101" pitchFamily="2" charset="-122"/>
                <a:ea typeface="宋体" panose="02010600030101010101" pitchFamily="2" charset="-122"/>
              </a:rPr>
              <a:t>水</a:t>
            </a:r>
            <a:r>
              <a:rPr lang="zh-CN" altLang="en-US" sz="3200" b="1" dirty="0">
                <a:solidFill>
                  <a:srgbClr val="FF0000"/>
                </a:solidFill>
                <a:latin typeface="宋体" panose="02010600030101010101" pitchFamily="2" charset="-122"/>
                <a:ea typeface="宋体" panose="02010600030101010101" pitchFamily="2" charset="-122"/>
              </a:rPr>
              <a:t>：清  </a:t>
            </a:r>
            <a:r>
              <a:rPr lang="zh-CN" altLang="en-US" sz="3200" b="1" dirty="0">
                <a:latin typeface="宋体" panose="02010600030101010101" pitchFamily="2" charset="-122"/>
                <a:ea typeface="宋体" panose="02010600030101010101" pitchFamily="2" charset="-122"/>
              </a:rPr>
              <a:t>树</a:t>
            </a:r>
            <a:r>
              <a:rPr lang="zh-CN" altLang="en-US" sz="3200" b="1" dirty="0">
                <a:solidFill>
                  <a:srgbClr val="FF0000"/>
                </a:solidFill>
                <a:latin typeface="宋体" panose="02010600030101010101" pitchFamily="2" charset="-122"/>
                <a:ea typeface="宋体" panose="02010600030101010101" pitchFamily="2" charset="-122"/>
              </a:rPr>
              <a:t>：荣  </a:t>
            </a:r>
            <a:r>
              <a:rPr lang="zh-CN" altLang="en-US" sz="3200" b="1" dirty="0">
                <a:latin typeface="宋体" panose="02010600030101010101" pitchFamily="2" charset="-122"/>
                <a:ea typeface="宋体" panose="02010600030101010101" pitchFamily="2" charset="-122"/>
              </a:rPr>
              <a:t> 山</a:t>
            </a:r>
            <a:r>
              <a:rPr lang="zh-CN" altLang="en-US" sz="3200" b="1" dirty="0">
                <a:solidFill>
                  <a:srgbClr val="FF0000"/>
                </a:solidFill>
                <a:latin typeface="宋体" panose="02010600030101010101" pitchFamily="2" charset="-122"/>
                <a:ea typeface="宋体" panose="02010600030101010101" pitchFamily="2" charset="-122"/>
              </a:rPr>
              <a:t>：高   </a:t>
            </a:r>
            <a:r>
              <a:rPr lang="zh-CN" altLang="en-US" sz="3200" b="1" dirty="0">
                <a:latin typeface="宋体" panose="02010600030101010101" pitchFamily="2" charset="-122"/>
                <a:ea typeface="宋体" panose="02010600030101010101" pitchFamily="2" charset="-122"/>
              </a:rPr>
              <a:t>草</a:t>
            </a:r>
            <a:r>
              <a:rPr lang="zh-CN" altLang="en-US" sz="3200" b="1" dirty="0">
                <a:solidFill>
                  <a:srgbClr val="FF0000"/>
                </a:solidFill>
                <a:latin typeface="宋体" panose="02010600030101010101" pitchFamily="2" charset="-122"/>
                <a:ea typeface="宋体" panose="02010600030101010101" pitchFamily="2" charset="-122"/>
              </a:rPr>
              <a:t>：盛</a:t>
            </a:r>
            <a:endParaRPr lang="zh-CN" altLang="en-US" sz="3200" b="1" dirty="0">
              <a:solidFill>
                <a:srgbClr val="FF0000"/>
              </a:solidFill>
              <a:latin typeface="宋体" panose="02010600030101010101" pitchFamily="2" charset="-122"/>
              <a:ea typeface="宋体" panose="02010600030101010101" pitchFamily="2" charset="-122"/>
            </a:endParaRPr>
          </a:p>
          <a:p>
            <a:pPr eaLnBrk="1" hangingPunct="1">
              <a:lnSpc>
                <a:spcPct val="90000"/>
              </a:lnSpc>
              <a:buNone/>
            </a:pP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6" name="Rectangle 13"/>
          <p:cNvSpPr>
            <a:spLocks noChangeArrowheads="1"/>
          </p:cNvSpPr>
          <p:nvPr/>
        </p:nvSpPr>
        <p:spPr bwMode="auto">
          <a:xfrm>
            <a:off x="117306" y="3221355"/>
            <a:ext cx="8257878"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43230" indent="-443230"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200" b="1">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200" b="1">
                <a:latin typeface="微软雅黑" panose="020B0503020204020204" pitchFamily="34" charset="-122"/>
                <a:ea typeface="微软雅黑" panose="020B0503020204020204" pitchFamily="34" charset="-122"/>
              </a:rPr>
              <a:t>“素湍绿潭，回清倒影，绝   多生怪柏，悬泉瀑布，飞漱其间。”赏析这句话的含义。</a:t>
            </a:r>
            <a:r>
              <a:rPr lang="zh-CN" altLang="en-US" sz="2200">
                <a:latin typeface="微软雅黑" panose="020B0503020204020204" pitchFamily="34" charset="-122"/>
                <a:ea typeface="微软雅黑" panose="020B0503020204020204" pitchFamily="34" charset="-122"/>
              </a:rPr>
              <a:t> </a:t>
            </a:r>
            <a:endParaRPr lang="zh-CN" altLang="en-US" sz="2200">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267970" y="4227830"/>
            <a:ext cx="8311515" cy="263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答案</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025EAA"/>
                </a:solidFill>
                <a:latin typeface="微软雅黑" panose="020B0503020204020204" pitchFamily="34" charset="-122"/>
                <a:ea typeface="微软雅黑" panose="020B0503020204020204" pitchFamily="34" charset="-122"/>
              </a:rPr>
              <a:t>既有俯察近物，又有仰观远景。“素湍绿潭，回清倒影”属俯视江中所见，动静相杂，色彩各异，相映成趣。“绝  多生怪柏，悬泉瀑布，飞漱其间”属仰观远景，以“绝”状山，以“怪”写柏，绘形写貌，形神兼备。“怪柏”显示着旺盛的生命力和坚强的意志，给山水之间注入一股生命的活力，使人顿觉生意盎然。 </a:t>
            </a:r>
            <a:endParaRPr lang="zh-CN" altLang="en-US" sz="2200" b="1" dirty="0">
              <a:solidFill>
                <a:srgbClr val="025EAA"/>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3</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6" name="Rectangle 13"/>
          <p:cNvSpPr>
            <a:spLocks noChangeArrowheads="1"/>
          </p:cNvSpPr>
          <p:nvPr/>
        </p:nvSpPr>
        <p:spPr bwMode="auto">
          <a:xfrm>
            <a:off x="160486" y="1617345"/>
            <a:ext cx="8257878" cy="39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43230" indent="-443230"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90000"/>
              </a:lnSpc>
              <a:buNone/>
            </a:pPr>
            <a:r>
              <a:rPr lang="en-US" altLang="zh-CN" sz="2200" b="1" dirty="0">
                <a:latin typeface="宋体" panose="02010600030101010101" pitchFamily="2" charset="-122"/>
                <a:sym typeface="+mn-ea"/>
              </a:rPr>
              <a:t>3</a:t>
            </a:r>
            <a:r>
              <a:rPr lang="zh-CN" altLang="en-US" sz="2200" b="1" dirty="0">
                <a:latin typeface="宋体" panose="02010600030101010101" pitchFamily="2" charset="-122"/>
                <a:sym typeface="+mn-ea"/>
              </a:rPr>
              <a:t>、文章在描写三峡的水时为何不按春夏秋冬季节来写呢</a:t>
            </a:r>
            <a:r>
              <a:rPr lang="en-US" altLang="zh-CN" sz="2200" b="1" dirty="0">
                <a:latin typeface="宋体" panose="02010600030101010101" pitchFamily="2" charset="-122"/>
                <a:sym typeface="+mn-ea"/>
              </a:rPr>
              <a:t>?</a:t>
            </a:r>
            <a:endParaRPr lang="zh-CN" altLang="en-US" sz="2200">
              <a:latin typeface="微软雅黑" panose="020B0503020204020204" pitchFamily="34" charset="-122"/>
              <a:ea typeface="微软雅黑" panose="020B0503020204020204" pitchFamily="34" charset="-122"/>
            </a:endParaRPr>
          </a:p>
        </p:txBody>
      </p:sp>
      <p:sp>
        <p:nvSpPr>
          <p:cNvPr id="3" name="文本框 2"/>
          <p:cNvSpPr txBox="1"/>
          <p:nvPr/>
        </p:nvSpPr>
        <p:spPr>
          <a:xfrm>
            <a:off x="160655" y="2631440"/>
            <a:ext cx="7404100" cy="478155"/>
          </a:xfrm>
          <a:prstGeom prst="rect">
            <a:avLst/>
          </a:prstGeom>
          <a:noFill/>
        </p:spPr>
        <p:txBody>
          <a:bodyPr wrap="square" rtlCol="0" anchor="t">
            <a:spAutoFit/>
          </a:bodyPr>
          <a:p>
            <a:pPr eaLnBrk="1" hangingPunct="1">
              <a:lnSpc>
                <a:spcPct val="90000"/>
              </a:lnSpc>
              <a:buNone/>
            </a:pPr>
            <a:r>
              <a:rPr lang="zh-CN" altLang="en-US" sz="2800" b="1" dirty="0">
                <a:solidFill>
                  <a:srgbClr val="FF0000"/>
                </a:solidFill>
                <a:latin typeface="宋体" panose="02010600030101010101" pitchFamily="2" charset="-122"/>
                <a:sym typeface="+mn-ea"/>
              </a:rPr>
              <a:t>因为三峡的水，以夏季为盛</a:t>
            </a:r>
            <a:r>
              <a:rPr lang="en-US" altLang="zh-CN" sz="2800" b="1" dirty="0">
                <a:solidFill>
                  <a:srgbClr val="FF0000"/>
                </a:solidFill>
                <a:latin typeface="宋体" panose="02010600030101010101" pitchFamily="2" charset="-122"/>
                <a:sym typeface="+mn-ea"/>
              </a:rPr>
              <a:t>, </a:t>
            </a:r>
            <a:r>
              <a:rPr lang="zh-CN" altLang="en-US" sz="2800" b="1" dirty="0">
                <a:solidFill>
                  <a:srgbClr val="FF0000"/>
                </a:solidFill>
                <a:latin typeface="宋体" panose="02010600030101010101" pitchFamily="2" charset="-122"/>
                <a:sym typeface="+mn-ea"/>
              </a:rPr>
              <a:t>故先写“夏水”</a:t>
            </a:r>
            <a:endParaRPr lang="zh-CN" altLang="en-US" sz="2800"/>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xfrm>
            <a:off x="311150" y="577215"/>
            <a:ext cx="8229600" cy="706438"/>
          </a:xfrm>
        </p:spPr>
        <p:txBody>
          <a:bodyPr vert="horz" wrap="square" lIns="91440" tIns="45720" rIns="91440" bIns="45720" anchor="ctr"/>
          <a:p>
            <a:pPr eaLnBrk="1" hangingPunct="1"/>
            <a:r>
              <a:rPr lang="zh-CN" altLang="en-US" sz="4000" dirty="0">
                <a:solidFill>
                  <a:srgbClr val="CC00FF"/>
                </a:solidFill>
              </a:rPr>
              <a:t>精讲领学</a:t>
            </a:r>
            <a:r>
              <a:rPr lang="en-US" altLang="zh-CN" sz="4000" dirty="0">
                <a:solidFill>
                  <a:srgbClr val="CC00FF"/>
                </a:solidFill>
              </a:rPr>
              <a:t>5</a:t>
            </a:r>
            <a:r>
              <a:rPr lang="zh-CN" altLang="en-US" sz="4000" dirty="0">
                <a:solidFill>
                  <a:srgbClr val="CC00FF"/>
                </a:solidFill>
              </a:rPr>
              <a:t>：</a:t>
            </a:r>
            <a:r>
              <a:rPr lang="zh-CN" altLang="en-US" sz="2400" dirty="0">
                <a:solidFill>
                  <a:srgbClr val="CC00FF"/>
                </a:solidFill>
              </a:rPr>
              <a:t>作者描写了三峡哪些自然景物？分别抓住了景物的哪些特点？表达了作者怎样的思想感情？</a:t>
            </a:r>
            <a:endParaRPr lang="zh-CN" altLang="en-US" sz="2400" dirty="0">
              <a:solidFill>
                <a:srgbClr val="CC00FF"/>
              </a:solidFill>
            </a:endParaRPr>
          </a:p>
        </p:txBody>
      </p:sp>
      <p:sp>
        <p:nvSpPr>
          <p:cNvPr id="23555" name="Rectangle 3"/>
          <p:cNvSpPr>
            <a:spLocks noGrp="1"/>
          </p:cNvSpPr>
          <p:nvPr>
            <p:ph idx="1"/>
          </p:nvPr>
        </p:nvSpPr>
        <p:spPr>
          <a:xfrm>
            <a:off x="982980" y="1852295"/>
            <a:ext cx="2091690" cy="2981325"/>
          </a:xfrm>
        </p:spPr>
        <p:txBody>
          <a:bodyPr vert="horz" wrap="square" lIns="91440" tIns="45720" rIns="91440" bIns="45720" anchor="t"/>
          <a:p>
            <a:pPr eaLnBrk="1" hangingPunct="1">
              <a:buNone/>
            </a:pPr>
            <a:r>
              <a:rPr lang="zh-CN" altLang="en-US" sz="2800" dirty="0"/>
              <a:t>山（</a:t>
            </a:r>
            <a:r>
              <a:rPr lang="zh-CN" altLang="en-US" sz="2800" dirty="0">
                <a:sym typeface="+mn-ea"/>
              </a:rPr>
              <a:t>总写</a:t>
            </a:r>
            <a:r>
              <a:rPr lang="zh-CN" altLang="en-US" sz="2800" dirty="0"/>
              <a:t>）</a:t>
            </a:r>
            <a:endParaRPr lang="zh-CN" altLang="en-US" sz="2800" dirty="0"/>
          </a:p>
          <a:p>
            <a:pPr eaLnBrk="1" hangingPunct="1">
              <a:buNone/>
            </a:pPr>
            <a:endParaRPr lang="zh-CN" altLang="zh-CN" sz="2800" dirty="0"/>
          </a:p>
          <a:p>
            <a:pPr eaLnBrk="1" hangingPunct="1">
              <a:buNone/>
            </a:pPr>
            <a:endParaRPr lang="zh-CN" altLang="zh-CN" sz="2800" dirty="0"/>
          </a:p>
          <a:p>
            <a:pPr eaLnBrk="1" hangingPunct="1">
              <a:buNone/>
            </a:pPr>
            <a:r>
              <a:rPr lang="zh-CN" altLang="en-US" sz="2800" dirty="0"/>
              <a:t>水（分写）</a:t>
            </a:r>
            <a:endParaRPr lang="zh-CN" altLang="en-US" sz="2800" dirty="0"/>
          </a:p>
        </p:txBody>
      </p:sp>
      <p:sp>
        <p:nvSpPr>
          <p:cNvPr id="23556" name="Text Box 4"/>
          <p:cNvSpPr txBox="1"/>
          <p:nvPr/>
        </p:nvSpPr>
        <p:spPr>
          <a:xfrm>
            <a:off x="250825" y="2635250"/>
            <a:ext cx="731838" cy="1006475"/>
          </a:xfrm>
          <a:prstGeom prst="rect">
            <a:avLst/>
          </a:prstGeom>
          <a:noFill/>
          <a:ln w="9525">
            <a:noFill/>
          </a:ln>
        </p:spPr>
        <p:txBody>
          <a:bodyPr vert="eaVert" wrap="none">
            <a:spAutoFit/>
          </a:bodyPr>
          <a:p>
            <a:r>
              <a:rPr lang="zh-CN" altLang="en-US" sz="3600" b="1" dirty="0">
                <a:latin typeface="Arial" panose="020B0604020202020204" pitchFamily="34" charset="0"/>
                <a:ea typeface="微软雅黑" panose="020B0503020204020204" pitchFamily="34" charset="-122"/>
              </a:rPr>
              <a:t>三峡</a:t>
            </a:r>
            <a:endParaRPr lang="zh-CN" altLang="en-US" sz="3600" b="1" dirty="0">
              <a:latin typeface="Arial" panose="020B0604020202020204" pitchFamily="34" charset="0"/>
              <a:ea typeface="微软雅黑" panose="020B0503020204020204" pitchFamily="34" charset="-122"/>
            </a:endParaRPr>
          </a:p>
        </p:txBody>
      </p:sp>
      <p:sp>
        <p:nvSpPr>
          <p:cNvPr id="23557" name="AutoShape 5"/>
          <p:cNvSpPr/>
          <p:nvPr/>
        </p:nvSpPr>
        <p:spPr>
          <a:xfrm>
            <a:off x="982980" y="2001203"/>
            <a:ext cx="76200" cy="2305050"/>
          </a:xfrm>
          <a:prstGeom prst="leftBrace">
            <a:avLst>
              <a:gd name="adj1" fmla="val 251663"/>
              <a:gd name="adj2" fmla="val 50013"/>
            </a:avLst>
          </a:prstGeom>
          <a:solidFill>
            <a:schemeClr val="accent1"/>
          </a:solidFill>
          <a:ln w="9525" cap="flat" cmpd="sng">
            <a:solidFill>
              <a:schemeClr val="tx1"/>
            </a:solidFill>
            <a:prstDash val="solid"/>
            <a:headEnd type="none" w="med" len="med"/>
            <a:tailEnd type="none" w="med" len="med"/>
          </a:ln>
        </p:spPr>
        <p:txBody>
          <a:bodyPr anchor="ctr"/>
          <a:p>
            <a:endParaRPr lang="zh-CN" altLang="en-US" dirty="0">
              <a:latin typeface="Arial" panose="020B0604020202020204" pitchFamily="34" charset="0"/>
            </a:endParaRPr>
          </a:p>
        </p:txBody>
      </p:sp>
      <p:sp>
        <p:nvSpPr>
          <p:cNvPr id="23559" name="Text Box 7"/>
          <p:cNvSpPr txBox="1"/>
          <p:nvPr/>
        </p:nvSpPr>
        <p:spPr>
          <a:xfrm>
            <a:off x="2992438" y="1852295"/>
            <a:ext cx="2480310" cy="398780"/>
          </a:xfrm>
          <a:prstGeom prst="rect">
            <a:avLst/>
          </a:prstGeom>
          <a:noFill/>
          <a:ln w="9525">
            <a:noFill/>
          </a:ln>
        </p:spPr>
        <p:txBody>
          <a:bodyPr wrap="none">
            <a:spAutoFit/>
          </a:bodyPr>
          <a:p>
            <a:r>
              <a:rPr lang="zh-CN" altLang="en-US" sz="2000" b="1" dirty="0">
                <a:latin typeface="Arial" panose="020B0604020202020204" pitchFamily="34" charset="0"/>
              </a:rPr>
              <a:t>连绵不断、高峻挺拔</a:t>
            </a:r>
            <a:endParaRPr lang="zh-CN" altLang="en-US" sz="2000" b="1" dirty="0">
              <a:latin typeface="Arial" panose="020B0604020202020204" pitchFamily="34" charset="0"/>
            </a:endParaRPr>
          </a:p>
        </p:txBody>
      </p:sp>
      <p:sp>
        <p:nvSpPr>
          <p:cNvPr id="23560" name="Text Box 8"/>
          <p:cNvSpPr txBox="1"/>
          <p:nvPr/>
        </p:nvSpPr>
        <p:spPr>
          <a:xfrm>
            <a:off x="2846388" y="2417763"/>
            <a:ext cx="588962" cy="579437"/>
          </a:xfrm>
          <a:prstGeom prst="rect">
            <a:avLst/>
          </a:prstGeom>
          <a:noFill/>
          <a:ln w="9525">
            <a:noFill/>
          </a:ln>
        </p:spPr>
        <p:txBody>
          <a:bodyPr wrap="none">
            <a:spAutoFit/>
          </a:bodyPr>
          <a:p>
            <a:r>
              <a:rPr lang="zh-CN" altLang="en-US" sz="3200" b="1" dirty="0">
                <a:solidFill>
                  <a:srgbClr val="CC00FF"/>
                </a:solidFill>
                <a:latin typeface="Arial" panose="020B0604020202020204" pitchFamily="34" charset="0"/>
              </a:rPr>
              <a:t>夏</a:t>
            </a:r>
            <a:endParaRPr lang="zh-CN" altLang="en-US" sz="3200" b="1" dirty="0">
              <a:solidFill>
                <a:srgbClr val="CC00FF"/>
              </a:solidFill>
              <a:latin typeface="Arial" panose="020B0604020202020204" pitchFamily="34" charset="0"/>
            </a:endParaRPr>
          </a:p>
        </p:txBody>
      </p:sp>
      <p:sp>
        <p:nvSpPr>
          <p:cNvPr id="23561" name="Text Box 9"/>
          <p:cNvSpPr txBox="1"/>
          <p:nvPr/>
        </p:nvSpPr>
        <p:spPr>
          <a:xfrm>
            <a:off x="2628900" y="3490913"/>
            <a:ext cx="1816100" cy="583565"/>
          </a:xfrm>
          <a:prstGeom prst="rect">
            <a:avLst/>
          </a:prstGeom>
          <a:noFill/>
          <a:ln w="9525">
            <a:noFill/>
          </a:ln>
        </p:spPr>
        <p:txBody>
          <a:bodyPr wrap="none">
            <a:spAutoFit/>
          </a:bodyPr>
          <a:p>
            <a:r>
              <a:rPr lang="zh-CN" altLang="en-US" sz="3200" b="1" dirty="0">
                <a:solidFill>
                  <a:srgbClr val="CC00FF"/>
                </a:solidFill>
                <a:latin typeface="Arial" panose="020B0604020202020204" pitchFamily="34" charset="0"/>
              </a:rPr>
              <a:t>春冬之景</a:t>
            </a:r>
            <a:endParaRPr lang="zh-CN" altLang="en-US" sz="3200" b="1" dirty="0">
              <a:solidFill>
                <a:srgbClr val="CC00FF"/>
              </a:solidFill>
              <a:latin typeface="Arial" panose="020B0604020202020204" pitchFamily="34" charset="0"/>
            </a:endParaRPr>
          </a:p>
        </p:txBody>
      </p:sp>
      <p:sp>
        <p:nvSpPr>
          <p:cNvPr id="23562" name="Text Box 10"/>
          <p:cNvSpPr txBox="1"/>
          <p:nvPr/>
        </p:nvSpPr>
        <p:spPr>
          <a:xfrm>
            <a:off x="2846705" y="4650105"/>
            <a:ext cx="1061085" cy="583565"/>
          </a:xfrm>
          <a:prstGeom prst="rect">
            <a:avLst/>
          </a:prstGeom>
          <a:noFill/>
          <a:ln w="9525">
            <a:noFill/>
          </a:ln>
        </p:spPr>
        <p:txBody>
          <a:bodyPr wrap="square">
            <a:spAutoFit/>
          </a:bodyPr>
          <a:p>
            <a:r>
              <a:rPr lang="zh-CN" altLang="en-US" sz="3200" b="1" dirty="0">
                <a:solidFill>
                  <a:srgbClr val="CC00FF"/>
                </a:solidFill>
                <a:latin typeface="Arial" panose="020B0604020202020204" pitchFamily="34" charset="0"/>
              </a:rPr>
              <a:t>秋景</a:t>
            </a:r>
            <a:endParaRPr lang="zh-CN" altLang="en-US" sz="3200" b="1" dirty="0">
              <a:solidFill>
                <a:srgbClr val="CC00FF"/>
              </a:solidFill>
              <a:latin typeface="Arial" panose="020B0604020202020204" pitchFamily="34" charset="0"/>
            </a:endParaRPr>
          </a:p>
        </p:txBody>
      </p:sp>
      <p:sp>
        <p:nvSpPr>
          <p:cNvPr id="23563" name="AutoShape 11"/>
          <p:cNvSpPr/>
          <p:nvPr/>
        </p:nvSpPr>
        <p:spPr>
          <a:xfrm>
            <a:off x="2628583" y="2522855"/>
            <a:ext cx="74612" cy="2520950"/>
          </a:xfrm>
          <a:prstGeom prst="leftBrace">
            <a:avLst>
              <a:gd name="adj1" fmla="val 281092"/>
              <a:gd name="adj2" fmla="val 50000"/>
            </a:avLst>
          </a:prstGeom>
          <a:solidFill>
            <a:schemeClr val="accent1"/>
          </a:solidFill>
          <a:ln w="9525" cap="flat" cmpd="sng">
            <a:solidFill>
              <a:schemeClr val="tx1"/>
            </a:solidFill>
            <a:prstDash val="solid"/>
            <a:headEnd type="none" w="med" len="med"/>
            <a:tailEnd type="none" w="med" len="med"/>
          </a:ln>
        </p:spPr>
        <p:txBody>
          <a:bodyPr anchor="ctr"/>
          <a:p>
            <a:endParaRPr lang="zh-CN" altLang="en-US" dirty="0">
              <a:latin typeface="Arial" panose="020B0604020202020204" pitchFamily="34" charset="0"/>
            </a:endParaRPr>
          </a:p>
        </p:txBody>
      </p:sp>
      <p:sp>
        <p:nvSpPr>
          <p:cNvPr id="23564" name="Text Box 12"/>
          <p:cNvSpPr txBox="1"/>
          <p:nvPr/>
        </p:nvSpPr>
        <p:spPr>
          <a:xfrm>
            <a:off x="3842068" y="2507933"/>
            <a:ext cx="1459230" cy="398780"/>
          </a:xfrm>
          <a:prstGeom prst="rect">
            <a:avLst/>
          </a:prstGeom>
          <a:noFill/>
          <a:ln w="9525">
            <a:noFill/>
          </a:ln>
        </p:spPr>
        <p:txBody>
          <a:bodyPr wrap="none">
            <a:spAutoFit/>
          </a:bodyPr>
          <a:p>
            <a:r>
              <a:rPr lang="zh-CN" altLang="en-US" sz="2000" b="1" dirty="0">
                <a:latin typeface="Arial" panose="020B0604020202020204" pitchFamily="34" charset="0"/>
              </a:rPr>
              <a:t>凶险、迅疾</a:t>
            </a:r>
            <a:endParaRPr lang="zh-CN" altLang="en-US" sz="2000" b="1" dirty="0">
              <a:latin typeface="Arial" panose="020B0604020202020204" pitchFamily="34" charset="0"/>
            </a:endParaRPr>
          </a:p>
        </p:txBody>
      </p:sp>
      <p:sp>
        <p:nvSpPr>
          <p:cNvPr id="23565" name="Text Box 13"/>
          <p:cNvSpPr txBox="1"/>
          <p:nvPr/>
        </p:nvSpPr>
        <p:spPr>
          <a:xfrm>
            <a:off x="4294188" y="3581083"/>
            <a:ext cx="1459230" cy="398780"/>
          </a:xfrm>
          <a:prstGeom prst="rect">
            <a:avLst/>
          </a:prstGeom>
          <a:noFill/>
          <a:ln w="9525">
            <a:noFill/>
          </a:ln>
        </p:spPr>
        <p:txBody>
          <a:bodyPr wrap="none">
            <a:spAutoFit/>
          </a:bodyPr>
          <a:p>
            <a:r>
              <a:rPr lang="zh-CN" altLang="en-US" sz="2000" b="1" dirty="0">
                <a:latin typeface="Arial" panose="020B0604020202020204" pitchFamily="34" charset="0"/>
              </a:rPr>
              <a:t>清幽、秀丽</a:t>
            </a:r>
            <a:endParaRPr lang="zh-CN" altLang="en-US" sz="2000" b="1" dirty="0">
              <a:latin typeface="Arial" panose="020B0604020202020204" pitchFamily="34" charset="0"/>
            </a:endParaRPr>
          </a:p>
        </p:txBody>
      </p:sp>
      <p:sp>
        <p:nvSpPr>
          <p:cNvPr id="23566" name="Text Box 14"/>
          <p:cNvSpPr txBox="1"/>
          <p:nvPr/>
        </p:nvSpPr>
        <p:spPr>
          <a:xfrm>
            <a:off x="4204653" y="4742815"/>
            <a:ext cx="1459230" cy="398780"/>
          </a:xfrm>
          <a:prstGeom prst="rect">
            <a:avLst/>
          </a:prstGeom>
          <a:noFill/>
          <a:ln w="9525">
            <a:noFill/>
          </a:ln>
        </p:spPr>
        <p:txBody>
          <a:bodyPr wrap="none">
            <a:spAutoFit/>
          </a:bodyPr>
          <a:p>
            <a:r>
              <a:rPr lang="zh-CN" altLang="en-US" sz="2000" b="1" dirty="0">
                <a:latin typeface="Arial" panose="020B0604020202020204" pitchFamily="34" charset="0"/>
              </a:rPr>
              <a:t>凄凉、哀婉</a:t>
            </a:r>
            <a:endParaRPr lang="zh-CN" altLang="en-US" sz="2000" b="1" dirty="0">
              <a:latin typeface="Arial" panose="020B0604020202020204" pitchFamily="34" charset="0"/>
            </a:endParaRPr>
          </a:p>
        </p:txBody>
      </p:sp>
      <p:sp>
        <p:nvSpPr>
          <p:cNvPr id="23568" name="AutoShape 16"/>
          <p:cNvSpPr/>
          <p:nvPr/>
        </p:nvSpPr>
        <p:spPr>
          <a:xfrm>
            <a:off x="7427595" y="1571625"/>
            <a:ext cx="212725" cy="3880485"/>
          </a:xfrm>
          <a:prstGeom prst="rightBrace">
            <a:avLst>
              <a:gd name="adj1" fmla="val 136650"/>
              <a:gd name="adj2" fmla="val 50000"/>
            </a:avLst>
          </a:prstGeom>
          <a:solidFill>
            <a:schemeClr val="accent1"/>
          </a:solidFill>
          <a:ln w="9525" cap="flat" cmpd="sng">
            <a:solidFill>
              <a:schemeClr val="tx1"/>
            </a:solidFill>
            <a:prstDash val="solid"/>
            <a:headEnd type="none" w="med" len="med"/>
            <a:tailEnd type="none" w="med" len="med"/>
          </a:ln>
        </p:spPr>
        <p:txBody>
          <a:bodyPr anchor="ctr"/>
          <a:p>
            <a:endParaRPr lang="zh-CN" altLang="en-US" dirty="0">
              <a:latin typeface="Arial" panose="020B0604020202020204" pitchFamily="34" charset="0"/>
            </a:endParaRPr>
          </a:p>
        </p:txBody>
      </p:sp>
      <p:sp>
        <p:nvSpPr>
          <p:cNvPr id="2" name="Text Box 12"/>
          <p:cNvSpPr txBox="1"/>
          <p:nvPr/>
        </p:nvSpPr>
        <p:spPr>
          <a:xfrm>
            <a:off x="7640320" y="2635250"/>
            <a:ext cx="1406525" cy="1753235"/>
          </a:xfrm>
          <a:prstGeom prst="rect">
            <a:avLst/>
          </a:prstGeom>
          <a:noFill/>
          <a:ln w="9525">
            <a:noFill/>
          </a:ln>
        </p:spPr>
        <p:txBody>
          <a:bodyPr wrap="square">
            <a:spAutoFit/>
          </a:bodyPr>
          <a:p>
            <a:r>
              <a:rPr lang="zh-CN" altLang="en-US" sz="1800" b="1" dirty="0">
                <a:solidFill>
                  <a:srgbClr val="FF0000"/>
                </a:solidFill>
                <a:latin typeface="Arial" panose="020B0604020202020204" pitchFamily="34" charset="0"/>
              </a:rPr>
              <a:t>写出了三峡的雄奇险拔、清幽秀丽。表现了作者无限的赞美和欣赏之情</a:t>
            </a:r>
            <a:endParaRPr lang="zh-CN" altLang="en-US" sz="1800" b="1" dirty="0">
              <a:solidFill>
                <a:srgbClr val="FF0000"/>
              </a:solidFill>
              <a:latin typeface="Arial" panose="020B0604020202020204" pitchFamily="34" charset="0"/>
            </a:endParaRPr>
          </a:p>
        </p:txBody>
      </p:sp>
      <p:sp>
        <p:nvSpPr>
          <p:cNvPr id="3" name="文本框 2"/>
          <p:cNvSpPr txBox="1"/>
          <p:nvPr/>
        </p:nvSpPr>
        <p:spPr>
          <a:xfrm>
            <a:off x="573405" y="5440680"/>
            <a:ext cx="7997190" cy="1198880"/>
          </a:xfrm>
          <a:prstGeom prst="rect">
            <a:avLst/>
          </a:prstGeom>
          <a:noFill/>
        </p:spPr>
        <p:txBody>
          <a:bodyPr wrap="square" rtlCol="0" anchor="t">
            <a:spAutoFit/>
          </a:bodyPr>
          <a:p>
            <a:pPr marR="0" defTabSz="914400">
              <a:spcBef>
                <a:spcPts val="0"/>
              </a:spcBef>
              <a:buClrTx/>
              <a:buSzTx/>
              <a:buFontTx/>
              <a:defRPr/>
            </a:pPr>
            <a:r>
              <a:rPr lang="zh-CN" altLang="en-US" b="1" kern="0" noProof="0" dirty="0">
                <a:latin typeface="楷体" panose="02010609060101010101" pitchFamily="49" charset="-122"/>
                <a:ea typeface="楷体" panose="02010609060101010101" pitchFamily="49" charset="-122"/>
                <a:sym typeface="+mn-ea"/>
              </a:rPr>
              <a:t>文章第</a:t>
            </a:r>
            <a:r>
              <a:rPr lang="en-US" altLang="zh-CN" b="1" kern="0" noProof="0" dirty="0">
                <a:latin typeface="楷体" panose="02010609060101010101" pitchFamily="49" charset="-122"/>
                <a:ea typeface="楷体" panose="02010609060101010101" pitchFamily="49" charset="-122"/>
                <a:sym typeface="+mn-ea"/>
              </a:rPr>
              <a:t>1</a:t>
            </a:r>
            <a:r>
              <a:rPr lang="zh-CN" altLang="en-US" b="1" kern="0" noProof="0" dirty="0">
                <a:latin typeface="楷体" panose="02010609060101010101" pitchFamily="49" charset="-122"/>
                <a:ea typeface="楷体" panose="02010609060101010101" pitchFamily="49" charset="-122"/>
                <a:sym typeface="+mn-ea"/>
              </a:rPr>
              <a:t>段总体描绘三峡的形势，是</a:t>
            </a:r>
            <a:r>
              <a:rPr lang="zh-CN" altLang="en-US" b="1" kern="0" noProof="0" dirty="0">
                <a:solidFill>
                  <a:srgbClr val="FF0000"/>
                </a:solidFill>
                <a:latin typeface="楷体" panose="02010609060101010101" pitchFamily="49" charset="-122"/>
                <a:ea typeface="楷体" panose="02010609060101010101" pitchFamily="49" charset="-122"/>
                <a:sym typeface="+mn-ea"/>
              </a:rPr>
              <a:t>概貌性</a:t>
            </a:r>
            <a:r>
              <a:rPr lang="zh-CN" altLang="en-US" b="1" kern="0" noProof="0" dirty="0">
                <a:latin typeface="楷体" panose="02010609060101010101" pitchFamily="49" charset="-122"/>
                <a:ea typeface="楷体" panose="02010609060101010101" pitchFamily="49" charset="-122"/>
                <a:sym typeface="+mn-ea"/>
              </a:rPr>
              <a:t>描写。</a:t>
            </a:r>
            <a:endParaRPr kumimoji="0" lang="en-US" altLang="zh-CN" b="1" kern="0" cap="none" spc="0" normalizeH="0" baseline="0" noProof="0" dirty="0">
              <a:latin typeface="楷体" panose="02010609060101010101" pitchFamily="49" charset="-122"/>
              <a:ea typeface="楷体" panose="02010609060101010101" pitchFamily="49" charset="-122"/>
              <a:cs typeface="+mn-cs"/>
            </a:endParaRPr>
          </a:p>
          <a:p>
            <a:pPr marR="0" defTabSz="914400">
              <a:spcBef>
                <a:spcPts val="0"/>
              </a:spcBef>
              <a:buClrTx/>
              <a:buSzTx/>
              <a:buFontTx/>
              <a:defRPr/>
            </a:pPr>
            <a:r>
              <a:rPr lang="zh-CN" altLang="en-US" b="1" kern="0" noProof="0" dirty="0">
                <a:latin typeface="楷体" panose="02010609060101010101" pitchFamily="49" charset="-122"/>
                <a:ea typeface="楷体" panose="02010609060101010101" pitchFamily="49" charset="-122"/>
                <a:sym typeface="+mn-ea"/>
              </a:rPr>
              <a:t>接下来</a:t>
            </a:r>
            <a:r>
              <a:rPr lang="en-US" altLang="zh-CN" b="1" kern="0" noProof="0" dirty="0">
                <a:latin typeface="楷体" panose="02010609060101010101" pitchFamily="49" charset="-122"/>
                <a:ea typeface="楷体" panose="02010609060101010101" pitchFamily="49" charset="-122"/>
                <a:sym typeface="+mn-ea"/>
              </a:rPr>
              <a:t>3</a:t>
            </a:r>
            <a:r>
              <a:rPr lang="zh-CN" altLang="en-US" b="1" kern="0" noProof="0" dirty="0">
                <a:latin typeface="楷体" panose="02010609060101010101" pitchFamily="49" charset="-122"/>
                <a:ea typeface="楷体" panose="02010609060101010101" pitchFamily="49" charset="-122"/>
                <a:sym typeface="+mn-ea"/>
              </a:rPr>
              <a:t>段，是具体描绘，抓住</a:t>
            </a:r>
            <a:r>
              <a:rPr lang="zh-CN" altLang="en-US" b="1" kern="0" noProof="0" dirty="0">
                <a:solidFill>
                  <a:srgbClr val="FF0000"/>
                </a:solidFill>
                <a:latin typeface="楷体" panose="02010609060101010101" pitchFamily="49" charset="-122"/>
                <a:ea typeface="楷体" panose="02010609060101010101" pitchFamily="49" charset="-122"/>
                <a:sym typeface="+mn-ea"/>
              </a:rPr>
              <a:t>季节特点</a:t>
            </a:r>
            <a:r>
              <a:rPr lang="zh-CN" altLang="en-US" b="1" kern="0" noProof="0" dirty="0">
                <a:latin typeface="楷体" panose="02010609060101010101" pitchFamily="49" charset="-122"/>
                <a:ea typeface="楷体" panose="02010609060101010101" pitchFamily="49" charset="-122"/>
                <a:sym typeface="+mn-ea"/>
              </a:rPr>
              <a:t>，分别写出夏天、冬春之时和秋天各个不同季节的自然景象。</a:t>
            </a:r>
            <a:endParaRPr kumimoji="0" lang="en-US" altLang="zh-CN" b="1" kern="0" cap="none" spc="0" normalizeH="0" baseline="0" noProof="0" dirty="0">
              <a:latin typeface="楷体" panose="02010609060101010101" pitchFamily="49" charset="-122"/>
              <a:ea typeface="楷体" panose="02010609060101010101" pitchFamily="49" charset="-122"/>
              <a:cs typeface="+mn-cs"/>
            </a:endParaRPr>
          </a:p>
          <a:p>
            <a:pPr marR="0" defTabSz="914400">
              <a:spcBef>
                <a:spcPts val="0"/>
              </a:spcBef>
              <a:buClrTx/>
              <a:buSzTx/>
              <a:buFontTx/>
              <a:defRPr/>
            </a:pPr>
            <a:r>
              <a:rPr lang="zh-CN" altLang="en-US" b="1" kern="0" noProof="0" dirty="0">
                <a:latin typeface="楷体" panose="02010609060101010101" pitchFamily="49" charset="-122"/>
                <a:ea typeface="楷体" panose="02010609060101010101" pitchFamily="49" charset="-122"/>
                <a:sym typeface="+mn-ea"/>
              </a:rPr>
              <a:t>体现出作者在材料安排上的匠心。</a:t>
            </a:r>
            <a:endParaRPr lang="zh-CN" altLang="en-US"/>
          </a:p>
        </p:txBody>
      </p:sp>
      <p:sp>
        <p:nvSpPr>
          <p:cNvPr id="4" name="矩形 3"/>
          <p:cNvSpPr/>
          <p:nvPr/>
        </p:nvSpPr>
        <p:spPr>
          <a:xfrm>
            <a:off x="5853113" y="3396615"/>
            <a:ext cx="1407795" cy="583565"/>
          </a:xfrm>
          <a:prstGeom prst="rect">
            <a:avLst/>
          </a:prstGeom>
          <a:noFill/>
          <a:ln>
            <a:noFill/>
          </a:ln>
        </p:spPr>
        <p:txBody>
          <a:bodyPr wrap="non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清幽美</a:t>
            </a:r>
            <a:endParaRPr lang="zh-CN" altLang="en-US" sz="3200" b="1">
              <a:solidFill>
                <a:srgbClr val="FF0000"/>
              </a:solidFill>
              <a:effectLst>
                <a:outerShdw blurRad="38100" dist="19050" dir="2700000" algn="tl" rotWithShape="0">
                  <a:schemeClr val="dk1">
                    <a:alpha val="40000"/>
                  </a:schemeClr>
                </a:outerShdw>
              </a:effectLst>
            </a:endParaRPr>
          </a:p>
        </p:txBody>
      </p:sp>
      <p:sp>
        <p:nvSpPr>
          <p:cNvPr id="5" name="矩形 4"/>
          <p:cNvSpPr/>
          <p:nvPr/>
        </p:nvSpPr>
        <p:spPr>
          <a:xfrm>
            <a:off x="5853113" y="2413635"/>
            <a:ext cx="1407795" cy="583565"/>
          </a:xfrm>
          <a:prstGeom prst="rect">
            <a:avLst/>
          </a:prstGeom>
          <a:noFill/>
          <a:ln>
            <a:noFill/>
          </a:ln>
        </p:spPr>
        <p:txBody>
          <a:bodyPr wrap="non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奔放美</a:t>
            </a:r>
            <a:endParaRPr lang="zh-CN" altLang="en-US" sz="3200" b="1">
              <a:solidFill>
                <a:srgbClr val="FF0000"/>
              </a:solidFill>
              <a:effectLst>
                <a:outerShdw blurRad="38100" dist="19050" dir="2700000" algn="tl" rotWithShape="0">
                  <a:schemeClr val="dk1">
                    <a:alpha val="40000"/>
                  </a:schemeClr>
                </a:outerShdw>
              </a:effectLst>
            </a:endParaRPr>
          </a:p>
        </p:txBody>
      </p:sp>
      <p:sp>
        <p:nvSpPr>
          <p:cNvPr id="6" name="矩形 5"/>
          <p:cNvSpPr/>
          <p:nvPr/>
        </p:nvSpPr>
        <p:spPr>
          <a:xfrm>
            <a:off x="5919788" y="4558030"/>
            <a:ext cx="1407795" cy="583565"/>
          </a:xfrm>
          <a:prstGeom prst="rect">
            <a:avLst/>
          </a:prstGeom>
          <a:noFill/>
          <a:ln>
            <a:noFill/>
          </a:ln>
        </p:spPr>
        <p:txBody>
          <a:bodyPr wrap="none" rtlCol="0" anchor="t">
            <a:spAutoFit/>
          </a:bodyPr>
          <a:p>
            <a:pPr algn="ctr"/>
            <a:r>
              <a:rPr lang="zh-CN" altLang="en-US" sz="3200" b="1">
                <a:solidFill>
                  <a:srgbClr val="FF0000"/>
                </a:solidFill>
                <a:effectLst>
                  <a:outerShdw blurRad="38100" dist="19050" dir="2700000" algn="tl" rotWithShape="0">
                    <a:schemeClr val="dk1">
                      <a:alpha val="40000"/>
                    </a:schemeClr>
                  </a:outerShdw>
                </a:effectLst>
              </a:rPr>
              <a:t>凄婉美</a:t>
            </a:r>
            <a:endParaRPr lang="zh-CN" altLang="en-US" sz="3200" b="1">
              <a:solidFill>
                <a:srgbClr val="FF0000"/>
              </a:solidFill>
              <a:effectLst>
                <a:outerShdw blurRad="38100" dist="19050" dir="2700000" algn="tl" rotWithShape="0">
                  <a:schemeClr val="dk1">
                    <a:alpha val="40000"/>
                  </a:schemeClr>
                </a:outerShdw>
              </a:effectLst>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000000"/>
                                          </p:val>
                                        </p:tav>
                                        <p:tav tm="100000">
                                          <p:val>
                                            <p:strVal val="#ppt_w"/>
                                          </p:val>
                                        </p:tav>
                                      </p:tavLst>
                                    </p:anim>
                                    <p:anim calcmode="lin" valueType="num">
                                      <p:cBhvr>
                                        <p:cTn id="8" dur="500" fill="hold"/>
                                        <p:tgtEl>
                                          <p:spTgt spid="23556"/>
                                        </p:tgtEl>
                                        <p:attrNameLst>
                                          <p:attrName>ppt_h</p:attrName>
                                        </p:attrNameLst>
                                      </p:cBhvr>
                                      <p:tavLst>
                                        <p:tav tm="0">
                                          <p:val>
                                            <p:fltVal val="0.000000"/>
                                          </p:val>
                                        </p:tav>
                                        <p:tav tm="100000">
                                          <p:val>
                                            <p:strVal val="#ppt_h"/>
                                          </p:val>
                                        </p:tav>
                                      </p:tavLst>
                                    </p:anim>
                                    <p:anim calcmode="lin" valueType="num">
                                      <p:cBhvr>
                                        <p:cTn id="9" dur="500" fill="hold"/>
                                        <p:tgtEl>
                                          <p:spTgt spid="23556"/>
                                        </p:tgtEl>
                                        <p:attrNameLst>
                                          <p:attrName>style.rotation</p:attrName>
                                        </p:attrNameLst>
                                      </p:cBhvr>
                                      <p:tavLst>
                                        <p:tav tm="0">
                                          <p:val>
                                            <p:fltVal val="360.000000"/>
                                          </p:val>
                                        </p:tav>
                                        <p:tav tm="100000">
                                          <p:val>
                                            <p:fltVal val="0.000000"/>
                                          </p:val>
                                        </p:tav>
                                      </p:tavLst>
                                    </p:anim>
                                    <p:animEffect transition="in" filter="fade">
                                      <p:cBhvr>
                                        <p:cTn id="10" dur="500"/>
                                        <p:tgtEl>
                                          <p:spTgt spid="2355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additive="base">
                                        <p:cTn id="23" dur="500" fill="hold"/>
                                        <p:tgtEl>
                                          <p:spTgt spid="23557"/>
                                        </p:tgtEl>
                                        <p:attrNameLst>
                                          <p:attrName>ppt_x</p:attrName>
                                        </p:attrNameLst>
                                      </p:cBhvr>
                                      <p:tavLst>
                                        <p:tav tm="0">
                                          <p:val>
                                            <p:strVal val="0-#ppt_w/2"/>
                                          </p:val>
                                        </p:tav>
                                        <p:tav tm="100000">
                                          <p:val>
                                            <p:strVal val="#ppt_x"/>
                                          </p:val>
                                        </p:tav>
                                      </p:tavLst>
                                    </p:anim>
                                    <p:anim calcmode="lin" valueType="num">
                                      <p:cBhvr additive="base">
                                        <p:cTn id="24"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3559"/>
                                        </p:tgtEl>
                                        <p:attrNameLst>
                                          <p:attrName>style.visibility</p:attrName>
                                        </p:attrNameLst>
                                      </p:cBhvr>
                                      <p:to>
                                        <p:strVal val="visible"/>
                                      </p:to>
                                    </p:set>
                                    <p:animEffect transition="in" filter="box(in)">
                                      <p:cBhvr>
                                        <p:cTn id="29" dur="500"/>
                                        <p:tgtEl>
                                          <p:spTgt spid="2355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3563"/>
                                        </p:tgtEl>
                                        <p:attrNameLst>
                                          <p:attrName>style.visibility</p:attrName>
                                        </p:attrNameLst>
                                      </p:cBhvr>
                                      <p:to>
                                        <p:strVal val="visible"/>
                                      </p:to>
                                    </p:set>
                                    <p:anim calcmode="lin" valueType="num">
                                      <p:cBhvr additive="base">
                                        <p:cTn id="34" dur="500" fill="hold"/>
                                        <p:tgtEl>
                                          <p:spTgt spid="23563"/>
                                        </p:tgtEl>
                                        <p:attrNameLst>
                                          <p:attrName>ppt_x</p:attrName>
                                        </p:attrNameLst>
                                      </p:cBhvr>
                                      <p:tavLst>
                                        <p:tav tm="0">
                                          <p:val>
                                            <p:strVal val="0-#ppt_w/2"/>
                                          </p:val>
                                        </p:tav>
                                        <p:tav tm="100000">
                                          <p:val>
                                            <p:strVal val="#ppt_x"/>
                                          </p:val>
                                        </p:tav>
                                      </p:tavLst>
                                    </p:anim>
                                    <p:anim calcmode="lin" valueType="num">
                                      <p:cBhvr additive="base">
                                        <p:cTn id="35" dur="500" fill="hold"/>
                                        <p:tgtEl>
                                          <p:spTgt spid="2356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3560"/>
                                        </p:tgtEl>
                                        <p:attrNameLst>
                                          <p:attrName>style.visibility</p:attrName>
                                        </p:attrNameLst>
                                      </p:cBhvr>
                                      <p:to>
                                        <p:strVal val="visible"/>
                                      </p:to>
                                    </p:set>
                                    <p:animEffect transition="in" filter="slide(fromBottom)">
                                      <p:cBhvr>
                                        <p:cTn id="40" dur="500"/>
                                        <p:tgtEl>
                                          <p:spTgt spid="2356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561"/>
                                        </p:tgtEl>
                                        <p:attrNameLst>
                                          <p:attrName>style.visibility</p:attrName>
                                        </p:attrNameLst>
                                      </p:cBhvr>
                                      <p:to>
                                        <p:strVal val="visible"/>
                                      </p:to>
                                    </p:set>
                                    <p:animEffect transition="in" filter="blinds(horizontal)">
                                      <p:cBhvr>
                                        <p:cTn id="45" dur="500"/>
                                        <p:tgtEl>
                                          <p:spTgt spid="23561"/>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3562"/>
                                        </p:tgtEl>
                                        <p:attrNameLst>
                                          <p:attrName>style.visibility</p:attrName>
                                        </p:attrNameLst>
                                      </p:cBhvr>
                                      <p:to>
                                        <p:strVal val="visible"/>
                                      </p:to>
                                    </p:set>
                                    <p:animEffect transition="in" filter="box(in)">
                                      <p:cBhvr>
                                        <p:cTn id="50" dur="500"/>
                                        <p:tgtEl>
                                          <p:spTgt spid="23562"/>
                                        </p:tgtEl>
                                      </p:cBhvr>
                                    </p:animEffec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23564"/>
                                        </p:tgtEl>
                                        <p:attrNameLst>
                                          <p:attrName>style.visibility</p:attrName>
                                        </p:attrNameLst>
                                      </p:cBhvr>
                                      <p:to>
                                        <p:strVal val="visible"/>
                                      </p:to>
                                    </p:set>
                                    <p:anim calcmode="discrete" valueType="clr">
                                      <p:cBhvr override="childStyle">
                                        <p:cTn id="55" dur="500"/>
                                        <p:tgtEl>
                                          <p:spTgt spid="23564"/>
                                        </p:tgtEl>
                                        <p:attrNameLst>
                                          <p:attrName>style.color</p:attrName>
                                        </p:attrNameLst>
                                      </p:cBhvr>
                                      <p:tavLst>
                                        <p:tav tm="0">
                                          <p:val>
                                            <p:clrVal>
                                              <a:schemeClr val="accent2"/>
                                            </p:clrVal>
                                          </p:val>
                                        </p:tav>
                                        <p:tav tm="50000">
                                          <p:val>
                                            <p:clrVal>
                                              <a:schemeClr val="hlink"/>
                                            </p:clrVal>
                                          </p:val>
                                        </p:tav>
                                      </p:tavLst>
                                    </p:anim>
                                    <p:anim calcmode="discrete" valueType="clr">
                                      <p:cBhvr>
                                        <p:cTn id="56" dur="500"/>
                                        <p:tgtEl>
                                          <p:spTgt spid="23564"/>
                                        </p:tgtEl>
                                        <p:attrNameLst>
                                          <p:attrName>fillcolor</p:attrName>
                                        </p:attrNameLst>
                                      </p:cBhvr>
                                      <p:tavLst>
                                        <p:tav tm="0">
                                          <p:val>
                                            <p:clrVal>
                                              <a:schemeClr val="accent2"/>
                                            </p:clrVal>
                                          </p:val>
                                        </p:tav>
                                        <p:tav tm="50000">
                                          <p:val>
                                            <p:clrVal>
                                              <a:schemeClr val="hlink"/>
                                            </p:clrVal>
                                          </p:val>
                                        </p:tav>
                                      </p:tavLst>
                                    </p:anim>
                                    <p:set>
                                      <p:cBhvr>
                                        <p:cTn id="57" dur="500"/>
                                        <p:tgtEl>
                                          <p:spTgt spid="23564"/>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000000"/>
                                          </p:val>
                                        </p:tav>
                                        <p:tav tm="100000">
                                          <p:val>
                                            <p:strVal val="#ppt_w"/>
                                          </p:val>
                                        </p:tav>
                                      </p:tavLst>
                                    </p:anim>
                                    <p:anim calcmode="lin" valueType="num">
                                      <p:cBhvr>
                                        <p:cTn id="67" dur="500" fill="hold"/>
                                        <p:tgtEl>
                                          <p:spTgt spid="23565"/>
                                        </p:tgtEl>
                                        <p:attrNameLst>
                                          <p:attrName>ppt_h</p:attrName>
                                        </p:attrNameLst>
                                      </p:cBhvr>
                                      <p:tavLst>
                                        <p:tav tm="0">
                                          <p:val>
                                            <p:fltVal val="0.000000"/>
                                          </p:val>
                                        </p:tav>
                                        <p:tav tm="100000">
                                          <p:val>
                                            <p:strVal val="#ppt_h"/>
                                          </p:val>
                                        </p:tav>
                                      </p:tavLst>
                                    </p:anim>
                                    <p:anim calcmode="lin" valueType="num">
                                      <p:cBhvr>
                                        <p:cTn id="68" dur="500" fill="hold"/>
                                        <p:tgtEl>
                                          <p:spTgt spid="23565"/>
                                        </p:tgtEl>
                                        <p:attrNameLst>
                                          <p:attrName>style.rotation</p:attrName>
                                        </p:attrNameLst>
                                      </p:cBhvr>
                                      <p:tavLst>
                                        <p:tav tm="0">
                                          <p:val>
                                            <p:fltVal val="360.000000"/>
                                          </p:val>
                                        </p:tav>
                                        <p:tav tm="100000">
                                          <p:val>
                                            <p:fltVal val="0.000000"/>
                                          </p:val>
                                        </p:tav>
                                      </p:tavLst>
                                    </p:anim>
                                    <p:animEffect transition="in" filter="fade">
                                      <p:cBhvr>
                                        <p:cTn id="69" dur="500"/>
                                        <p:tgtEl>
                                          <p:spTgt spid="2356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grpId="0" nodeType="clickEffect">
                                  <p:stCondLst>
                                    <p:cond delay="0"/>
                                  </p:stCondLst>
                                  <p:childTnLst>
                                    <p:set>
                                      <p:cBhvr>
                                        <p:cTn id="77" dur="1" fill="hold">
                                          <p:stCondLst>
                                            <p:cond delay="0"/>
                                          </p:stCondLst>
                                        </p:cTn>
                                        <p:tgtEl>
                                          <p:spTgt spid="23566"/>
                                        </p:tgtEl>
                                        <p:attrNameLst>
                                          <p:attrName>style.visibility</p:attrName>
                                        </p:attrNameLst>
                                      </p:cBhvr>
                                      <p:to>
                                        <p:strVal val="visible"/>
                                      </p:to>
                                    </p:set>
                                    <p:animEffect transition="in" filter="diamond(in)">
                                      <p:cBhvr>
                                        <p:cTn id="78" dur="2000"/>
                                        <p:tgtEl>
                                          <p:spTgt spid="23566"/>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23568"/>
                                        </p:tgtEl>
                                        <p:attrNameLst>
                                          <p:attrName>style.visibility</p:attrName>
                                        </p:attrNameLst>
                                      </p:cBhvr>
                                      <p:to>
                                        <p:strVal val="visible"/>
                                      </p:to>
                                    </p:set>
                                    <p:anim calcmode="lin" valueType="num">
                                      <p:cBhvr additive="base">
                                        <p:cTn id="87" dur="500" fill="hold"/>
                                        <p:tgtEl>
                                          <p:spTgt spid="23568"/>
                                        </p:tgtEl>
                                        <p:attrNameLst>
                                          <p:attrName>ppt_x</p:attrName>
                                        </p:attrNameLst>
                                      </p:cBhvr>
                                      <p:tavLst>
                                        <p:tav tm="0">
                                          <p:val>
                                            <p:strVal val="1+#ppt_w/2"/>
                                          </p:val>
                                        </p:tav>
                                        <p:tav tm="100000">
                                          <p:val>
                                            <p:strVal val="#ppt_x"/>
                                          </p:val>
                                        </p:tav>
                                      </p:tavLst>
                                    </p:anim>
                                    <p:anim calcmode="lin" valueType="num">
                                      <p:cBhvr additive="base">
                                        <p:cTn id="88"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7" presetClass="entr" presetSubtype="0" fill="hold" grpId="0" nodeType="clickEffect">
                                  <p:stCondLst>
                                    <p:cond delay="0"/>
                                  </p:stCondLst>
                                  <p:iterate type="lt">
                                    <p:tmPct val="50000"/>
                                  </p:iterate>
                                  <p:childTnLst>
                                    <p:set>
                                      <p:cBhvr>
                                        <p:cTn id="92" dur="1" fill="hold">
                                          <p:stCondLst>
                                            <p:cond delay="0"/>
                                          </p:stCondLst>
                                        </p:cTn>
                                        <p:tgtEl>
                                          <p:spTgt spid="2"/>
                                        </p:tgtEl>
                                        <p:attrNameLst>
                                          <p:attrName>style.visibility</p:attrName>
                                        </p:attrNameLst>
                                      </p:cBhvr>
                                      <p:to>
                                        <p:strVal val="visible"/>
                                      </p:to>
                                    </p:set>
                                    <p:anim calcmode="discrete" valueType="clr">
                                      <p:cBhvr override="childStyle">
                                        <p:cTn id="9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94" dur="500"/>
                                        <p:tgtEl>
                                          <p:spTgt spid="2"/>
                                        </p:tgtEl>
                                        <p:attrNameLst>
                                          <p:attrName>fillcolor</p:attrName>
                                        </p:attrNameLst>
                                      </p:cBhvr>
                                      <p:tavLst>
                                        <p:tav tm="0">
                                          <p:val>
                                            <p:clrVal>
                                              <a:schemeClr val="accent2"/>
                                            </p:clrVal>
                                          </p:val>
                                        </p:tav>
                                        <p:tav tm="50000">
                                          <p:val>
                                            <p:clrVal>
                                              <a:schemeClr val="hlink"/>
                                            </p:clrVal>
                                          </p:val>
                                        </p:tav>
                                      </p:tavLst>
                                    </p:anim>
                                    <p:set>
                                      <p:cBhvr>
                                        <p:cTn id="95" dur="500"/>
                                        <p:tgtEl>
                                          <p:spTgt spid="2"/>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fill="hold"/>
                                        <p:tgtEl>
                                          <p:spTgt spid="3"/>
                                        </p:tgtEl>
                                        <p:attrNameLst>
                                          <p:attrName>ppt_x</p:attrName>
                                        </p:attrNameLst>
                                      </p:cBhvr>
                                      <p:tavLst>
                                        <p:tav tm="0">
                                          <p:val>
                                            <p:strVal val="#ppt_x"/>
                                          </p:val>
                                        </p:tav>
                                        <p:tav tm="100000">
                                          <p:val>
                                            <p:strVal val="#ppt_x"/>
                                          </p:val>
                                        </p:tav>
                                      </p:tavLst>
                                    </p:anim>
                                    <p:anim calcmode="lin" valueType="num">
                                      <p:cBhvr additive="base">
                                        <p:cTn id="10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ldLvl="0"/>
      <p:bldP spid="23557" grpId="0" bldLvl="0" animBg="1"/>
      <p:bldP spid="23559" grpId="0" bldLvl="0"/>
      <p:bldP spid="23560" grpId="0" bldLvl="0"/>
      <p:bldP spid="23561" grpId="0" bldLvl="0"/>
      <p:bldP spid="23562" grpId="0" bldLvl="0"/>
      <p:bldP spid="23563" grpId="0" bldLvl="0" animBg="1"/>
      <p:bldP spid="23564" grpId="0" bldLvl="0"/>
      <p:bldP spid="23565" grpId="0" bldLvl="0"/>
      <p:bldP spid="23566" grpId="0" bldLvl="0"/>
      <p:bldP spid="23568" grpId="0" bldLvl="0" animBg="1"/>
      <p:bldP spid="2" grpId="0" bldLvl="0"/>
      <p:bldP spid="3" grpId="0"/>
      <p:bldP spid="3" grpId="1"/>
      <p:bldP spid="23555" grpId="0" build="p"/>
      <p:bldP spid="23555" grpId="1" build="p"/>
      <p:bldP spid="5" grpId="0"/>
      <p:bldP spid="5" grpId="1"/>
      <p:bldP spid="4" grpId="0"/>
      <p:bldP spid="4"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ph type="title"/>
          </p:nvPr>
        </p:nvSpPr>
        <p:spPr/>
        <p:txBody>
          <a:bodyPr vert="horz" wrap="square" lIns="91440" tIns="45720" rIns="91440" bIns="45720" anchor="ctr"/>
          <a:p>
            <a:r>
              <a:rPr lang="zh-CN" altLang="en-US" dirty="0">
                <a:latin typeface="华文行楷" panose="02010800040101010101" pitchFamily="2" charset="-122"/>
                <a:ea typeface="华文行楷" panose="02010800040101010101" pitchFamily="2" charset="-122"/>
              </a:rPr>
              <a:t>让我们再来体会一下文章的结构之美吧</a:t>
            </a:r>
            <a:endParaRPr lang="zh-CN" altLang="en-US" dirty="0">
              <a:latin typeface="华文行楷" panose="02010800040101010101" pitchFamily="2" charset="-122"/>
              <a:ea typeface="华文行楷" panose="02010800040101010101" pitchFamily="2" charset="-122"/>
            </a:endParaRPr>
          </a:p>
        </p:txBody>
      </p:sp>
      <p:sp>
        <p:nvSpPr>
          <p:cNvPr id="35843" name="内容占位符 2"/>
          <p:cNvSpPr>
            <a:spLocks noGrp="1"/>
          </p:cNvSpPr>
          <p:nvPr>
            <p:ph idx="1"/>
          </p:nvPr>
        </p:nvSpPr>
        <p:spPr>
          <a:xfrm>
            <a:off x="323850" y="1630363"/>
            <a:ext cx="8507413" cy="4525962"/>
          </a:xfrm>
        </p:spPr>
        <p:txBody>
          <a:bodyPr vert="horz" wrap="square" lIns="91440" tIns="45720" rIns="91440" bIns="45720" anchor="t"/>
          <a:p>
            <a:pPr marL="0" indent="0">
              <a:buNone/>
            </a:pPr>
            <a:r>
              <a:rPr lang="zh-CN" altLang="en-US" sz="3600" dirty="0">
                <a:solidFill>
                  <a:srgbClr val="FF0000"/>
                </a:solidFill>
                <a:latin typeface="楷体" panose="02010609060101010101" pitchFamily="49" charset="-122"/>
                <a:ea typeface="楷体" panose="02010609060101010101" pitchFamily="49" charset="-122"/>
              </a:rPr>
              <a:t>三峡之所以成为“峡”，是因为旁有群山约束，中有江水流淌，二者缺一不可。</a:t>
            </a:r>
            <a:endParaRPr lang="en-US" altLang="zh-CN" sz="3600" dirty="0">
              <a:solidFill>
                <a:srgbClr val="FF0000"/>
              </a:solidFill>
              <a:latin typeface="楷体" panose="02010609060101010101" pitchFamily="49" charset="-122"/>
              <a:ea typeface="楷体" panose="02010609060101010101" pitchFamily="49" charset="-122"/>
            </a:endParaRPr>
          </a:p>
          <a:p>
            <a:pPr marL="0" indent="0">
              <a:buNone/>
            </a:pPr>
            <a:r>
              <a:rPr lang="zh-CN" altLang="en-US" sz="3600" dirty="0">
                <a:solidFill>
                  <a:srgbClr val="FF0000"/>
                </a:solidFill>
                <a:latin typeface="楷体" panose="02010609060101010101" pitchFamily="49" charset="-122"/>
                <a:ea typeface="楷体" panose="02010609060101010101" pitchFamily="49" charset="-122"/>
              </a:rPr>
              <a:t>山为屏障，是峡之外围，所以第一段先写山，勾勒全貌；</a:t>
            </a:r>
            <a:endParaRPr lang="en-US" altLang="zh-CN" sz="3600" dirty="0">
              <a:solidFill>
                <a:srgbClr val="FF0000"/>
              </a:solidFill>
              <a:latin typeface="楷体" panose="02010609060101010101" pitchFamily="49" charset="-122"/>
              <a:ea typeface="楷体" panose="02010609060101010101" pitchFamily="49" charset="-122"/>
            </a:endParaRPr>
          </a:p>
          <a:p>
            <a:pPr marL="0" indent="0">
              <a:buNone/>
            </a:pPr>
            <a:r>
              <a:rPr lang="zh-CN" altLang="en-US" sz="3600" dirty="0">
                <a:solidFill>
                  <a:srgbClr val="FF0000"/>
                </a:solidFill>
                <a:latin typeface="楷体" panose="02010609060101010101" pitchFamily="49" charset="-122"/>
                <a:ea typeface="楷体" panose="02010609060101010101" pitchFamily="49" charset="-122"/>
              </a:rPr>
              <a:t>水是峡之筋骨，所以后两段重点写水，从动、静两方面写其特色；</a:t>
            </a:r>
            <a:endParaRPr lang="en-US" altLang="zh-CN" sz="3600" dirty="0">
              <a:solidFill>
                <a:srgbClr val="FF0000"/>
              </a:solidFill>
              <a:latin typeface="楷体" panose="02010609060101010101" pitchFamily="49" charset="-122"/>
              <a:ea typeface="楷体" panose="02010609060101010101" pitchFamily="49" charset="-122"/>
            </a:endParaRPr>
          </a:p>
          <a:p>
            <a:pPr marL="0" indent="0">
              <a:buNone/>
            </a:pPr>
            <a:r>
              <a:rPr lang="zh-CN" altLang="en-US" sz="3600" dirty="0">
                <a:solidFill>
                  <a:srgbClr val="FF0000"/>
                </a:solidFill>
                <a:latin typeface="楷体" panose="02010609060101010101" pitchFamily="49" charset="-122"/>
                <a:ea typeface="楷体" panose="02010609060101010101" pitchFamily="49" charset="-122"/>
              </a:rPr>
              <a:t>最后又将目光聚焦于山，首尾呼应。</a:t>
            </a:r>
            <a:endParaRPr lang="zh-CN" altLang="en-US" sz="3600"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p:random/>
    <p:sndAc>
      <p:stSnd>
        <p:snd r:embed="rId1"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6" name="Picture 4" descr="C:\Users\lenovo\Desktop\4.jpg"/>
          <p:cNvPicPr>
            <a:picLocks noChangeAspect="1"/>
          </p:cNvPicPr>
          <p:nvPr/>
        </p:nvPicPr>
        <p:blipFill>
          <a:blip r:embed="rId1"/>
          <a:stretch>
            <a:fillRect/>
          </a:stretch>
        </p:blipFill>
        <p:spPr>
          <a:xfrm>
            <a:off x="-20637" y="3357563"/>
            <a:ext cx="9164637" cy="3500437"/>
          </a:xfrm>
          <a:prstGeom prst="rect">
            <a:avLst/>
          </a:prstGeom>
          <a:noFill/>
          <a:ln w="9525">
            <a:noFill/>
          </a:ln>
        </p:spPr>
      </p:pic>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6</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7650" name="Rectangle 3"/>
          <p:cNvSpPr>
            <a:spLocks noGrp="1"/>
          </p:cNvSpPr>
          <p:nvPr>
            <p:ph idx="1"/>
          </p:nvPr>
        </p:nvSpPr>
        <p:spPr/>
        <p:txBody>
          <a:bodyPr vert="horz" wrap="square" lIns="91440" tIns="45720" rIns="91440" bIns="45720" anchor="t"/>
          <a:p>
            <a:pPr eaLnBrk="1" hangingPunct="1">
              <a:buNone/>
            </a:pPr>
            <a:r>
              <a:rPr lang="en-US" altLang="zh-CN" sz="3200" b="1" dirty="0">
                <a:latin typeface="宋体" panose="02010600030101010101" pitchFamily="2" charset="-122"/>
                <a:ea typeface="宋体" panose="02010600030101010101" pitchFamily="2" charset="-122"/>
              </a:rPr>
              <a:t>1</a:t>
            </a:r>
            <a:r>
              <a:rPr lang="zh-CN" altLang="en-US" sz="3200" b="1" dirty="0">
                <a:latin typeface="宋体" panose="02010600030101010101" pitchFamily="2" charset="-122"/>
                <a:ea typeface="宋体" panose="02010600030101010101" pitchFamily="2" charset="-122"/>
              </a:rPr>
              <a:t>、作者描写“猿声”的作用是什么？</a:t>
            </a:r>
            <a:endParaRPr lang="zh-CN" altLang="en-US" sz="3200" b="1" dirty="0">
              <a:latin typeface="宋体" panose="02010600030101010101" pitchFamily="2" charset="-122"/>
              <a:ea typeface="宋体" panose="02010600030101010101" pitchFamily="2" charset="-122"/>
            </a:endParaRPr>
          </a:p>
          <a:p>
            <a:pPr eaLnBrk="1" hangingPunct="1">
              <a:buNone/>
            </a:pPr>
            <a:r>
              <a:rPr lang="zh-CN" altLang="en-US" sz="3200" b="1" dirty="0">
                <a:solidFill>
                  <a:srgbClr val="FF0000"/>
                </a:solidFill>
                <a:latin typeface="宋体" panose="02010600030101010101" pitchFamily="2" charset="-122"/>
                <a:ea typeface="宋体" panose="02010600030101010101" pitchFamily="2" charset="-122"/>
              </a:rPr>
              <a:t>渲染三峡秋景的凄凉。</a:t>
            </a:r>
            <a:endParaRPr lang="zh-CN" altLang="en-US" sz="3200" b="1" dirty="0">
              <a:solidFill>
                <a:srgbClr val="FF0000"/>
              </a:solidFill>
              <a:latin typeface="宋体" panose="02010600030101010101" pitchFamily="2" charset="-122"/>
              <a:ea typeface="宋体" panose="02010600030101010101" pitchFamily="2" charset="-122"/>
            </a:endParaRPr>
          </a:p>
          <a:p>
            <a:pPr eaLnBrk="1" hangingPunct="1">
              <a:buNone/>
            </a:pPr>
            <a:r>
              <a:rPr lang="en-US" altLang="zh-CN" sz="3200" b="1" dirty="0">
                <a:latin typeface="宋体" panose="02010600030101010101" pitchFamily="2" charset="-122"/>
                <a:ea typeface="宋体" panose="02010600030101010101" pitchFamily="2" charset="-122"/>
              </a:rPr>
              <a:t>2</a:t>
            </a:r>
            <a:r>
              <a:rPr lang="zh-CN" altLang="en-US" sz="3200" b="1" dirty="0">
                <a:latin typeface="宋体" panose="02010600030101010101" pitchFamily="2" charset="-122"/>
                <a:ea typeface="宋体" panose="02010600030101010101" pitchFamily="2" charset="-122"/>
              </a:rPr>
              <a:t>、作者引用渔歌的作用是什么？</a:t>
            </a:r>
            <a:endParaRPr lang="zh-CN" altLang="en-US" sz="3200" b="1" dirty="0">
              <a:latin typeface="宋体" panose="02010600030101010101" pitchFamily="2" charset="-122"/>
              <a:ea typeface="宋体" panose="02010600030101010101" pitchFamily="2" charset="-122"/>
            </a:endParaRPr>
          </a:p>
          <a:p>
            <a:pPr eaLnBrk="1" hangingPunct="1">
              <a:buNone/>
            </a:pPr>
            <a:r>
              <a:rPr lang="zh-CN" altLang="en-US" sz="3200" b="1" dirty="0">
                <a:solidFill>
                  <a:schemeClr val="bg1"/>
                </a:solidFill>
                <a:latin typeface="宋体" panose="02010600030101010101" pitchFamily="2" charset="-122"/>
                <a:ea typeface="宋体" panose="02010600030101010101" pitchFamily="2" charset="-122"/>
              </a:rPr>
              <a:t>引用渔者的歌谣为证，一言</a:t>
            </a:r>
            <a:r>
              <a:rPr lang="en-US" altLang="zh-CN" sz="3200" b="1" dirty="0">
                <a:solidFill>
                  <a:schemeClr val="bg1"/>
                </a:solidFill>
                <a:latin typeface="宋体" panose="02010600030101010101" pitchFamily="2" charset="-122"/>
                <a:ea typeface="宋体" panose="02010600030101010101" pitchFamily="2" charset="-122"/>
              </a:rPr>
              <a:t>“</a:t>
            </a:r>
            <a:r>
              <a:rPr lang="zh-CN" altLang="en-US" sz="3200" b="1" dirty="0">
                <a:solidFill>
                  <a:schemeClr val="bg1"/>
                </a:solidFill>
                <a:latin typeface="宋体" panose="02010600030101010101" pitchFamily="2" charset="-122"/>
                <a:ea typeface="宋体" panose="02010600030101010101" pitchFamily="2" charset="-122"/>
              </a:rPr>
              <a:t>峡长</a:t>
            </a:r>
            <a:r>
              <a:rPr lang="en-US" altLang="zh-CN" sz="3200" b="1" dirty="0">
                <a:solidFill>
                  <a:schemeClr val="bg1"/>
                </a:solidFill>
                <a:latin typeface="宋体" panose="02010600030101010101" pitchFamily="2" charset="-122"/>
                <a:ea typeface="宋体" panose="02010600030101010101" pitchFamily="2" charset="-122"/>
              </a:rPr>
              <a:t>”</a:t>
            </a:r>
            <a:r>
              <a:rPr lang="zh-CN" altLang="en-US" sz="3200" b="1" dirty="0">
                <a:solidFill>
                  <a:schemeClr val="bg1"/>
                </a:solidFill>
                <a:latin typeface="宋体" panose="02010600030101010101" pitchFamily="2" charset="-122"/>
                <a:ea typeface="宋体" panose="02010600030101010101" pitchFamily="2" charset="-122"/>
              </a:rPr>
              <a:t>，一言</a:t>
            </a:r>
            <a:r>
              <a:rPr lang="en-US" altLang="zh-CN" sz="3200" b="1" dirty="0">
                <a:solidFill>
                  <a:schemeClr val="bg1"/>
                </a:solidFill>
                <a:latin typeface="宋体" panose="02010600030101010101" pitchFamily="2" charset="-122"/>
                <a:ea typeface="宋体" panose="02010600030101010101" pitchFamily="2" charset="-122"/>
              </a:rPr>
              <a:t>“</a:t>
            </a:r>
            <a:r>
              <a:rPr lang="zh-CN" altLang="en-US" sz="3200" b="1" dirty="0">
                <a:solidFill>
                  <a:schemeClr val="bg1"/>
                </a:solidFill>
                <a:latin typeface="宋体" panose="02010600030101010101" pitchFamily="2" charset="-122"/>
                <a:ea typeface="宋体" panose="02010600030101010101" pitchFamily="2" charset="-122"/>
              </a:rPr>
              <a:t>声哀</a:t>
            </a:r>
            <a:r>
              <a:rPr lang="en-US" altLang="zh-CN" sz="3200" b="1" dirty="0">
                <a:solidFill>
                  <a:schemeClr val="bg1"/>
                </a:solidFill>
                <a:latin typeface="宋体" panose="02010600030101010101" pitchFamily="2" charset="-122"/>
                <a:ea typeface="宋体" panose="02010600030101010101" pitchFamily="2" charset="-122"/>
              </a:rPr>
              <a:t>”</a:t>
            </a:r>
            <a:r>
              <a:rPr lang="zh-CN" altLang="en-US" sz="3200" b="1" dirty="0">
                <a:solidFill>
                  <a:schemeClr val="bg1"/>
                </a:solidFill>
                <a:latin typeface="宋体" panose="02010600030101010101" pitchFamily="2" charset="-122"/>
                <a:ea typeface="宋体" panose="02010600030101010101" pitchFamily="2" charset="-122"/>
              </a:rPr>
              <a:t>，间接表达了景物带给人们的感伤情绪，进一步渲染萧瑟、凄凉的气氛。</a:t>
            </a:r>
            <a:endParaRPr lang="zh-CN" altLang="en-US" sz="3200" b="1" dirty="0">
              <a:solidFill>
                <a:schemeClr val="bg1"/>
              </a:solidFill>
              <a:latin typeface="宋体" panose="02010600030101010101" pitchFamily="2" charset="-122"/>
              <a:ea typeface="宋体" panose="02010600030101010101" pitchFamily="2" charset="-122"/>
            </a:endParaRPr>
          </a:p>
          <a:p>
            <a:pPr eaLnBrk="1" hangingPunct="1">
              <a:buNone/>
            </a:pPr>
            <a:endParaRPr lang="zh-CN" altLang="en-US" sz="3200" b="1" dirty="0">
              <a:latin typeface="宋体" panose="02010600030101010101" pitchFamily="2" charset="-122"/>
              <a:ea typeface="宋体" panose="02010600030101010101" pitchFamily="2" charset="-122"/>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0">
                                            <p:txEl>
                                              <p:charRg st="18" end="29"/>
                                            </p:txEl>
                                          </p:spTgt>
                                        </p:tgtEl>
                                        <p:attrNameLst>
                                          <p:attrName>style.visibility</p:attrName>
                                        </p:attrNameLst>
                                      </p:cBhvr>
                                      <p:to>
                                        <p:strVal val="visible"/>
                                      </p:to>
                                    </p:set>
                                    <p:anim calcmode="lin" valueType="num">
                                      <p:cBhvr additive="base">
                                        <p:cTn id="7" dur="500" fill="hold"/>
                                        <p:tgtEl>
                                          <p:spTgt spid="27650">
                                            <p:txEl>
                                              <p:charRg st="18" end="2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charRg st="18" end="2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xEl>
                                              <p:charRg st="45" end="75"/>
                                            </p:txEl>
                                          </p:spTgt>
                                        </p:tgtEl>
                                        <p:attrNameLst>
                                          <p:attrName>style.visibility</p:attrName>
                                        </p:attrNameLst>
                                      </p:cBhvr>
                                      <p:to>
                                        <p:strVal val="visible"/>
                                      </p:to>
                                    </p:set>
                                    <p:anim calcmode="lin" valueType="num">
                                      <p:cBhvr additive="base">
                                        <p:cTn id="13" dur="500" fill="hold"/>
                                        <p:tgtEl>
                                          <p:spTgt spid="27650">
                                            <p:txEl>
                                              <p:charRg st="45" end="7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charRg st="45" end="7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7</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3" name="Rectangle 15"/>
          <p:cNvSpPr>
            <a:spLocks noChangeArrowheads="1"/>
          </p:cNvSpPr>
          <p:nvPr/>
        </p:nvSpPr>
        <p:spPr bwMode="auto">
          <a:xfrm>
            <a:off x="729298" y="1188561"/>
            <a:ext cx="7818437" cy="5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130000"/>
              </a:lnSpc>
            </a:pPr>
            <a:r>
              <a:rPr lang="en-US" altLang="zh-CN" b="1" dirty="0">
                <a:latin typeface="微软雅黑" panose="020B0503020204020204" pitchFamily="34" charset="-122"/>
                <a:ea typeface="微软雅黑" panose="020B0503020204020204" pitchFamily="34" charset="-122"/>
                <a:cs typeface="Times New Roman" panose="02020603050405020304" pitchFamily="18" charset="0"/>
              </a:rPr>
              <a:t>7.</a:t>
            </a:r>
            <a:r>
              <a:rPr lang="zh-CN" altLang="zh-CN" b="1" dirty="0">
                <a:latin typeface="微软雅黑" panose="020B0503020204020204" pitchFamily="34" charset="-122"/>
                <a:ea typeface="微软雅黑" panose="020B0503020204020204" pitchFamily="34" charset="-122"/>
              </a:rPr>
              <a:t>文章为什么先写山势后写水势？</a:t>
            </a:r>
            <a:r>
              <a:rPr lang="zh-CN"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4" name="Rectangle 14"/>
          <p:cNvSpPr>
            <a:spLocks noChangeArrowheads="1"/>
          </p:cNvSpPr>
          <p:nvPr/>
        </p:nvSpPr>
        <p:spPr bwMode="auto">
          <a:xfrm>
            <a:off x="729298" y="2080895"/>
            <a:ext cx="7254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150000"/>
              </a:lnSpc>
            </a:pPr>
            <a:r>
              <a:rPr lang="zh-CN"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答案</a:t>
            </a:r>
            <a:r>
              <a:rPr lang="zh-CN"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a:solidFill>
                  <a:srgbClr val="025EAA"/>
                </a:solidFill>
                <a:latin typeface="微软雅黑" panose="020B0503020204020204" pitchFamily="34" charset="-122"/>
                <a:ea typeface="微软雅黑" panose="020B0503020204020204" pitchFamily="34" charset="-122"/>
              </a:rPr>
              <a:t>因为两山夹水的地方称为峡，所以写峡必定要从山写起，三峡景色特征之一即为山高岭连，所以从山起笔，符合特征。另外，先写山势能揭示水流疾速的原因</a:t>
            </a:r>
            <a:r>
              <a:rPr lang="en-US" altLang="zh-CN" b="1" dirty="0">
                <a:solidFill>
                  <a:srgbClr val="025EAA"/>
                </a:solidFill>
                <a:latin typeface="微软雅黑" panose="020B0503020204020204" pitchFamily="34" charset="-122"/>
                <a:ea typeface="微软雅黑" panose="020B0503020204020204" pitchFamily="34" charset="-122"/>
              </a:rPr>
              <a:t>:</a:t>
            </a:r>
            <a:r>
              <a:rPr lang="zh-CN" altLang="en-US" b="1" dirty="0">
                <a:solidFill>
                  <a:srgbClr val="025EAA"/>
                </a:solidFill>
                <a:latin typeface="微软雅黑" panose="020B0503020204020204" pitchFamily="34" charset="-122"/>
                <a:ea typeface="微软雅黑" panose="020B0503020204020204" pitchFamily="34" charset="-122"/>
              </a:rPr>
              <a:t>山高，水的落差大；山连，水不外泄；峡窄，单位面积里水的流量大。又能使急流和峻岭相互映衬，形成一幅险峻壮奇的画面。</a:t>
            </a:r>
            <a:r>
              <a:rPr lang="zh-CN" altLang="en-US" dirty="0">
                <a:solidFill>
                  <a:srgbClr val="025EAA"/>
                </a:solidFill>
                <a:latin typeface="微软雅黑" panose="020B0503020204020204" pitchFamily="34" charset="-122"/>
                <a:ea typeface="微软雅黑" panose="020B0503020204020204" pitchFamily="34" charset="-122"/>
              </a:rPr>
              <a:t> </a:t>
            </a:r>
            <a:endParaRPr lang="zh-CN" altLang="en-US" sz="2000" dirty="0">
              <a:solidFill>
                <a:srgbClr val="025EAA"/>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4000" dirty="0">
                <a:solidFill>
                  <a:srgbClr val="CC00FF"/>
                </a:solidFill>
                <a:sym typeface="+mn-ea"/>
              </a:rPr>
              <a:t>精讲领学</a:t>
            </a:r>
            <a:r>
              <a:rPr lang="en-US" altLang="zh-CN" sz="4000" dirty="0">
                <a:solidFill>
                  <a:srgbClr val="CC00FF"/>
                </a:solidFill>
                <a:sym typeface="+mn-ea"/>
              </a:rPr>
              <a:t>8</a:t>
            </a:r>
            <a:r>
              <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：文本理解</a:t>
            </a:r>
            <a:endParaRPr kumimoji="0" 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3" name="Rectangle 15"/>
          <p:cNvSpPr>
            <a:spLocks noChangeArrowheads="1"/>
          </p:cNvSpPr>
          <p:nvPr/>
        </p:nvSpPr>
        <p:spPr bwMode="auto">
          <a:xfrm>
            <a:off x="434447" y="993259"/>
            <a:ext cx="8265088" cy="10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150000"/>
              </a:lnSpc>
            </a:pPr>
            <a:r>
              <a:rPr lang="en-US" altLang="zh-CN" sz="2300" b="1"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300" b="1" dirty="0">
                <a:latin typeface="微软雅黑" panose="020B0503020204020204" pitchFamily="34" charset="-122"/>
                <a:ea typeface="微软雅黑" panose="020B0503020204020204" pitchFamily="34" charset="-122"/>
              </a:rPr>
              <a:t>作者为什么不按春夏秋冬四季的顺序依次描写江水，而是首先写夏季，并将春冬二季合为一体？</a:t>
            </a:r>
            <a:r>
              <a:rPr lang="zh-CN" altLang="en-US" sz="2300" dirty="0">
                <a:latin typeface="微软雅黑" panose="020B0503020204020204" pitchFamily="34" charset="-122"/>
                <a:ea typeface="微软雅黑" panose="020B0503020204020204" pitchFamily="34" charset="-122"/>
              </a:rPr>
              <a:t> </a:t>
            </a:r>
            <a:endParaRPr lang="zh-CN" altLang="en-US" sz="2300" dirty="0">
              <a:latin typeface="微软雅黑" panose="020B0503020204020204" pitchFamily="34" charset="-122"/>
              <a:ea typeface="微软雅黑" panose="020B0503020204020204" pitchFamily="34" charset="-122"/>
            </a:endParaRPr>
          </a:p>
        </p:txBody>
      </p:sp>
      <p:sp>
        <p:nvSpPr>
          <p:cNvPr id="4" name="Rectangle 14"/>
          <p:cNvSpPr>
            <a:spLocks noChangeArrowheads="1"/>
          </p:cNvSpPr>
          <p:nvPr/>
        </p:nvSpPr>
        <p:spPr bwMode="auto">
          <a:xfrm>
            <a:off x="613517" y="2493963"/>
            <a:ext cx="7672386"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rgbClr val="000000"/>
                </a:solidFill>
                <a:latin typeface="Calibri" panose="020F0502020204030204" pitchFamily="34" charset="0"/>
                <a:ea typeface="宋体" panose="02010600030101010101" pitchFamily="2" charset="-122"/>
              </a:defRPr>
            </a:lvl1pPr>
            <a:lvl2pPr marL="742950" indent="-285750" eaLnBrk="0" hangingPunct="0">
              <a:defRPr sz="2400">
                <a:solidFill>
                  <a:srgbClr val="000000"/>
                </a:solidFill>
                <a:latin typeface="Calibri" panose="020F0502020204030204" pitchFamily="34" charset="0"/>
                <a:ea typeface="宋体" panose="02010600030101010101" pitchFamily="2" charset="-122"/>
              </a:defRPr>
            </a:lvl2pPr>
            <a:lvl3pPr marL="1143000" indent="-228600" eaLnBrk="0" hangingPunct="0">
              <a:defRPr sz="2400">
                <a:solidFill>
                  <a:srgbClr val="000000"/>
                </a:solidFill>
                <a:latin typeface="Calibri" panose="020F0502020204030204" pitchFamily="34" charset="0"/>
                <a:ea typeface="宋体" panose="02010600030101010101" pitchFamily="2" charset="-122"/>
              </a:defRPr>
            </a:lvl3pPr>
            <a:lvl4pPr marL="1600200" indent="-228600" eaLnBrk="0" hangingPunct="0">
              <a:defRPr sz="2400">
                <a:solidFill>
                  <a:srgbClr val="000000"/>
                </a:solidFill>
                <a:latin typeface="Calibri" panose="020F0502020204030204" pitchFamily="34" charset="0"/>
                <a:ea typeface="宋体" panose="02010600030101010101" pitchFamily="2" charset="-122"/>
              </a:defRPr>
            </a:lvl4pPr>
            <a:lvl5pPr marL="2057400" indent="-228600" eaLnBrk="0" hangingPunct="0">
              <a:defRPr sz="2400">
                <a:solidFill>
                  <a:srgbClr val="000000"/>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rgbClr val="000000"/>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3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3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答案</a:t>
            </a:r>
            <a:r>
              <a:rPr lang="zh-CN" altLang="zh-CN" sz="23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300" b="1" dirty="0">
                <a:solidFill>
                  <a:srgbClr val="025EAA"/>
                </a:solidFill>
                <a:latin typeface="微软雅黑" panose="020B0503020204020204" pitchFamily="34" charset="-122"/>
                <a:ea typeface="微软雅黑" panose="020B0503020204020204" pitchFamily="34" charset="-122"/>
              </a:rPr>
              <a:t>本文重在写水，而水以夏季为盛，长江在三峡段的迅疾凶险之特征亦体现得尤为突出，故作者将“夏水”置于首位。相较而言，春冬二季的长江皆有“清荣峻茂”的盎然情趣，故而合为一体描绘。 </a:t>
            </a:r>
            <a:endParaRPr lang="zh-CN" altLang="en-US" sz="2300" b="1" dirty="0">
              <a:solidFill>
                <a:srgbClr val="025EAA"/>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xfrm>
            <a:off x="457200" y="276225"/>
            <a:ext cx="8229600" cy="777875"/>
          </a:xfrm>
        </p:spPr>
        <p:txBody>
          <a:bodyPr vert="horz" wrap="square" lIns="91440" tIns="45720" rIns="91440" bIns="45720" anchor="ctr"/>
          <a:p>
            <a:pPr eaLnBrk="1" hangingPunct="1"/>
            <a:r>
              <a:rPr lang="zh-CN" altLang="en-US" sz="4000" dirty="0">
                <a:solidFill>
                  <a:srgbClr val="CC00FF"/>
                </a:solidFill>
              </a:rPr>
              <a:t>主旨归纳</a:t>
            </a:r>
            <a:endParaRPr lang="zh-CN" altLang="en-US" sz="4000" dirty="0">
              <a:solidFill>
                <a:srgbClr val="CC00FF"/>
              </a:solidFill>
            </a:endParaRPr>
          </a:p>
        </p:txBody>
      </p:sp>
      <p:sp>
        <p:nvSpPr>
          <p:cNvPr id="30722"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4000" b="1" i="0" u="none" strike="noStrike" kern="0" cap="none" spc="0" normalizeH="0" baseline="0" noProof="0" dirty="0" smtClean="0">
                <a:ln>
                  <a:noFill/>
                </a:ln>
                <a:solidFill>
                  <a:srgbClr val="CC00FF"/>
                </a:solidFill>
                <a:effectLst/>
                <a:uLnTx/>
                <a:uFillTx/>
                <a:latin typeface="宋体" panose="02010600030101010101" pitchFamily="2" charset="-122"/>
                <a:ea typeface="宋体" panose="02010600030101010101" pitchFamily="2" charset="-122"/>
                <a:cs typeface="+mn-cs"/>
              </a:rPr>
              <a:t>这篇散文以凝练、生动的语言，描绘了三峡雄奇险拔、清幽秀丽的景色，抒发了作者对三峡风光的无限热爱和赞美之情以及对祖国大好山河的热爱之情。</a:t>
            </a:r>
            <a:endParaRPr kumimoji="0" lang="zh-CN" altLang="en-US" sz="4000" b="1" i="0" u="none" strike="noStrike" kern="0" cap="none" spc="0" normalizeH="0" baseline="0" noProof="0" dirty="0" smtClean="0">
              <a:ln>
                <a:noFill/>
              </a:ln>
              <a:solidFill>
                <a:srgbClr val="CC00FF"/>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4000" b="1" i="0" u="none" strike="noStrike" kern="0" cap="none" spc="0" normalizeH="0" baseline="0" noProof="0" dirty="0" smtClean="0">
              <a:ln>
                <a:noFill/>
              </a:ln>
              <a:solidFill>
                <a:srgbClr val="CC00FF"/>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xEl>
                                              <p:charRg st="0" end="0"/>
                                            </p:txEl>
                                          </p:spTgt>
                                        </p:tgtEl>
                                        <p:attrNameLst>
                                          <p:attrName>style.visibility</p:attrName>
                                        </p:attrNameLst>
                                      </p:cBhvr>
                                      <p:to>
                                        <p:strVal val="visible"/>
                                      </p:to>
                                    </p:set>
                                    <p:anim calcmode="lin" valueType="num">
                                      <p:cBhvr additive="base">
                                        <p:cTn id="7" dur="500" fill="hold"/>
                                        <p:tgtEl>
                                          <p:spTgt spid="30722">
                                            <p:txEl>
                                              <p:char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char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课堂小结</a:t>
            </a:r>
            <a:endPar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 name="Rectangle 13"/>
          <p:cNvSpPr>
            <a:spLocks noChangeArrowheads="1"/>
          </p:cNvSpPr>
          <p:nvPr/>
        </p:nvSpPr>
        <p:spPr bwMode="auto">
          <a:xfrm>
            <a:off x="457199" y="1763912"/>
            <a:ext cx="7988301" cy="279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p>
            <a:pPr algn="just">
              <a:lnSpc>
                <a:spcPct val="150000"/>
              </a:lnSpc>
              <a:defRPr/>
            </a:pPr>
            <a:r>
              <a:rPr lang="en-US" altLang="zh-CN" sz="2400" b="1" dirty="0">
                <a:solidFill>
                  <a:srgbClr val="FF0000"/>
                </a:solidFill>
                <a:highlight>
                  <a:srgbClr val="FFFF00"/>
                </a:highlight>
                <a:latin typeface="宋体" panose="02010600030101010101" pitchFamily="2" charset="-122"/>
              </a:rPr>
              <a:t>1.</a:t>
            </a:r>
            <a:r>
              <a:rPr lang="zh-CN" altLang="en-US" sz="2400" b="1" dirty="0">
                <a:solidFill>
                  <a:srgbClr val="FF0000"/>
                </a:solidFill>
                <a:highlight>
                  <a:srgbClr val="FFFF00"/>
                </a:highlight>
                <a:latin typeface="+mn-ea"/>
                <a:ea typeface="+mn-ea"/>
              </a:rPr>
              <a:t>抓住景物特点进行描写。</a:t>
            </a:r>
            <a:r>
              <a:rPr lang="zh-CN" altLang="en-US" sz="2400" b="1" dirty="0">
                <a:solidFill>
                  <a:srgbClr val="025EAA"/>
                </a:solidFill>
                <a:latin typeface="+mn-ea"/>
                <a:ea typeface="+mn-ea"/>
              </a:rPr>
              <a:t>文章</a:t>
            </a:r>
            <a:r>
              <a:rPr lang="zh-CN" altLang="en-US" sz="2400" b="1" dirty="0">
                <a:solidFill>
                  <a:srgbClr val="025EAA"/>
                </a:solidFill>
                <a:latin typeface="宋体" panose="02010600030101010101" pitchFamily="2" charset="-122"/>
              </a:rPr>
              <a:t>紧扣三峡雄伟秀丽的总特征和四季景色的不同特点下笔。写山，突出连绵不断，遮天蔽日的特点；写水，则描绘不同季节的不同景象，构成了一幅幅风格迥异而又自然和谐的画面，给读者以深刻的印象。</a:t>
            </a:r>
            <a:endParaRPr lang="zh-CN" altLang="en-US" sz="2400" b="1" dirty="0">
              <a:solidFill>
                <a:srgbClr val="025EAA"/>
              </a:solidFill>
              <a:latin typeface="宋体" panose="02010600030101010101" pitchFamily="2" charset="-122"/>
            </a:endParaRPr>
          </a:p>
        </p:txBody>
      </p:sp>
    </p:spTree>
  </p:cSld>
  <p:clrMapOvr>
    <a:masterClrMapping/>
  </p:clrMapOvr>
  <p:transition>
    <p:random/>
    <p:sndAc>
      <p:stSnd>
        <p:snd r:embed="rId1"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内容占位符 3"/>
          <p:cNvPicPr>
            <a:picLocks noGrp="1" noChangeAspect="1"/>
          </p:cNvPicPr>
          <p:nvPr>
            <p:ph idx="1"/>
          </p:nvPr>
        </p:nvPicPr>
        <p:blipFill>
          <a:blip r:embed="rId1"/>
          <a:srcRect/>
          <a:stretch>
            <a:fillRect/>
          </a:stretch>
        </p:blipFill>
        <p:spPr>
          <a:xfrm>
            <a:off x="0" y="981075"/>
            <a:ext cx="9144000" cy="5145088"/>
          </a:xfrm>
        </p:spPr>
      </p:pic>
    </p:spTree>
  </p:cSld>
  <p:clrMapOvr>
    <a:masterClrMapping/>
  </p:clrMapOvr>
  <p:transition>
    <p:random/>
    <p:sndAc>
      <p:stSnd>
        <p:snd r:embed="rId2" name="chimes.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课堂小结</a:t>
            </a:r>
            <a:endPar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3" name="Rectangle 13"/>
          <p:cNvSpPr>
            <a:spLocks noChangeArrowheads="1"/>
          </p:cNvSpPr>
          <p:nvPr/>
        </p:nvSpPr>
        <p:spPr bwMode="auto">
          <a:xfrm>
            <a:off x="395394" y="1642533"/>
            <a:ext cx="8077200" cy="39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a:lnSpc>
                <a:spcPct val="120000"/>
              </a:lnSpc>
            </a:pPr>
            <a:r>
              <a:rPr lang="en-US" altLang="zh-CN" sz="2100" b="1" dirty="0">
                <a:solidFill>
                  <a:srgbClr val="FF0000"/>
                </a:solidFill>
                <a:highlight>
                  <a:srgbClr val="FFFF00"/>
                </a:highlight>
                <a:latin typeface="微软雅黑" panose="020B0503020204020204" pitchFamily="34" charset="-122"/>
                <a:ea typeface="微软雅黑" panose="020B0503020204020204" pitchFamily="34" charset="-122"/>
              </a:rPr>
              <a:t>2.</a:t>
            </a:r>
            <a:r>
              <a:rPr lang="zh-CN" altLang="en-US" sz="2100" b="1" dirty="0">
                <a:solidFill>
                  <a:srgbClr val="FF0000"/>
                </a:solidFill>
                <a:highlight>
                  <a:srgbClr val="FFFF00"/>
                </a:highlight>
                <a:latin typeface="微软雅黑" panose="020B0503020204020204" pitchFamily="34" charset="-122"/>
                <a:ea typeface="微软雅黑" panose="020B0503020204020204" pitchFamily="34" charset="-122"/>
              </a:rPr>
              <a:t>布局合情合理，层次过渡自然。</a:t>
            </a:r>
            <a:r>
              <a:rPr lang="zh-CN" altLang="en-US" sz="2100" b="1" dirty="0">
                <a:solidFill>
                  <a:srgbClr val="025EAA"/>
                </a:solidFill>
                <a:latin typeface="微软雅黑" panose="020B0503020204020204" pitchFamily="34" charset="-122"/>
                <a:ea typeface="微软雅黑" panose="020B0503020204020204" pitchFamily="34" charset="-122"/>
              </a:rPr>
              <a:t>作者先写七百里山势，再写夏水暴涨，继写春冬美景，后写寒秋肃杀之景。因为，三峡的山不同寻常，不但多、连、高，而且峡很窄。可想而知，江水通过这样的峡谷必然比其他处更急，更壮观。水涨总有水落</a:t>
            </a:r>
            <a:endParaRPr lang="en-US" altLang="zh-CN" sz="2100" b="1" dirty="0">
              <a:solidFill>
                <a:srgbClr val="025EAA"/>
              </a:solidFill>
              <a:latin typeface="微软雅黑" panose="020B0503020204020204" pitchFamily="34" charset="-122"/>
              <a:ea typeface="微软雅黑" panose="020B0503020204020204" pitchFamily="34" charset="-122"/>
            </a:endParaRPr>
          </a:p>
          <a:p>
            <a:pPr>
              <a:lnSpc>
                <a:spcPct val="120000"/>
              </a:lnSpc>
            </a:pPr>
            <a:r>
              <a:rPr lang="zh-CN" altLang="en-US" sz="2100" b="1" dirty="0">
                <a:solidFill>
                  <a:srgbClr val="025EAA"/>
                </a:solidFill>
                <a:latin typeface="微软雅黑" panose="020B0503020204020204" pitchFamily="34" charset="-122"/>
                <a:ea typeface="微软雅黑" panose="020B0503020204020204" pitchFamily="34" charset="-122"/>
              </a:rPr>
              <a:t>时，一年四季，涨落有素。夏天江水暴涨，春冬风平浪静，秋天水枯谷空。由此，水成了串连全文的一根线。文章层次过渡自然。全文写出四个层次，作者仅用了几个字，就把全文天衣无缝地连接在一起。用“至于”自然导出夏水，一个“则”</a:t>
            </a:r>
            <a:endParaRPr lang="en-US" altLang="zh-CN" sz="2100" b="1" dirty="0">
              <a:solidFill>
                <a:srgbClr val="025EAA"/>
              </a:solidFill>
              <a:latin typeface="微软雅黑" panose="020B0503020204020204" pitchFamily="34" charset="-122"/>
              <a:ea typeface="微软雅黑" panose="020B0503020204020204" pitchFamily="34" charset="-122"/>
            </a:endParaRPr>
          </a:p>
          <a:p>
            <a:pPr>
              <a:lnSpc>
                <a:spcPct val="120000"/>
              </a:lnSpc>
            </a:pPr>
            <a:r>
              <a:rPr lang="zh-CN" altLang="en-US" sz="2100" b="1" dirty="0">
                <a:solidFill>
                  <a:srgbClr val="025EAA"/>
                </a:solidFill>
                <a:latin typeface="微软雅黑" panose="020B0503020204020204" pitchFamily="34" charset="-122"/>
                <a:ea typeface="微软雅黑" panose="020B0503020204020204" pitchFamily="34" charset="-122"/>
              </a:rPr>
              <a:t>字，巧妙地过渡到春冬，用“每至”引出肃杀之秋，用“故”总束第四段，引出渔者歌谣。</a:t>
            </a:r>
            <a:r>
              <a:rPr lang="zh-CN" altLang="en-US" sz="2100" dirty="0">
                <a:solidFill>
                  <a:srgbClr val="025EAA"/>
                </a:solidFill>
                <a:latin typeface="微软雅黑" panose="020B0503020204020204" pitchFamily="34" charset="-122"/>
                <a:ea typeface="微软雅黑" panose="020B0503020204020204" pitchFamily="34" charset="-122"/>
              </a:rPr>
              <a:t> </a:t>
            </a:r>
            <a:endParaRPr lang="zh-CN" altLang="en-US" sz="2100" dirty="0">
              <a:solidFill>
                <a:srgbClr val="025EAA"/>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1" name="chimes.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a:xfrm>
            <a:off x="457200" y="274638"/>
            <a:ext cx="8229600" cy="706438"/>
          </a:xfrm>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课堂小结</a:t>
            </a:r>
            <a:endParaRPr kumimoji="0" lang="zh-CN" altLang="zh-CN" sz="40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3" name="Rectangle 13"/>
          <p:cNvSpPr>
            <a:spLocks noChangeArrowheads="1"/>
          </p:cNvSpPr>
          <p:nvPr/>
        </p:nvSpPr>
        <p:spPr bwMode="auto">
          <a:xfrm>
            <a:off x="456989" y="1620838"/>
            <a:ext cx="8111066"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Calibri" panose="020F0502020204030204" pitchFamily="34" charset="0"/>
                <a:ea typeface="宋体" panose="02010600030101010101" pitchFamily="2" charset="-122"/>
              </a:defRPr>
            </a:lvl1pPr>
            <a:lvl2pPr marL="742950" indent="-285750" eaLnBrk="0" hangingPunct="0">
              <a:defRPr sz="2400">
                <a:solidFill>
                  <a:schemeClr val="tx1"/>
                </a:solidFill>
                <a:latin typeface="Calibri" panose="020F0502020204030204" pitchFamily="34" charset="0"/>
                <a:ea typeface="宋体" panose="02010600030101010101" pitchFamily="2" charset="-122"/>
              </a:defRPr>
            </a:lvl2pPr>
            <a:lvl3pPr marL="1143000" indent="-228600" eaLnBrk="0" hangingPunct="0">
              <a:defRPr sz="2400">
                <a:solidFill>
                  <a:schemeClr val="tx1"/>
                </a:solidFill>
                <a:latin typeface="Calibri" panose="020F0502020204030204" pitchFamily="34" charset="0"/>
                <a:ea typeface="宋体" panose="02010600030101010101" pitchFamily="2" charset="-122"/>
              </a:defRPr>
            </a:lvl3pPr>
            <a:lvl4pPr marL="1600200" indent="-228600" eaLnBrk="0" hangingPunct="0">
              <a:defRPr sz="2400">
                <a:solidFill>
                  <a:schemeClr val="tx1"/>
                </a:solidFill>
                <a:latin typeface="Calibri" panose="020F0502020204030204" pitchFamily="34" charset="0"/>
                <a:ea typeface="宋体" panose="02010600030101010101" pitchFamily="2" charset="-122"/>
              </a:defRPr>
            </a:lvl4pPr>
            <a:lvl5pPr marL="2057400" indent="-228600" eaLnBrk="0" hangingPunct="0">
              <a:defRPr sz="2400">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en-US" altLang="zh-CN" b="1" dirty="0">
                <a:solidFill>
                  <a:srgbClr val="FF0000"/>
                </a:solidFill>
                <a:highlight>
                  <a:srgbClr val="FFFF00"/>
                </a:highlight>
                <a:latin typeface="微软雅黑" panose="020B0503020204020204" pitchFamily="34" charset="-122"/>
                <a:ea typeface="微软雅黑" panose="020B0503020204020204" pitchFamily="34" charset="-122"/>
              </a:rPr>
              <a:t>3. </a:t>
            </a:r>
            <a:r>
              <a:rPr lang="zh-CN" altLang="en-US" b="1" dirty="0">
                <a:solidFill>
                  <a:srgbClr val="FF0000"/>
                </a:solidFill>
                <a:highlight>
                  <a:srgbClr val="FFFF00"/>
                </a:highlight>
                <a:latin typeface="微软雅黑" panose="020B0503020204020204" pitchFamily="34" charset="-122"/>
                <a:ea typeface="微软雅黑" panose="020B0503020204020204" pitchFamily="34" charset="-122"/>
              </a:rPr>
              <a:t>本文语言准确凝练，句式灵活，充满生气。</a:t>
            </a:r>
            <a:endParaRPr lang="zh-CN" altLang="en-US" b="1" dirty="0">
              <a:solidFill>
                <a:srgbClr val="FF0000"/>
              </a:solidFill>
              <a:highlight>
                <a:srgbClr val="FFFF00"/>
              </a:highlight>
              <a:latin typeface="微软雅黑" panose="020B0503020204020204" pitchFamily="34" charset="-122"/>
              <a:ea typeface="微软雅黑" panose="020B0503020204020204" pitchFamily="34" charset="-122"/>
            </a:endParaRPr>
          </a:p>
          <a:p>
            <a:pPr eaLnBrk="1" hangingPunct="1">
              <a:lnSpc>
                <a:spcPct val="150000"/>
              </a:lnSpc>
            </a:pPr>
            <a:r>
              <a:rPr lang="en-US" altLang="zh-CN" b="1" dirty="0">
                <a:solidFill>
                  <a:srgbClr val="025EAA"/>
                </a:solidFill>
                <a:latin typeface="微软雅黑" panose="020B0503020204020204" pitchFamily="34" charset="-122"/>
                <a:ea typeface="微软雅黑" panose="020B0503020204020204" pitchFamily="34" charset="-122"/>
              </a:rPr>
              <a:t>《</a:t>
            </a:r>
            <a:r>
              <a:rPr lang="zh-CN" altLang="en-US" b="1" dirty="0">
                <a:solidFill>
                  <a:srgbClr val="025EAA"/>
                </a:solidFill>
                <a:latin typeface="微软雅黑" panose="020B0503020204020204" pitchFamily="34" charset="-122"/>
                <a:ea typeface="微软雅黑" panose="020B0503020204020204" pitchFamily="34" charset="-122"/>
              </a:rPr>
              <a:t>三峡</a:t>
            </a:r>
            <a:r>
              <a:rPr lang="en-US" altLang="zh-CN" b="1" dirty="0">
                <a:solidFill>
                  <a:srgbClr val="025EAA"/>
                </a:solidFill>
                <a:latin typeface="微软雅黑" panose="020B0503020204020204" pitchFamily="34" charset="-122"/>
                <a:ea typeface="微软雅黑" panose="020B0503020204020204" pitchFamily="34" charset="-122"/>
              </a:rPr>
              <a:t>》</a:t>
            </a:r>
            <a:r>
              <a:rPr lang="zh-CN" altLang="en-US" b="1" dirty="0">
                <a:solidFill>
                  <a:srgbClr val="025EAA"/>
                </a:solidFill>
                <a:latin typeface="微软雅黑" panose="020B0503020204020204" pitchFamily="34" charset="-122"/>
                <a:ea typeface="微软雅黑" panose="020B0503020204020204" pitchFamily="34" charset="-122"/>
              </a:rPr>
              <a:t>全文仅一百多字，作者却以准确凝练的文字为我们描绘了三峡的雄壮险拔，也描绘了三峡的清幽秀丽。叙写三峡全景，作者虽以平实的语言状物写景，但每句用词无不精确、凝练、贴切、形象。且多用对偶句式，又兼用散句，使文章读起来收敛有致，富有节奏感。</a:t>
            </a:r>
            <a:r>
              <a:rPr lang="zh-CN" altLang="en-US" dirty="0">
                <a:solidFill>
                  <a:srgbClr val="025EAA"/>
                </a:solidFill>
                <a:latin typeface="微软雅黑" panose="020B0503020204020204" pitchFamily="34" charset="-122"/>
                <a:ea typeface="微软雅黑" panose="020B0503020204020204" pitchFamily="34" charset="-122"/>
              </a:rPr>
              <a:t> </a:t>
            </a:r>
            <a:endParaRPr lang="zh-CN" altLang="en-US" dirty="0">
              <a:solidFill>
                <a:srgbClr val="025EAA"/>
              </a:solidFill>
              <a:latin typeface="微软雅黑" panose="020B0503020204020204" pitchFamily="34" charset="-122"/>
              <a:ea typeface="微软雅黑" panose="020B0503020204020204" pitchFamily="34" charset="-122"/>
            </a:endParaRPr>
          </a:p>
        </p:txBody>
      </p:sp>
    </p:spTree>
  </p:cSld>
  <p:clrMapOvr>
    <a:masterClrMapping/>
  </p:clrMapOvr>
  <p:transition>
    <p:random/>
    <p:sndAc>
      <p:stSnd>
        <p:snd r:embed="rId1" name="chimes.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p:txBody>
          <a:bodyPr vert="horz" wrap="square" lIns="91440" tIns="45720" rIns="91440" bIns="45720" anchor="ctr"/>
          <a:p>
            <a:r>
              <a:rPr lang="zh-CN" altLang="en-US" dirty="0"/>
              <a:t>一词多义</a:t>
            </a:r>
            <a:endParaRPr lang="zh-CN" altLang="en-US" dirty="0"/>
          </a:p>
        </p:txBody>
      </p:sp>
      <p:sp>
        <p:nvSpPr>
          <p:cNvPr id="38915" name="内容占位符 2"/>
          <p:cNvSpPr>
            <a:spLocks noGrp="1"/>
          </p:cNvSpPr>
          <p:nvPr>
            <p:ph idx="1"/>
          </p:nvPr>
        </p:nvSpPr>
        <p:spPr>
          <a:xfrm>
            <a:off x="457200" y="1600200"/>
            <a:ext cx="4691063"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自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）自三峡七百里中</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）自非亭午夜分</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绝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）沿溯阻绝</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）绝巘多生怪柏</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）哀转久绝</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3.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素</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）素湍绿潭</a:t>
            </a:r>
            <a:endParaRPr kumimoji="0" lang="en-US" altLang="zh-CN" sz="24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2400" b="0" i="0" u="none" strike="noStrike" kern="0" cap="none" spc="0" normalizeH="0" baseline="0" noProof="0" dirty="0" smtClean="0">
                <a:ln>
                  <a:noFill/>
                </a:ln>
                <a:solidFill>
                  <a:srgbClr val="FF0000"/>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可以调素琴</a:t>
            </a:r>
            <a:endParaRPr kumimoji="0" lang="zh-CN" altLang="en-US" sz="2400" b="0" i="0" u="none" strike="noStrike" kern="0" cap="none" spc="0" normalizeH="0" baseline="0" noProof="0" dirty="0" smtClean="0">
              <a:ln>
                <a:noFill/>
              </a:ln>
              <a:solidFill>
                <a:srgbClr val="FF0000"/>
              </a:solidFill>
              <a:effectLst/>
              <a:uLnTx/>
              <a:uFillTx/>
              <a:latin typeface="+mn-lt"/>
              <a:ea typeface="+mn-ea"/>
              <a:cs typeface="+mn-cs"/>
            </a:endParaRPr>
          </a:p>
        </p:txBody>
      </p:sp>
      <p:sp>
        <p:nvSpPr>
          <p:cNvPr id="38916" name="左大括号 3"/>
          <p:cNvSpPr/>
          <p:nvPr/>
        </p:nvSpPr>
        <p:spPr>
          <a:xfrm>
            <a:off x="1625600" y="1600200"/>
            <a:ext cx="46038" cy="892175"/>
          </a:xfrm>
          <a:prstGeom prst="leftBrace">
            <a:avLst>
              <a:gd name="adj1" fmla="val 8254"/>
              <a:gd name="adj2" fmla="val 50000"/>
            </a:avLst>
          </a:prstGeom>
          <a:solidFill>
            <a:schemeClr val="accent1"/>
          </a:solidFill>
          <a:ln w="9525"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38917" name="左大括号 4"/>
          <p:cNvSpPr/>
          <p:nvPr/>
        </p:nvSpPr>
        <p:spPr>
          <a:xfrm>
            <a:off x="1625600" y="2852738"/>
            <a:ext cx="282575" cy="1368425"/>
          </a:xfrm>
          <a:prstGeom prst="leftBrace">
            <a:avLst>
              <a:gd name="adj1" fmla="val 8317"/>
              <a:gd name="adj2" fmla="val 50000"/>
            </a:avLst>
          </a:prstGeom>
          <a:solidFill>
            <a:schemeClr val="accent1"/>
          </a:solidFill>
          <a:ln w="9525"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38918" name="左大括号 5"/>
          <p:cNvSpPr/>
          <p:nvPr/>
        </p:nvSpPr>
        <p:spPr>
          <a:xfrm>
            <a:off x="1671638" y="4652963"/>
            <a:ext cx="44450" cy="720725"/>
          </a:xfrm>
          <a:prstGeom prst="leftBrace">
            <a:avLst>
              <a:gd name="adj1" fmla="val 8557"/>
              <a:gd name="adj2" fmla="val 50000"/>
            </a:avLst>
          </a:prstGeom>
          <a:solidFill>
            <a:schemeClr val="accent1"/>
          </a:solidFill>
          <a:ln w="9525"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 name="TextBox 6"/>
          <p:cNvSpPr txBox="1"/>
          <p:nvPr/>
        </p:nvSpPr>
        <p:spPr>
          <a:xfrm>
            <a:off x="5508625" y="1600200"/>
            <a:ext cx="2817813" cy="3969385"/>
          </a:xfrm>
          <a:prstGeom prst="rect">
            <a:avLst/>
          </a:prstGeom>
          <a:noFill/>
          <a:ln w="9525">
            <a:noFill/>
          </a:ln>
        </p:spPr>
        <p:txBody>
          <a:bodyPr>
            <a:spAutoFit/>
          </a:bodyPr>
          <a:p>
            <a:r>
              <a:rPr lang="zh-CN" altLang="en-US" sz="2800" b="1" dirty="0">
                <a:solidFill>
                  <a:srgbClr val="FF0000"/>
                </a:solidFill>
                <a:latin typeface="楷体" panose="02010609060101010101" pitchFamily="49" charset="-122"/>
                <a:ea typeface="楷体" panose="02010609060101010101" pitchFamily="49" charset="-122"/>
              </a:rPr>
              <a:t>自：于，在。</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自：如果</a:t>
            </a:r>
            <a:endParaRPr lang="en-US" altLang="zh-CN" sz="2800" b="1" dirty="0">
              <a:solidFill>
                <a:srgbClr val="FF0000"/>
              </a:solidFill>
              <a:latin typeface="楷体" panose="02010609060101010101" pitchFamily="49" charset="-122"/>
              <a:ea typeface="楷体" panose="02010609060101010101" pitchFamily="49" charset="-122"/>
            </a:endParaRPr>
          </a:p>
          <a:p>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绝：隔断</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绝：极（高）</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绝：停止，消失</a:t>
            </a:r>
            <a:endParaRPr lang="en-US" altLang="zh-CN" sz="2800" b="1" dirty="0">
              <a:solidFill>
                <a:srgbClr val="FF0000"/>
              </a:solidFill>
              <a:latin typeface="楷体" panose="02010609060101010101" pitchFamily="49" charset="-122"/>
              <a:ea typeface="楷体" panose="02010609060101010101" pitchFamily="49" charset="-122"/>
            </a:endParaRPr>
          </a:p>
          <a:p>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素：白色</a:t>
            </a:r>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素：不加修饰</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charRg st="0" end="7"/>
                                            </p:txEl>
                                          </p:spTgt>
                                        </p:tgtEl>
                                        <p:attrNameLst>
                                          <p:attrName>style.visibility</p:attrName>
                                        </p:attrNameLst>
                                      </p:cBhvr>
                                      <p:to>
                                        <p:strVal val="visible"/>
                                      </p:to>
                                    </p:set>
                                    <p:animEffect transition="in" filter="blinds(horizontal)">
                                      <p:cBhvr>
                                        <p:cTn id="7" dur="500"/>
                                        <p:tgtEl>
                                          <p:spTgt spid="7">
                                            <p:txEl>
                                              <p:charRg st="0"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charRg st="7" end="12"/>
                                            </p:txEl>
                                          </p:spTgt>
                                        </p:tgtEl>
                                        <p:attrNameLst>
                                          <p:attrName>style.visibility</p:attrName>
                                        </p:attrNameLst>
                                      </p:cBhvr>
                                      <p:to>
                                        <p:strVal val="visible"/>
                                      </p:to>
                                    </p:set>
                                    <p:animEffect transition="in" filter="blinds(horizontal)">
                                      <p:cBhvr>
                                        <p:cTn id="12" dur="500"/>
                                        <p:tgtEl>
                                          <p:spTgt spid="7">
                                            <p:txEl>
                                              <p:charRg st="7"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charRg st="13" end="18"/>
                                            </p:txEl>
                                          </p:spTgt>
                                        </p:tgtEl>
                                        <p:attrNameLst>
                                          <p:attrName>style.visibility</p:attrName>
                                        </p:attrNameLst>
                                      </p:cBhvr>
                                      <p:to>
                                        <p:strVal val="visible"/>
                                      </p:to>
                                    </p:set>
                                    <p:animEffect transition="in" filter="blinds(horizontal)">
                                      <p:cBhvr>
                                        <p:cTn id="17" dur="500"/>
                                        <p:tgtEl>
                                          <p:spTgt spid="7">
                                            <p:txEl>
                                              <p:charRg st="13" end="1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charRg st="18" end="25"/>
                                            </p:txEl>
                                          </p:spTgt>
                                        </p:tgtEl>
                                        <p:attrNameLst>
                                          <p:attrName>style.visibility</p:attrName>
                                        </p:attrNameLst>
                                      </p:cBhvr>
                                      <p:to>
                                        <p:strVal val="visible"/>
                                      </p:to>
                                    </p:set>
                                    <p:animEffect transition="in" filter="blinds(horizontal)">
                                      <p:cBhvr>
                                        <p:cTn id="22" dur="500"/>
                                        <p:tgtEl>
                                          <p:spTgt spid="7">
                                            <p:txEl>
                                              <p:charRg st="18" end="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charRg st="25" end="33"/>
                                            </p:txEl>
                                          </p:spTgt>
                                        </p:tgtEl>
                                        <p:attrNameLst>
                                          <p:attrName>style.visibility</p:attrName>
                                        </p:attrNameLst>
                                      </p:cBhvr>
                                      <p:to>
                                        <p:strVal val="visible"/>
                                      </p:to>
                                    </p:set>
                                    <p:animEffect transition="in" filter="blinds(horizontal)">
                                      <p:cBhvr>
                                        <p:cTn id="27" dur="500"/>
                                        <p:tgtEl>
                                          <p:spTgt spid="7">
                                            <p:txEl>
                                              <p:charRg st="25" end="3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charRg st="34" end="39"/>
                                            </p:txEl>
                                          </p:spTgt>
                                        </p:tgtEl>
                                        <p:attrNameLst>
                                          <p:attrName>style.visibility</p:attrName>
                                        </p:attrNameLst>
                                      </p:cBhvr>
                                      <p:to>
                                        <p:strVal val="visible"/>
                                      </p:to>
                                    </p:set>
                                    <p:animEffect transition="in" filter="blinds(horizontal)">
                                      <p:cBhvr>
                                        <p:cTn id="32" dur="500"/>
                                        <p:tgtEl>
                                          <p:spTgt spid="7">
                                            <p:txEl>
                                              <p:charRg st="34" end="3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charRg st="39" end="46"/>
                                            </p:txEl>
                                          </p:spTgt>
                                        </p:tgtEl>
                                        <p:attrNameLst>
                                          <p:attrName>style.visibility</p:attrName>
                                        </p:attrNameLst>
                                      </p:cBhvr>
                                      <p:to>
                                        <p:strVal val="visible"/>
                                      </p:to>
                                    </p:set>
                                    <p:animEffect transition="in" filter="blinds(horizontal)">
                                      <p:cBhvr>
                                        <p:cTn id="37" dur="500"/>
                                        <p:tgtEl>
                                          <p:spTgt spid="7">
                                            <p:txEl>
                                              <p:charRg st="39" end="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1"/>
          <p:cNvSpPr>
            <a:spLocks noGrp="1"/>
          </p:cNvSpPr>
          <p:nvPr>
            <p:ph type="title"/>
          </p:nvPr>
        </p:nvSpPr>
        <p:spPr/>
        <p:txBody>
          <a:bodyPr vert="horz" wrap="square" lIns="91440" tIns="45720" rIns="91440" bIns="45720" anchor="ctr"/>
          <a:p>
            <a:r>
              <a:rPr lang="zh-CN" altLang="en-US" dirty="0"/>
              <a:t>词类活用</a:t>
            </a:r>
            <a:endParaRPr lang="zh-CN" altLang="en-US" dirty="0"/>
          </a:p>
        </p:txBody>
      </p:sp>
      <p:sp>
        <p:nvSpPr>
          <p:cNvPr id="38915" name="内容占位符 2"/>
          <p:cNvSpPr>
            <a:spLocks noGrp="1"/>
          </p:cNvSpPr>
          <p:nvPr>
            <p:ph idx="1"/>
          </p:nvPr>
        </p:nvSpPr>
        <p:spPr>
          <a:xfrm>
            <a:off x="457200" y="1600200"/>
            <a:ext cx="4691063"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有时</a:t>
            </a: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rPr>
              <a:t>朝</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发白帝</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虽乘</a:t>
            </a: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rPr>
              <a:t>奔</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御风，不以疾也。</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回</a:t>
            </a: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rPr>
              <a:t>清</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倒影</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4.</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每至晴初</a:t>
            </a:r>
            <a:r>
              <a:rPr kumimoji="0" lang="zh-CN" altLang="en-US" sz="2400" b="0" i="0" u="none" strike="noStrike" kern="0" cap="none" spc="0" normalizeH="0" baseline="0" noProof="0" dirty="0" smtClean="0">
                <a:ln>
                  <a:noFill/>
                </a:ln>
                <a:solidFill>
                  <a:srgbClr val="FF0000"/>
                </a:solidFill>
                <a:effectLst/>
                <a:uLnTx/>
                <a:uFillTx/>
                <a:latin typeface="+mn-lt"/>
                <a:ea typeface="+mn-ea"/>
                <a:cs typeface="+mn-cs"/>
              </a:rPr>
              <a:t>霜</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旦</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4356735" y="1600200"/>
            <a:ext cx="4175760" cy="3538220"/>
          </a:xfrm>
          <a:prstGeom prst="rect">
            <a:avLst/>
          </a:prstGeom>
          <a:noFill/>
          <a:ln w="9525">
            <a:noFill/>
          </a:ln>
        </p:spPr>
        <p:txBody>
          <a:bodyPr wrap="square">
            <a:spAutoFit/>
          </a:bodyPr>
          <a:p>
            <a:r>
              <a:rPr lang="zh-CN" altLang="en-US" sz="2800" b="1" dirty="0">
                <a:solidFill>
                  <a:srgbClr val="FF0000"/>
                </a:solidFill>
                <a:latin typeface="楷体" panose="02010609060101010101" pitchFamily="49" charset="-122"/>
                <a:ea typeface="楷体" panose="02010609060101010101" pitchFamily="49" charset="-122"/>
              </a:rPr>
              <a:t>名词作状语，在早上</a:t>
            </a:r>
            <a:endParaRPr lang="zh-CN" altLang="en-US" sz="2800" b="1" dirty="0">
              <a:solidFill>
                <a:srgbClr val="FF0000"/>
              </a:solidFill>
              <a:latin typeface="楷体" panose="02010609060101010101" pitchFamily="49" charset="-122"/>
              <a:ea typeface="楷体" panose="02010609060101010101" pitchFamily="49" charset="-122"/>
            </a:endParaRPr>
          </a:p>
          <a:p>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动词作名词，飞奔的马</a:t>
            </a:r>
            <a:endParaRPr lang="zh-CN" altLang="en-US" sz="2800" b="1" dirty="0">
              <a:solidFill>
                <a:srgbClr val="FF0000"/>
              </a:solidFill>
              <a:latin typeface="楷体" panose="02010609060101010101" pitchFamily="49" charset="-122"/>
              <a:ea typeface="楷体" panose="02010609060101010101" pitchFamily="49" charset="-122"/>
            </a:endParaRPr>
          </a:p>
          <a:p>
            <a:endParaRPr lang="en-US" altLang="zh-CN"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形容词作名词，清波</a:t>
            </a:r>
            <a:endParaRPr lang="zh-CN" altLang="en-US" sz="2800" b="1" dirty="0">
              <a:solidFill>
                <a:srgbClr val="FF0000"/>
              </a:solidFill>
              <a:latin typeface="楷体" panose="02010609060101010101" pitchFamily="49" charset="-122"/>
              <a:ea typeface="楷体" panose="02010609060101010101" pitchFamily="49" charset="-122"/>
            </a:endParaRPr>
          </a:p>
          <a:p>
            <a:endParaRPr lang="zh-CN" altLang="en-US" sz="2800" b="1" dirty="0">
              <a:solidFill>
                <a:srgbClr val="FF0000"/>
              </a:solidFill>
              <a:latin typeface="楷体" panose="02010609060101010101" pitchFamily="49" charset="-122"/>
              <a:ea typeface="楷体" panose="02010609060101010101" pitchFamily="49" charset="-122"/>
            </a:endParaRPr>
          </a:p>
          <a:p>
            <a:r>
              <a:rPr lang="zh-CN" altLang="en-US" sz="2800" b="1" dirty="0">
                <a:solidFill>
                  <a:srgbClr val="FF0000"/>
                </a:solidFill>
                <a:latin typeface="楷体" panose="02010609060101010101" pitchFamily="49" charset="-122"/>
                <a:ea typeface="楷体" panose="02010609060101010101" pitchFamily="49" charset="-122"/>
              </a:rPr>
              <a:t>名次用作动词，下霜</a:t>
            </a:r>
            <a:endParaRPr lang="en-US" altLang="zh-CN" sz="2800" b="1" dirty="0">
              <a:solidFill>
                <a:srgbClr val="FF0000"/>
              </a:solidFill>
              <a:latin typeface="楷体" panose="02010609060101010101" pitchFamily="49" charset="-122"/>
              <a:ea typeface="楷体" panose="02010609060101010101" pitchFamily="49" charset="-122"/>
            </a:endParaRPr>
          </a:p>
          <a:p>
            <a:endParaRPr lang="zh-CN" altLang="en-US" sz="2800" b="1" dirty="0">
              <a:latin typeface="楷体" panose="02010609060101010101" pitchFamily="49" charset="-122"/>
              <a:ea typeface="楷体" panose="02010609060101010101" pitchFamily="49" charset="-122"/>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charRg st="0" end="0"/>
                                            </p:txEl>
                                          </p:spTgt>
                                        </p:tgtEl>
                                        <p:attrNameLst>
                                          <p:attrName>style.visibility</p:attrName>
                                        </p:attrNameLst>
                                      </p:cBhvr>
                                      <p:to>
                                        <p:strVal val="visible"/>
                                      </p:to>
                                    </p:set>
                                    <p:animEffect transition="in" filter="blinds(horizontal)">
                                      <p:cBhvr>
                                        <p:cTn id="7" dur="500"/>
                                        <p:tgtEl>
                                          <p:spTgt spid="7">
                                            <p:txEl>
                                              <p:char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 calcmode="lin" valueType="num">
                                      <p:cBhvr additive="base">
                                        <p:cTn id="24"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 calcmode="lin" valueType="num">
                                      <p:cBhvr additive="base">
                                        <p:cTn id="30"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3"/>
          <p:cNvPicPr>
            <a:picLocks noChangeAspect="1"/>
          </p:cNvPicPr>
          <p:nvPr/>
        </p:nvPicPr>
        <p:blipFill>
          <a:blip r:embed="rId1"/>
          <a:stretch>
            <a:fillRect/>
          </a:stretch>
        </p:blipFill>
        <p:spPr>
          <a:xfrm>
            <a:off x="0" y="1143000"/>
            <a:ext cx="9144000" cy="4572000"/>
          </a:xfrm>
          <a:prstGeom prst="rect">
            <a:avLst/>
          </a:prstGeom>
          <a:noFill/>
          <a:ln w="9525">
            <a:noFill/>
          </a:ln>
        </p:spPr>
      </p:pic>
    </p:spTree>
  </p:cSld>
  <p:clrMapOvr>
    <a:masterClrMapping/>
  </p:clrMapOvr>
  <p:transition>
    <p:random/>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xfrm>
            <a:off x="457200" y="274638"/>
            <a:ext cx="8229600" cy="706437"/>
          </a:xfrm>
        </p:spPr>
        <p:txBody>
          <a:bodyPr vert="horz" wrap="square" lIns="91440" tIns="45720" rIns="91440" bIns="45720" anchor="ctr"/>
          <a:p>
            <a:pPr eaLnBrk="1" hangingPunct="1"/>
            <a:r>
              <a:rPr lang="zh-CN" altLang="en-US" sz="4000" dirty="0">
                <a:solidFill>
                  <a:srgbClr val="CC00FF"/>
                </a:solidFill>
                <a:latin typeface="华文新魏" panose="02010800040101010101" pitchFamily="2" charset="-122"/>
              </a:rPr>
              <a:t>长江三峡</a:t>
            </a:r>
            <a:endParaRPr lang="zh-CN" altLang="en-US" sz="4000" dirty="0">
              <a:solidFill>
                <a:srgbClr val="CC00FF"/>
              </a:solidFill>
              <a:latin typeface="华文新魏" panose="02010800040101010101" pitchFamily="2" charset="-122"/>
            </a:endParaRPr>
          </a:p>
        </p:txBody>
      </p:sp>
      <p:sp>
        <p:nvSpPr>
          <p:cNvPr id="8195" name="Rectangle 3"/>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    长江三峡是中国第一大河流</a:t>
            </a:r>
            <a:r>
              <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长江上最神奇、最壮观的一段</a:t>
            </a:r>
            <a:r>
              <a:rPr kumimoji="0" lang="zh-CN" altLang="en-US" sz="3600" b="1" i="0" u="none" strike="noStrike" kern="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峡谷</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a:t>
            </a:r>
            <a:endPar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    它由瞿塘峡、巫峡、西陵峡三段峡谷组成</a:t>
            </a:r>
            <a:r>
              <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西起</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巍巍巴山脚下的</a:t>
            </a:r>
            <a:r>
              <a:rPr kumimoji="0" lang="zh-CN" altLang="en-US" sz="3600" b="1" i="0" u="none" strike="noStrike" kern="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重庆市</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奉节县的白帝城</a:t>
            </a:r>
            <a:r>
              <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东至</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湖北省</a:t>
            </a:r>
            <a:r>
              <a:rPr kumimoji="0" lang="zh-CN" altLang="en-US" sz="3600" b="1" i="0" u="none" strike="noStrike" kern="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宜昌市</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的南津关</a:t>
            </a:r>
            <a:r>
              <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全长</a:t>
            </a:r>
            <a:r>
              <a:rPr kumimoji="0" lang="en-US" altLang="zh-CN"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192</a:t>
            </a:r>
            <a:r>
              <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rPr>
              <a:t>公里。</a:t>
            </a:r>
            <a:endParaRPr kumimoji="0" lang="zh-CN" altLang="en-US" sz="3600" b="1" i="0" u="none" strike="noStrike" kern="0" cap="none" spc="0" normalizeH="0" baseline="0" noProof="0" dirty="0" smtClean="0">
              <a:ln>
                <a:noFill/>
              </a:ln>
              <a:solidFill>
                <a:srgbClr val="0000CC"/>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130000"/>
              </a:lnSpc>
              <a:spcBef>
                <a:spcPct val="0"/>
              </a:spcBef>
              <a:spcAft>
                <a:spcPct val="0"/>
              </a:spcAft>
              <a:buClrTx/>
              <a:buSzTx/>
              <a:buFontTx/>
              <a:buChar char="•"/>
              <a:defRPr/>
            </a:pPr>
            <a:endParaRPr kumimoji="0" lang="zh-CN" altLang="en-US" sz="3600" b="1" i="0" u="none" strike="noStrike" kern="0" cap="none" spc="0" normalizeH="0" baseline="0" noProof="0" dirty="0" smtClean="0">
              <a:ln>
                <a:noFill/>
              </a:ln>
              <a:solidFill>
                <a:srgbClr val="0000CC"/>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p:random/>
    <p:sndAc>
      <p:stSnd>
        <p:snd r:embed="rId1"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descr="1_10183104"/>
          <p:cNvPicPr>
            <a:picLocks noChangeAspect="1"/>
          </p:cNvPicPr>
          <p:nvPr/>
        </p:nvPicPr>
        <p:blipFill>
          <a:blip r:embed="rId1"/>
          <a:stretch>
            <a:fillRect/>
          </a:stretch>
        </p:blipFill>
        <p:spPr>
          <a:xfrm>
            <a:off x="0" y="88900"/>
            <a:ext cx="9109075" cy="6769100"/>
          </a:xfrm>
          <a:prstGeom prst="rect">
            <a:avLst/>
          </a:prstGeom>
          <a:noFill/>
          <a:ln w="9525">
            <a:noFill/>
          </a:ln>
        </p:spPr>
      </p:pic>
      <p:sp>
        <p:nvSpPr>
          <p:cNvPr id="19459" name="Rectangle 2"/>
          <p:cNvSpPr>
            <a:spLocks noGrp="1"/>
          </p:cNvSpPr>
          <p:nvPr>
            <p:ph type="title"/>
          </p:nvPr>
        </p:nvSpPr>
        <p:spPr/>
        <p:txBody>
          <a:bodyPr vert="horz" wrap="square" lIns="91440" tIns="45720" rIns="91440" bIns="45720" anchor="ctr"/>
          <a:p>
            <a:pPr eaLnBrk="1" hangingPunct="1"/>
            <a:endParaRPr lang="zh-CN" altLang="zh-CN" dirty="0"/>
          </a:p>
        </p:txBody>
      </p:sp>
      <p:sp>
        <p:nvSpPr>
          <p:cNvPr id="19460" name="Rectangle 3"/>
          <p:cNvSpPr>
            <a:spLocks noGrp="1"/>
          </p:cNvSpPr>
          <p:nvPr>
            <p:ph idx="1"/>
          </p:nvPr>
        </p:nvSpPr>
        <p:spPr/>
        <p:txBody>
          <a:bodyPr vert="horz" wrap="square" lIns="91440" tIns="45720" rIns="91440" bIns="45720" anchor="t"/>
          <a:p>
            <a:pPr eaLnBrk="1" hangingPunct="1"/>
            <a:endParaRPr lang="zh-CN" altLang="zh-CN" dirty="0"/>
          </a:p>
        </p:txBody>
      </p:sp>
      <p:sp>
        <p:nvSpPr>
          <p:cNvPr id="9221" name="未知"/>
          <p:cNvSpPr/>
          <p:nvPr/>
        </p:nvSpPr>
        <p:spPr>
          <a:xfrm>
            <a:off x="4732338" y="1349375"/>
            <a:ext cx="1885950" cy="2960688"/>
          </a:xfrm>
          <a:custGeom>
            <a:avLst/>
            <a:gdLst>
              <a:gd name="txL" fmla="*/ 0 w 1188"/>
              <a:gd name="txT" fmla="*/ 0 h 1865"/>
              <a:gd name="txR" fmla="*/ 1188 w 1188"/>
              <a:gd name="txB" fmla="*/ 1865 h 1865"/>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1188" h="1865">
                <a:moveTo>
                  <a:pt x="0" y="1865"/>
                </a:moveTo>
                <a:cubicBezTo>
                  <a:pt x="38" y="1809"/>
                  <a:pt x="24" y="1746"/>
                  <a:pt x="45" y="1683"/>
                </a:cubicBezTo>
                <a:cubicBezTo>
                  <a:pt x="48" y="1665"/>
                  <a:pt x="50" y="1646"/>
                  <a:pt x="54" y="1628"/>
                </a:cubicBezTo>
                <a:cubicBezTo>
                  <a:pt x="56" y="1618"/>
                  <a:pt x="62" y="1610"/>
                  <a:pt x="64" y="1600"/>
                </a:cubicBezTo>
                <a:cubicBezTo>
                  <a:pt x="76" y="1543"/>
                  <a:pt x="67" y="1485"/>
                  <a:pt x="100" y="1436"/>
                </a:cubicBezTo>
                <a:cubicBezTo>
                  <a:pt x="118" y="1362"/>
                  <a:pt x="120" y="1283"/>
                  <a:pt x="128" y="1207"/>
                </a:cubicBezTo>
                <a:cubicBezTo>
                  <a:pt x="116" y="1105"/>
                  <a:pt x="105" y="1063"/>
                  <a:pt x="118" y="951"/>
                </a:cubicBezTo>
                <a:cubicBezTo>
                  <a:pt x="120" y="932"/>
                  <a:pt x="121" y="907"/>
                  <a:pt x="137" y="896"/>
                </a:cubicBezTo>
                <a:cubicBezTo>
                  <a:pt x="153" y="885"/>
                  <a:pt x="192" y="878"/>
                  <a:pt x="192" y="878"/>
                </a:cubicBezTo>
                <a:cubicBezTo>
                  <a:pt x="223" y="847"/>
                  <a:pt x="296" y="776"/>
                  <a:pt x="338" y="768"/>
                </a:cubicBezTo>
                <a:cubicBezTo>
                  <a:pt x="374" y="761"/>
                  <a:pt x="448" y="750"/>
                  <a:pt x="448" y="750"/>
                </a:cubicBezTo>
                <a:cubicBezTo>
                  <a:pt x="527" y="697"/>
                  <a:pt x="432" y="769"/>
                  <a:pt x="484" y="704"/>
                </a:cubicBezTo>
                <a:cubicBezTo>
                  <a:pt x="505" y="678"/>
                  <a:pt x="538" y="673"/>
                  <a:pt x="557" y="631"/>
                </a:cubicBezTo>
                <a:cubicBezTo>
                  <a:pt x="579" y="582"/>
                  <a:pt x="564" y="556"/>
                  <a:pt x="612" y="540"/>
                </a:cubicBezTo>
                <a:cubicBezTo>
                  <a:pt x="618" y="534"/>
                  <a:pt x="622" y="525"/>
                  <a:pt x="630" y="521"/>
                </a:cubicBezTo>
                <a:cubicBezTo>
                  <a:pt x="647" y="512"/>
                  <a:pt x="685" y="503"/>
                  <a:pt x="685" y="503"/>
                </a:cubicBezTo>
                <a:cubicBezTo>
                  <a:pt x="691" y="485"/>
                  <a:pt x="700" y="467"/>
                  <a:pt x="704" y="448"/>
                </a:cubicBezTo>
                <a:cubicBezTo>
                  <a:pt x="707" y="433"/>
                  <a:pt x="705" y="416"/>
                  <a:pt x="713" y="403"/>
                </a:cubicBezTo>
                <a:cubicBezTo>
                  <a:pt x="718" y="395"/>
                  <a:pt x="731" y="397"/>
                  <a:pt x="740" y="393"/>
                </a:cubicBezTo>
                <a:cubicBezTo>
                  <a:pt x="800" y="362"/>
                  <a:pt x="729" y="381"/>
                  <a:pt x="822" y="366"/>
                </a:cubicBezTo>
                <a:cubicBezTo>
                  <a:pt x="837" y="351"/>
                  <a:pt x="853" y="335"/>
                  <a:pt x="868" y="320"/>
                </a:cubicBezTo>
                <a:cubicBezTo>
                  <a:pt x="880" y="308"/>
                  <a:pt x="872" y="246"/>
                  <a:pt x="886" y="229"/>
                </a:cubicBezTo>
                <a:cubicBezTo>
                  <a:pt x="892" y="221"/>
                  <a:pt x="905" y="223"/>
                  <a:pt x="914" y="220"/>
                </a:cubicBezTo>
                <a:cubicBezTo>
                  <a:pt x="959" y="188"/>
                  <a:pt x="1007" y="187"/>
                  <a:pt x="1060" y="174"/>
                </a:cubicBezTo>
                <a:cubicBezTo>
                  <a:pt x="1092" y="143"/>
                  <a:pt x="1111" y="149"/>
                  <a:pt x="1124" y="110"/>
                </a:cubicBezTo>
                <a:cubicBezTo>
                  <a:pt x="1127" y="92"/>
                  <a:pt x="1125" y="72"/>
                  <a:pt x="1133" y="55"/>
                </a:cubicBezTo>
                <a:cubicBezTo>
                  <a:pt x="1138" y="45"/>
                  <a:pt x="1153" y="45"/>
                  <a:pt x="1161" y="37"/>
                </a:cubicBezTo>
                <a:cubicBezTo>
                  <a:pt x="1172" y="26"/>
                  <a:pt x="1177" y="11"/>
                  <a:pt x="1188" y="0"/>
                </a:cubicBezTo>
              </a:path>
            </a:pathLst>
          </a:custGeom>
          <a:noFill/>
          <a:ln w="76200" cap="flat" cmpd="sng">
            <a:solidFill>
              <a:srgbClr val="FF0000">
                <a:alpha val="100000"/>
              </a:srgbClr>
            </a:solidFill>
            <a:prstDash val="solid"/>
            <a:round/>
            <a:headEnd type="none" w="med" len="med"/>
            <a:tailEnd type="none" w="med" len="med"/>
          </a:ln>
        </p:spPr>
        <p:txBody>
          <a:bodyPr/>
          <a:p>
            <a:endParaRPr lang="zh-CN" altLang="en-US"/>
          </a:p>
        </p:txBody>
      </p:sp>
      <p:sp>
        <p:nvSpPr>
          <p:cNvPr id="9222" name="未知"/>
          <p:cNvSpPr/>
          <p:nvPr/>
        </p:nvSpPr>
        <p:spPr>
          <a:xfrm>
            <a:off x="6618288" y="1363663"/>
            <a:ext cx="1117600" cy="871537"/>
          </a:xfrm>
          <a:custGeom>
            <a:avLst/>
            <a:gdLst>
              <a:gd name="txL" fmla="*/ 0 w 704"/>
              <a:gd name="txT" fmla="*/ 0 h 549"/>
              <a:gd name="txR" fmla="*/ 704 w 704"/>
              <a:gd name="txB" fmla="*/ 549 h 549"/>
            </a:gdLst>
            <a:ahLst/>
            <a:cxnLst>
              <a:cxn ang="0">
                <a:pos x="0"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04" h="549">
                <a:moveTo>
                  <a:pt x="0" y="0"/>
                </a:moveTo>
                <a:cubicBezTo>
                  <a:pt x="70" y="19"/>
                  <a:pt x="139" y="25"/>
                  <a:pt x="210" y="37"/>
                </a:cubicBezTo>
                <a:cubicBezTo>
                  <a:pt x="226" y="97"/>
                  <a:pt x="207" y="57"/>
                  <a:pt x="247" y="92"/>
                </a:cubicBezTo>
                <a:cubicBezTo>
                  <a:pt x="280" y="121"/>
                  <a:pt x="311" y="159"/>
                  <a:pt x="348" y="183"/>
                </a:cubicBezTo>
                <a:cubicBezTo>
                  <a:pt x="387" y="208"/>
                  <a:pt x="474" y="207"/>
                  <a:pt x="512" y="211"/>
                </a:cubicBezTo>
                <a:cubicBezTo>
                  <a:pt x="533" y="276"/>
                  <a:pt x="519" y="250"/>
                  <a:pt x="549" y="293"/>
                </a:cubicBezTo>
                <a:cubicBezTo>
                  <a:pt x="558" y="320"/>
                  <a:pt x="567" y="348"/>
                  <a:pt x="576" y="375"/>
                </a:cubicBezTo>
                <a:cubicBezTo>
                  <a:pt x="579" y="384"/>
                  <a:pt x="576" y="400"/>
                  <a:pt x="585" y="403"/>
                </a:cubicBezTo>
                <a:cubicBezTo>
                  <a:pt x="594" y="406"/>
                  <a:pt x="604" y="409"/>
                  <a:pt x="613" y="412"/>
                </a:cubicBezTo>
                <a:cubicBezTo>
                  <a:pt x="675" y="453"/>
                  <a:pt x="653" y="432"/>
                  <a:pt x="686" y="467"/>
                </a:cubicBezTo>
                <a:cubicBezTo>
                  <a:pt x="690" y="489"/>
                  <a:pt x="704" y="525"/>
                  <a:pt x="704" y="549"/>
                </a:cubicBezTo>
              </a:path>
            </a:pathLst>
          </a:custGeom>
          <a:noFill/>
          <a:ln w="76200" cap="flat" cmpd="sng">
            <a:solidFill>
              <a:srgbClr val="FF0000">
                <a:alpha val="100000"/>
              </a:srgbClr>
            </a:solidFill>
            <a:prstDash val="solid"/>
            <a:round/>
            <a:headEnd type="none" w="med" len="med"/>
            <a:tailEnd type="none" w="med" len="med"/>
          </a:ln>
        </p:spPr>
        <p:txBody>
          <a:bodyPr/>
          <a:p>
            <a:endParaRPr lang="zh-CN" altLang="en-US"/>
          </a:p>
        </p:txBody>
      </p:sp>
      <p:sp>
        <p:nvSpPr>
          <p:cNvPr id="9223" name="未知"/>
          <p:cNvSpPr/>
          <p:nvPr/>
        </p:nvSpPr>
        <p:spPr>
          <a:xfrm>
            <a:off x="6494463" y="2278063"/>
            <a:ext cx="1227137" cy="3121025"/>
          </a:xfrm>
          <a:custGeom>
            <a:avLst/>
            <a:gdLst>
              <a:gd name="txL" fmla="*/ 0 w 773"/>
              <a:gd name="txT" fmla="*/ 0 h 1966"/>
              <a:gd name="txR" fmla="*/ 773 w 773"/>
              <a:gd name="txB" fmla="*/ 1966 h 1966"/>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773" h="1966">
                <a:moveTo>
                  <a:pt x="773" y="0"/>
                </a:moveTo>
                <a:cubicBezTo>
                  <a:pt x="763" y="68"/>
                  <a:pt x="771" y="77"/>
                  <a:pt x="709" y="92"/>
                </a:cubicBezTo>
                <a:cubicBezTo>
                  <a:pt x="691" y="119"/>
                  <a:pt x="673" y="134"/>
                  <a:pt x="663" y="165"/>
                </a:cubicBezTo>
                <a:cubicBezTo>
                  <a:pt x="660" y="189"/>
                  <a:pt x="664" y="216"/>
                  <a:pt x="654" y="238"/>
                </a:cubicBezTo>
                <a:cubicBezTo>
                  <a:pt x="645" y="258"/>
                  <a:pt x="623" y="269"/>
                  <a:pt x="608" y="284"/>
                </a:cubicBezTo>
                <a:cubicBezTo>
                  <a:pt x="587" y="305"/>
                  <a:pt x="568" y="341"/>
                  <a:pt x="544" y="357"/>
                </a:cubicBezTo>
                <a:cubicBezTo>
                  <a:pt x="503" y="384"/>
                  <a:pt x="454" y="387"/>
                  <a:pt x="407" y="394"/>
                </a:cubicBezTo>
                <a:cubicBezTo>
                  <a:pt x="361" y="440"/>
                  <a:pt x="306" y="439"/>
                  <a:pt x="243" y="448"/>
                </a:cubicBezTo>
                <a:cubicBezTo>
                  <a:pt x="187" y="504"/>
                  <a:pt x="236" y="448"/>
                  <a:pt x="206" y="613"/>
                </a:cubicBezTo>
                <a:cubicBezTo>
                  <a:pt x="198" y="658"/>
                  <a:pt x="175" y="682"/>
                  <a:pt x="160" y="723"/>
                </a:cubicBezTo>
                <a:cubicBezTo>
                  <a:pt x="167" y="854"/>
                  <a:pt x="138" y="953"/>
                  <a:pt x="270" y="997"/>
                </a:cubicBezTo>
                <a:cubicBezTo>
                  <a:pt x="279" y="1034"/>
                  <a:pt x="290" y="1070"/>
                  <a:pt x="298" y="1107"/>
                </a:cubicBezTo>
                <a:cubicBezTo>
                  <a:pt x="304" y="1165"/>
                  <a:pt x="316" y="1232"/>
                  <a:pt x="298" y="1290"/>
                </a:cubicBezTo>
                <a:cubicBezTo>
                  <a:pt x="291" y="1311"/>
                  <a:pt x="261" y="1344"/>
                  <a:pt x="261" y="1344"/>
                </a:cubicBezTo>
                <a:cubicBezTo>
                  <a:pt x="251" y="1374"/>
                  <a:pt x="257" y="1408"/>
                  <a:pt x="243" y="1436"/>
                </a:cubicBezTo>
                <a:cubicBezTo>
                  <a:pt x="236" y="1449"/>
                  <a:pt x="176" y="1512"/>
                  <a:pt x="160" y="1527"/>
                </a:cubicBezTo>
                <a:cubicBezTo>
                  <a:pt x="135" y="1604"/>
                  <a:pt x="132" y="1617"/>
                  <a:pt x="78" y="1674"/>
                </a:cubicBezTo>
                <a:cubicBezTo>
                  <a:pt x="60" y="1728"/>
                  <a:pt x="61" y="1729"/>
                  <a:pt x="23" y="1765"/>
                </a:cubicBezTo>
                <a:cubicBezTo>
                  <a:pt x="3" y="1824"/>
                  <a:pt x="0" y="1936"/>
                  <a:pt x="60" y="1966"/>
                </a:cubicBezTo>
              </a:path>
            </a:pathLst>
          </a:custGeom>
          <a:noFill/>
          <a:ln w="76200" cap="flat" cmpd="sng">
            <a:solidFill>
              <a:srgbClr val="FF0000">
                <a:alpha val="100000"/>
              </a:srgbClr>
            </a:solidFill>
            <a:prstDash val="solid"/>
            <a:round/>
            <a:headEnd type="none" w="med" len="med"/>
            <a:tailEnd type="none" w="med" len="med"/>
          </a:ln>
        </p:spPr>
        <p:txBody>
          <a:bodyPr/>
          <a:p>
            <a:endParaRPr lang="zh-CN" altLang="en-US"/>
          </a:p>
        </p:txBody>
      </p:sp>
      <p:sp>
        <p:nvSpPr>
          <p:cNvPr id="9224" name="未知"/>
          <p:cNvSpPr/>
          <p:nvPr/>
        </p:nvSpPr>
        <p:spPr>
          <a:xfrm>
            <a:off x="6561138" y="5153025"/>
            <a:ext cx="1938337" cy="1131888"/>
          </a:xfrm>
          <a:custGeom>
            <a:avLst/>
            <a:gdLst>
              <a:gd name="txL" fmla="*/ 0 w 1221"/>
              <a:gd name="txT" fmla="*/ 0 h 713"/>
              <a:gd name="txR" fmla="*/ 1221 w 1221"/>
              <a:gd name="txB" fmla="*/ 713 h 713"/>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221" h="713">
                <a:moveTo>
                  <a:pt x="0" y="164"/>
                </a:moveTo>
                <a:cubicBezTo>
                  <a:pt x="76" y="153"/>
                  <a:pt x="136" y="128"/>
                  <a:pt x="210" y="109"/>
                </a:cubicBezTo>
                <a:cubicBezTo>
                  <a:pt x="223" y="111"/>
                  <a:pt x="274" y="118"/>
                  <a:pt x="292" y="128"/>
                </a:cubicBezTo>
                <a:cubicBezTo>
                  <a:pt x="311" y="139"/>
                  <a:pt x="347" y="164"/>
                  <a:pt x="347" y="164"/>
                </a:cubicBezTo>
                <a:cubicBezTo>
                  <a:pt x="336" y="132"/>
                  <a:pt x="325" y="112"/>
                  <a:pt x="347" y="73"/>
                </a:cubicBezTo>
                <a:cubicBezTo>
                  <a:pt x="354" y="61"/>
                  <a:pt x="371" y="60"/>
                  <a:pt x="384" y="55"/>
                </a:cubicBezTo>
                <a:cubicBezTo>
                  <a:pt x="433" y="35"/>
                  <a:pt x="479" y="16"/>
                  <a:pt x="530" y="0"/>
                </a:cubicBezTo>
                <a:cubicBezTo>
                  <a:pt x="580" y="17"/>
                  <a:pt x="631" y="6"/>
                  <a:pt x="676" y="36"/>
                </a:cubicBezTo>
                <a:cubicBezTo>
                  <a:pt x="692" y="104"/>
                  <a:pt x="682" y="169"/>
                  <a:pt x="722" y="228"/>
                </a:cubicBezTo>
                <a:cubicBezTo>
                  <a:pt x="742" y="309"/>
                  <a:pt x="723" y="283"/>
                  <a:pt x="758" y="320"/>
                </a:cubicBezTo>
                <a:cubicBezTo>
                  <a:pt x="808" y="270"/>
                  <a:pt x="788" y="281"/>
                  <a:pt x="923" y="311"/>
                </a:cubicBezTo>
                <a:cubicBezTo>
                  <a:pt x="934" y="313"/>
                  <a:pt x="931" y="335"/>
                  <a:pt x="941" y="338"/>
                </a:cubicBezTo>
                <a:cubicBezTo>
                  <a:pt x="976" y="348"/>
                  <a:pt x="1014" y="344"/>
                  <a:pt x="1051" y="347"/>
                </a:cubicBezTo>
                <a:cubicBezTo>
                  <a:pt x="1060" y="356"/>
                  <a:pt x="1067" y="368"/>
                  <a:pt x="1078" y="375"/>
                </a:cubicBezTo>
                <a:cubicBezTo>
                  <a:pt x="1086" y="380"/>
                  <a:pt x="1101" y="375"/>
                  <a:pt x="1106" y="384"/>
                </a:cubicBezTo>
                <a:cubicBezTo>
                  <a:pt x="1118" y="406"/>
                  <a:pt x="1124" y="457"/>
                  <a:pt x="1124" y="457"/>
                </a:cubicBezTo>
                <a:cubicBezTo>
                  <a:pt x="1109" y="502"/>
                  <a:pt x="1107" y="561"/>
                  <a:pt x="1133" y="603"/>
                </a:cubicBezTo>
                <a:cubicBezTo>
                  <a:pt x="1143" y="619"/>
                  <a:pt x="1175" y="654"/>
                  <a:pt x="1188" y="667"/>
                </a:cubicBezTo>
                <a:cubicBezTo>
                  <a:pt x="1196" y="675"/>
                  <a:pt x="1210" y="676"/>
                  <a:pt x="1216" y="685"/>
                </a:cubicBezTo>
                <a:cubicBezTo>
                  <a:pt x="1221" y="693"/>
                  <a:pt x="1216" y="704"/>
                  <a:pt x="1216" y="713"/>
                </a:cubicBezTo>
              </a:path>
            </a:pathLst>
          </a:custGeom>
          <a:noFill/>
          <a:ln w="76200" cap="flat" cmpd="sng">
            <a:solidFill>
              <a:srgbClr val="FF0000">
                <a:alpha val="100000"/>
              </a:srgbClr>
            </a:solidFill>
            <a:prstDash val="solid"/>
            <a:round/>
            <a:headEnd type="none" w="med" len="med"/>
            <a:tailEnd type="none" w="med" len="med"/>
          </a:ln>
        </p:spPr>
        <p:txBody>
          <a:bodyPr/>
          <a:p>
            <a:endParaRPr lang="zh-CN" altLang="en-US"/>
          </a:p>
        </p:txBody>
      </p:sp>
      <p:sp>
        <p:nvSpPr>
          <p:cNvPr id="9225" name="未知"/>
          <p:cNvSpPr/>
          <p:nvPr/>
        </p:nvSpPr>
        <p:spPr>
          <a:xfrm>
            <a:off x="8491538" y="3686175"/>
            <a:ext cx="646112" cy="2598738"/>
          </a:xfrm>
          <a:custGeom>
            <a:avLst/>
            <a:gdLst>
              <a:gd name="txL" fmla="*/ 0 w 407"/>
              <a:gd name="txT" fmla="*/ 0 h 1637"/>
              <a:gd name="txR" fmla="*/ 407 w 407"/>
              <a:gd name="txB" fmla="*/ 1637 h 163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07" h="1637">
                <a:moveTo>
                  <a:pt x="0" y="1637"/>
                </a:moveTo>
                <a:cubicBezTo>
                  <a:pt x="9" y="1628"/>
                  <a:pt x="19" y="1619"/>
                  <a:pt x="27" y="1609"/>
                </a:cubicBezTo>
                <a:cubicBezTo>
                  <a:pt x="34" y="1601"/>
                  <a:pt x="38" y="1590"/>
                  <a:pt x="45" y="1582"/>
                </a:cubicBezTo>
                <a:cubicBezTo>
                  <a:pt x="59" y="1566"/>
                  <a:pt x="91" y="1536"/>
                  <a:pt x="91" y="1536"/>
                </a:cubicBezTo>
                <a:cubicBezTo>
                  <a:pt x="134" y="1406"/>
                  <a:pt x="120" y="1261"/>
                  <a:pt x="137" y="1125"/>
                </a:cubicBezTo>
                <a:cubicBezTo>
                  <a:pt x="127" y="1007"/>
                  <a:pt x="136" y="1047"/>
                  <a:pt x="91" y="979"/>
                </a:cubicBezTo>
                <a:cubicBezTo>
                  <a:pt x="85" y="961"/>
                  <a:pt x="79" y="942"/>
                  <a:pt x="73" y="924"/>
                </a:cubicBezTo>
                <a:cubicBezTo>
                  <a:pt x="57" y="876"/>
                  <a:pt x="146" y="826"/>
                  <a:pt x="182" y="814"/>
                </a:cubicBezTo>
                <a:cubicBezTo>
                  <a:pt x="210" y="788"/>
                  <a:pt x="218" y="780"/>
                  <a:pt x="228" y="741"/>
                </a:cubicBezTo>
                <a:cubicBezTo>
                  <a:pt x="213" y="681"/>
                  <a:pt x="190" y="693"/>
                  <a:pt x="155" y="649"/>
                </a:cubicBezTo>
                <a:cubicBezTo>
                  <a:pt x="128" y="615"/>
                  <a:pt x="126" y="583"/>
                  <a:pt x="118" y="540"/>
                </a:cubicBezTo>
                <a:cubicBezTo>
                  <a:pt x="119" y="531"/>
                  <a:pt x="123" y="426"/>
                  <a:pt x="137" y="393"/>
                </a:cubicBezTo>
                <a:cubicBezTo>
                  <a:pt x="152" y="359"/>
                  <a:pt x="160" y="370"/>
                  <a:pt x="182" y="339"/>
                </a:cubicBezTo>
                <a:cubicBezTo>
                  <a:pt x="203" y="310"/>
                  <a:pt x="212" y="282"/>
                  <a:pt x="237" y="256"/>
                </a:cubicBezTo>
                <a:cubicBezTo>
                  <a:pt x="255" y="203"/>
                  <a:pt x="285" y="156"/>
                  <a:pt x="338" y="137"/>
                </a:cubicBezTo>
                <a:cubicBezTo>
                  <a:pt x="344" y="128"/>
                  <a:pt x="351" y="120"/>
                  <a:pt x="356" y="110"/>
                </a:cubicBezTo>
                <a:cubicBezTo>
                  <a:pt x="360" y="102"/>
                  <a:pt x="360" y="91"/>
                  <a:pt x="365" y="83"/>
                </a:cubicBezTo>
                <a:cubicBezTo>
                  <a:pt x="407" y="8"/>
                  <a:pt x="402" y="55"/>
                  <a:pt x="402" y="0"/>
                </a:cubicBezTo>
              </a:path>
            </a:pathLst>
          </a:custGeom>
          <a:noFill/>
          <a:ln w="76200" cap="flat" cmpd="sng">
            <a:solidFill>
              <a:srgbClr val="FF0000">
                <a:alpha val="100000"/>
              </a:srgbClr>
            </a:solidFill>
            <a:prstDash val="solid"/>
            <a:round/>
            <a:headEnd type="none" w="med" len="med"/>
            <a:tailEnd type="none" w="med" len="med"/>
          </a:ln>
        </p:spPr>
        <p:txBody>
          <a:bodyPr/>
          <a:p>
            <a:endParaRPr lang="zh-CN" altLang="en-US"/>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ipe(down)">
                                      <p:cBhvr>
                                        <p:cTn id="7" dur="5000"/>
                                        <p:tgtEl>
                                          <p:spTgt spid="9221"/>
                                        </p:tgtEl>
                                      </p:cBhvr>
                                    </p:animEffect>
                                  </p:childTnLst>
                                </p:cTn>
                              </p:par>
                            </p:childTnLst>
                          </p:cTn>
                        </p:par>
                        <p:par>
                          <p:cTn id="8" fill="hold">
                            <p:stCondLst>
                              <p:cond delay="5000"/>
                            </p:stCondLst>
                            <p:childTnLst>
                              <p:par>
                                <p:cTn id="9" presetID="22" presetClass="entr" presetSubtype="8" fill="hold" nodeType="afterEffect">
                                  <p:stCondLst>
                                    <p:cond delay="0"/>
                                  </p:stCondLst>
                                  <p:childTnLst>
                                    <p:set>
                                      <p:cBhvr>
                                        <p:cTn id="10" dur="1" fill="hold">
                                          <p:stCondLst>
                                            <p:cond delay="0"/>
                                          </p:stCondLst>
                                        </p:cTn>
                                        <p:tgtEl>
                                          <p:spTgt spid="9222"/>
                                        </p:tgtEl>
                                        <p:attrNameLst>
                                          <p:attrName>style.visibility</p:attrName>
                                        </p:attrNameLst>
                                      </p:cBhvr>
                                      <p:to>
                                        <p:strVal val="visible"/>
                                      </p:to>
                                    </p:set>
                                    <p:animEffect transition="in" filter="wipe(left)">
                                      <p:cBhvr>
                                        <p:cTn id="11" dur="5000"/>
                                        <p:tgtEl>
                                          <p:spTgt spid="9222"/>
                                        </p:tgtEl>
                                      </p:cBhvr>
                                    </p:animEffect>
                                  </p:childTnLst>
                                </p:cTn>
                              </p:par>
                            </p:childTnLst>
                          </p:cTn>
                        </p:par>
                        <p:par>
                          <p:cTn id="12" fill="hold">
                            <p:stCondLst>
                              <p:cond delay="10000"/>
                            </p:stCondLst>
                            <p:childTnLst>
                              <p:par>
                                <p:cTn id="13" presetID="22" presetClass="entr" presetSubtype="1"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wipe(up)">
                                      <p:cBhvr>
                                        <p:cTn id="15" dur="5000"/>
                                        <p:tgtEl>
                                          <p:spTgt spid="9223"/>
                                        </p:tgtEl>
                                      </p:cBhvr>
                                    </p:animEffect>
                                  </p:childTnLst>
                                </p:cTn>
                              </p:par>
                            </p:childTnLst>
                          </p:cTn>
                        </p:par>
                        <p:par>
                          <p:cTn id="16" fill="hold">
                            <p:stCondLst>
                              <p:cond delay="15000"/>
                            </p:stCondLst>
                            <p:childTnLst>
                              <p:par>
                                <p:cTn id="17" presetID="22" presetClass="entr" presetSubtype="8" fill="hold" nodeType="after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wipe(left)">
                                      <p:cBhvr>
                                        <p:cTn id="19" dur="5000"/>
                                        <p:tgtEl>
                                          <p:spTgt spid="9224"/>
                                        </p:tgtEl>
                                      </p:cBhvr>
                                    </p:animEffect>
                                  </p:childTnLst>
                                </p:cTn>
                              </p:par>
                            </p:childTnLst>
                          </p:cTn>
                        </p:par>
                        <p:par>
                          <p:cTn id="20" fill="hold">
                            <p:stCondLst>
                              <p:cond delay="20000"/>
                            </p:stCondLst>
                            <p:childTnLst>
                              <p:par>
                                <p:cTn id="21" presetID="22" presetClass="entr" presetSubtype="4" fill="hold" nodeType="afterEffect">
                                  <p:stCondLst>
                                    <p:cond delay="0"/>
                                  </p:stCondLst>
                                  <p:childTnLst>
                                    <p:set>
                                      <p:cBhvr>
                                        <p:cTn id="22" dur="1" fill="hold">
                                          <p:stCondLst>
                                            <p:cond delay="0"/>
                                          </p:stCondLst>
                                        </p:cTn>
                                        <p:tgtEl>
                                          <p:spTgt spid="9225"/>
                                        </p:tgtEl>
                                        <p:attrNameLst>
                                          <p:attrName>style.visibility</p:attrName>
                                        </p:attrNameLst>
                                      </p:cBhvr>
                                      <p:to>
                                        <p:strVal val="visible"/>
                                      </p:to>
                                    </p:set>
                                    <p:animEffect transition="in" filter="wipe(down)">
                                      <p:cBhvr>
                                        <p:cTn id="23" dur="5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1"/>
          <p:cNvSpPr>
            <a:spLocks noGrp="1"/>
          </p:cNvSpPr>
          <p:nvPr>
            <p:ph type="title"/>
          </p:nvPr>
        </p:nvSpPr>
        <p:spPr>
          <a:xfrm>
            <a:off x="684213" y="2276475"/>
            <a:ext cx="8229600" cy="1143000"/>
          </a:xfrm>
        </p:spPr>
        <p:txBody>
          <a:bodyPr vert="horz" wrap="square" lIns="91440" tIns="45720" rIns="91440" bIns="45720" anchor="ctr"/>
          <a:p>
            <a:r>
              <a:rPr lang="zh-CN" altLang="en-US" sz="6000" dirty="0">
                <a:latin typeface="叶根友毛笔行书2.0版" pitchFamily="2" charset="-122"/>
                <a:ea typeface="叶根友毛笔行书2.0版" pitchFamily="2" charset="-122"/>
              </a:rPr>
              <a:t>三峡</a:t>
            </a:r>
            <a:br>
              <a:rPr lang="en-US" altLang="zh-CN" sz="6000" dirty="0">
                <a:latin typeface="叶根友毛笔行书2.0版" pitchFamily="2" charset="-122"/>
                <a:ea typeface="叶根友毛笔行书2.0版" pitchFamily="2" charset="-122"/>
              </a:rPr>
            </a:br>
            <a:r>
              <a:rPr lang="en-US" altLang="zh-CN" sz="6000" dirty="0">
                <a:latin typeface="叶根友毛笔行书2.0版" pitchFamily="2" charset="-122"/>
                <a:ea typeface="叶根友毛笔行书2.0版" pitchFamily="2" charset="-122"/>
              </a:rPr>
              <a:t>           —</a:t>
            </a:r>
            <a:r>
              <a:rPr lang="zh-CN" altLang="en-US" sz="6000" dirty="0">
                <a:latin typeface="叶根友毛笔行书2.0版" pitchFamily="2" charset="-122"/>
                <a:ea typeface="叶根友毛笔行书2.0版" pitchFamily="2" charset="-122"/>
              </a:rPr>
              <a:t>郦道元</a:t>
            </a:r>
            <a:endParaRPr lang="zh-CN" altLang="en-US" sz="6000" dirty="0">
              <a:latin typeface="叶根友毛笔行书2.0版" pitchFamily="2" charset="-122"/>
              <a:ea typeface="叶根友毛笔行书2.0版" pitchFamily="2" charset="-122"/>
            </a:endParaRPr>
          </a:p>
        </p:txBody>
      </p:sp>
    </p:spTree>
  </p:cSld>
  <p:clrMapOvr>
    <a:masterClrMapping/>
  </p:clrMapOvr>
  <p:transition>
    <p:random/>
    <p:sndAc>
      <p:stSnd>
        <p:snd r:embed="rId1"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5" name="Picture 3" descr="郦道元"/>
          <p:cNvPicPr>
            <a:picLocks noChangeAspect="1"/>
          </p:cNvPicPr>
          <p:nvPr/>
        </p:nvPicPr>
        <p:blipFill>
          <a:blip r:embed="rId1"/>
          <a:stretch>
            <a:fillRect/>
          </a:stretch>
        </p:blipFill>
        <p:spPr>
          <a:xfrm>
            <a:off x="4645025" y="276225"/>
            <a:ext cx="4041775" cy="6149975"/>
          </a:xfrm>
          <a:prstGeom prst="rect">
            <a:avLst/>
          </a:prstGeom>
          <a:noFill/>
          <a:ln w="9525">
            <a:noFill/>
          </a:ln>
        </p:spPr>
      </p:pic>
      <p:sp>
        <p:nvSpPr>
          <p:cNvPr id="13317" name="Text Box 5"/>
          <p:cNvSpPr txBox="1"/>
          <p:nvPr/>
        </p:nvSpPr>
        <p:spPr>
          <a:xfrm>
            <a:off x="0" y="276225"/>
            <a:ext cx="6227763" cy="1790700"/>
          </a:xfrm>
          <a:prstGeom prst="rect">
            <a:avLst/>
          </a:prstGeom>
          <a:noFill/>
          <a:ln w="9525">
            <a:noFill/>
          </a:ln>
        </p:spPr>
        <p:txBody>
          <a:bodyPr>
            <a:spAutoFit/>
          </a:bodyPr>
          <a:p>
            <a:pPr algn="just">
              <a:lnSpc>
                <a:spcPct val="115000"/>
              </a:lnSpc>
            </a:pPr>
            <a:r>
              <a:rPr lang="zh-CN" altLang="en-US" sz="3200" b="1" dirty="0">
                <a:latin typeface="楷体" panose="02010609060101010101" pitchFamily="49" charset="-122"/>
                <a:ea typeface="楷体" panose="02010609060101010101" pitchFamily="49" charset="-122"/>
              </a:rPr>
              <a:t>《三峡》节选自《水经注校证》</a:t>
            </a:r>
            <a:r>
              <a:rPr lang="zh-CN" altLang="en-US" sz="3200" b="1" dirty="0">
                <a:solidFill>
                  <a:srgbClr val="FF0000"/>
                </a:solidFill>
                <a:latin typeface="楷体" panose="02010609060101010101" pitchFamily="49" charset="-122"/>
                <a:ea typeface="楷体" panose="02010609060101010101" pitchFamily="49" charset="-122"/>
              </a:rPr>
              <a:t>。</a:t>
            </a:r>
            <a:endParaRPr lang="en-US" altLang="zh-CN" sz="3200" b="1" dirty="0">
              <a:solidFill>
                <a:srgbClr val="FF0000"/>
              </a:solidFill>
              <a:latin typeface="楷体" panose="02010609060101010101" pitchFamily="49" charset="-122"/>
              <a:ea typeface="楷体" panose="02010609060101010101" pitchFamily="49" charset="-122"/>
            </a:endParaRPr>
          </a:p>
          <a:p>
            <a:pPr algn="just">
              <a:lnSpc>
                <a:spcPct val="115000"/>
              </a:lnSpc>
            </a:pPr>
            <a:r>
              <a:rPr lang="zh-CN" altLang="en-US" sz="3200" b="1" dirty="0">
                <a:solidFill>
                  <a:srgbClr val="FF0000"/>
                </a:solidFill>
                <a:latin typeface="楷体" panose="02010609060101010101" pitchFamily="49" charset="-122"/>
                <a:ea typeface="楷体" panose="02010609060101010101" pitchFamily="49" charset="-122"/>
              </a:rPr>
              <a:t>《水经注》是一部有很高文学价值的地理学专著。</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21508" name="矩形 2"/>
          <p:cNvSpPr/>
          <p:nvPr/>
        </p:nvSpPr>
        <p:spPr>
          <a:xfrm>
            <a:off x="125413" y="2535238"/>
            <a:ext cx="5364162" cy="3065462"/>
          </a:xfrm>
          <a:prstGeom prst="rect">
            <a:avLst/>
          </a:prstGeom>
          <a:noFill/>
          <a:ln w="9525">
            <a:noFill/>
          </a:ln>
        </p:spPr>
        <p:txBody>
          <a:bodyPr>
            <a:spAutoFit/>
          </a:bodyPr>
          <a:p>
            <a:pPr algn="just">
              <a:lnSpc>
                <a:spcPct val="115000"/>
              </a:lnSpc>
            </a:pPr>
            <a:r>
              <a:rPr lang="zh-CN" altLang="en-US" sz="2800" b="1" dirty="0">
                <a:solidFill>
                  <a:srgbClr val="000000"/>
                </a:solidFill>
                <a:latin typeface="楷体" panose="02010609060101010101" pitchFamily="49" charset="-122"/>
                <a:ea typeface="楷体" panose="02010609060101010101" pitchFamily="49" charset="-122"/>
              </a:rPr>
              <a:t>郦道元</a:t>
            </a:r>
            <a:r>
              <a:rPr lang="zh-CN" altLang="en-US" sz="2800" b="1" dirty="0">
                <a:solidFill>
                  <a:srgbClr val="333399"/>
                </a:solidFill>
                <a:latin typeface="楷体" panose="02010609060101010101" pitchFamily="49" charset="-122"/>
                <a:ea typeface="楷体" panose="02010609060101010101" pitchFamily="49" charset="-122"/>
              </a:rPr>
              <a:t>（约470–527），</a:t>
            </a:r>
            <a:endParaRPr lang="en-US" altLang="zh-CN" sz="2800" b="1" dirty="0">
              <a:solidFill>
                <a:srgbClr val="333399"/>
              </a:solidFill>
              <a:latin typeface="楷体" panose="02010609060101010101" pitchFamily="49" charset="-122"/>
              <a:ea typeface="楷体" panose="02010609060101010101" pitchFamily="49" charset="-122"/>
            </a:endParaRPr>
          </a:p>
          <a:p>
            <a:pPr algn="just">
              <a:lnSpc>
                <a:spcPct val="115000"/>
              </a:lnSpc>
            </a:pPr>
            <a:r>
              <a:rPr lang="zh-CN" altLang="en-US" sz="2800" b="1" dirty="0">
                <a:solidFill>
                  <a:srgbClr val="333399"/>
                </a:solidFill>
                <a:latin typeface="楷体" panose="02010609060101010101" pitchFamily="49" charset="-122"/>
                <a:ea typeface="楷体" panose="02010609060101010101" pitchFamily="49" charset="-122"/>
              </a:rPr>
              <a:t>字善长，</a:t>
            </a:r>
            <a:r>
              <a:rPr lang="zh-CN" altLang="en-US" sz="2800" b="1" dirty="0">
                <a:solidFill>
                  <a:srgbClr val="FF0000"/>
                </a:solidFill>
                <a:latin typeface="楷体" panose="02010609060101010101" pitchFamily="49" charset="-122"/>
                <a:ea typeface="楷体" panose="02010609060101010101" pitchFamily="49" charset="-122"/>
              </a:rPr>
              <a:t>北魏</a:t>
            </a:r>
            <a:r>
              <a:rPr lang="zh-CN" altLang="en-US" sz="2800" b="1" dirty="0">
                <a:solidFill>
                  <a:srgbClr val="333399"/>
                </a:solidFill>
                <a:latin typeface="楷体" panose="02010609060101010101" pitchFamily="49" charset="-122"/>
                <a:ea typeface="楷体" panose="02010609060101010101" pitchFamily="49" charset="-122"/>
              </a:rPr>
              <a:t>范阳人，</a:t>
            </a:r>
            <a:r>
              <a:rPr lang="zh-CN" altLang="en-US" sz="2800" b="1" dirty="0">
                <a:solidFill>
                  <a:srgbClr val="FF0000"/>
                </a:solidFill>
                <a:latin typeface="楷体" panose="02010609060101010101" pitchFamily="49" charset="-122"/>
                <a:ea typeface="楷体" panose="02010609060101010101" pitchFamily="49" charset="-122"/>
              </a:rPr>
              <a:t>地理学家</a:t>
            </a:r>
            <a:r>
              <a:rPr lang="zh-CN" altLang="en-US" sz="2800" b="1" dirty="0">
                <a:solidFill>
                  <a:srgbClr val="333399"/>
                </a:solidFill>
                <a:latin typeface="楷体" panose="02010609060101010101" pitchFamily="49" charset="-122"/>
                <a:ea typeface="楷体" panose="02010609060101010101" pitchFamily="49" charset="-122"/>
              </a:rPr>
              <a:t>。历任东荆州刺史、御史中尉等职。他一生好学，博览群书，著有《水经注》。其文笔绚烂，语言清丽，具有较高的文学价值。 </a:t>
            </a:r>
            <a:endParaRPr lang="zh-CN" altLang="en-US" sz="2800" b="1" dirty="0">
              <a:solidFill>
                <a:srgbClr val="333399"/>
              </a:solidFill>
              <a:latin typeface="楷体" panose="02010609060101010101" pitchFamily="49" charset="-122"/>
              <a:ea typeface="楷体" panose="02010609060101010101" pitchFamily="49" charset="-122"/>
            </a:endParaRPr>
          </a:p>
        </p:txBody>
      </p:sp>
    </p:spTree>
  </p:cSld>
  <p:clrMapOvr>
    <a:masterClrMapping/>
  </p:clrMapOvr>
  <p:transition>
    <p:random/>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up)">
                                      <p:cBhvr>
                                        <p:cTn id="7" dur="500"/>
                                        <p:tgtEl>
                                          <p:spTgt spid="13315"/>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diamond(in)">
                                      <p:cBhvr>
                                        <p:cTn id="11" dur="2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idx="1"/>
          </p:nvPr>
        </p:nvSpPr>
        <p:spPr>
          <a:xfrm>
            <a:off x="382588" y="1863725"/>
            <a:ext cx="7573962" cy="3654425"/>
          </a:xfrm>
        </p:spPr>
        <p:txBody>
          <a:bodyPr vert="horz" wrap="square" lIns="91440" tIns="45720" rIns="91440" bIns="45720" anchor="t"/>
          <a:p>
            <a:pPr algn="just" eaLnBrk="1" hangingPunct="1">
              <a:lnSpc>
                <a:spcPct val="130000"/>
              </a:lnSpc>
              <a:spcBef>
                <a:spcPct val="60000"/>
              </a:spcBef>
              <a:buNone/>
            </a:pPr>
            <a:r>
              <a:rPr lang="zh-CN" altLang="en-US" sz="4400" b="1" dirty="0">
                <a:solidFill>
                  <a:srgbClr val="FF0000"/>
                </a:solidFill>
              </a:rPr>
              <a:t>阙</a:t>
            </a:r>
            <a:r>
              <a:rPr lang="zh-CN" altLang="en-US" sz="4400" b="1" dirty="0"/>
              <a:t>处     叠</a:t>
            </a:r>
            <a:r>
              <a:rPr lang="zh-CN" altLang="en-US" sz="4400" b="1" dirty="0">
                <a:solidFill>
                  <a:srgbClr val="FF0000"/>
                </a:solidFill>
              </a:rPr>
              <a:t>嶂</a:t>
            </a:r>
            <a:r>
              <a:rPr lang="zh-CN" altLang="en-US" sz="4400" b="1" dirty="0"/>
              <a:t>　 </a:t>
            </a:r>
            <a:r>
              <a:rPr lang="zh-CN" altLang="en-US" sz="4400" b="1" dirty="0">
                <a:solidFill>
                  <a:srgbClr val="FF0000"/>
                </a:solidFill>
              </a:rPr>
              <a:t>襄</a:t>
            </a:r>
            <a:r>
              <a:rPr lang="zh-CN" altLang="en-US" sz="4400" b="1" dirty="0"/>
              <a:t>陵      </a:t>
            </a:r>
            <a:r>
              <a:rPr lang="zh-CN" altLang="en-US" sz="4400" b="1" dirty="0">
                <a:solidFill>
                  <a:srgbClr val="FF0000"/>
                </a:solidFill>
              </a:rPr>
              <a:t>曦</a:t>
            </a:r>
            <a:r>
              <a:rPr lang="zh-CN" altLang="en-US" sz="4400" b="1" dirty="0"/>
              <a:t>月</a:t>
            </a:r>
            <a:endParaRPr lang="zh-CN" altLang="en-US" sz="4400" b="1" dirty="0"/>
          </a:p>
          <a:p>
            <a:pPr algn="just" eaLnBrk="1" hangingPunct="1">
              <a:lnSpc>
                <a:spcPct val="130000"/>
              </a:lnSpc>
              <a:spcBef>
                <a:spcPct val="60000"/>
              </a:spcBef>
              <a:buNone/>
            </a:pPr>
            <a:r>
              <a:rPr lang="zh-CN" altLang="en-US" sz="4400" b="1" dirty="0">
                <a:solidFill>
                  <a:srgbClr val="FF0000"/>
                </a:solidFill>
              </a:rPr>
              <a:t>御</a:t>
            </a:r>
            <a:r>
              <a:rPr lang="zh-CN" altLang="en-US" sz="4400" b="1" dirty="0"/>
              <a:t>风     沿</a:t>
            </a:r>
            <a:r>
              <a:rPr lang="zh-CN" altLang="en-US" sz="4400" b="1" dirty="0">
                <a:solidFill>
                  <a:srgbClr val="FF0000"/>
                </a:solidFill>
              </a:rPr>
              <a:t>溯</a:t>
            </a:r>
            <a:r>
              <a:rPr lang="zh-CN" altLang="en-US" sz="4400" b="1" dirty="0"/>
              <a:t>     素</a:t>
            </a:r>
            <a:r>
              <a:rPr lang="zh-CN" altLang="en-US" sz="4400" b="1" dirty="0">
                <a:solidFill>
                  <a:srgbClr val="FF0000"/>
                </a:solidFill>
              </a:rPr>
              <a:t>湍</a:t>
            </a:r>
            <a:r>
              <a:rPr lang="zh-CN" altLang="en-US" sz="4400" b="1" dirty="0"/>
              <a:t>      绝</a:t>
            </a:r>
            <a:endParaRPr lang="zh-CN" altLang="en-US" sz="4400" b="1" dirty="0">
              <a:solidFill>
                <a:srgbClr val="FF0000"/>
              </a:solidFill>
            </a:endParaRPr>
          </a:p>
          <a:p>
            <a:pPr algn="just" eaLnBrk="1" hangingPunct="1">
              <a:lnSpc>
                <a:spcPct val="130000"/>
              </a:lnSpc>
              <a:spcBef>
                <a:spcPct val="60000"/>
              </a:spcBef>
              <a:buNone/>
            </a:pPr>
            <a:r>
              <a:rPr lang="zh-CN" altLang="en-US" sz="4400" b="1" dirty="0"/>
              <a:t>长</a:t>
            </a:r>
            <a:r>
              <a:rPr lang="zh-CN" altLang="en-US" sz="4400" b="1" dirty="0">
                <a:solidFill>
                  <a:srgbClr val="FF0000"/>
                </a:solidFill>
              </a:rPr>
              <a:t>啸</a:t>
            </a:r>
            <a:r>
              <a:rPr lang="zh-CN" altLang="en-US" sz="4400" b="1" dirty="0"/>
              <a:t>     </a:t>
            </a:r>
            <a:r>
              <a:rPr lang="zh-CN" altLang="en-US" sz="4400" b="1" dirty="0">
                <a:solidFill>
                  <a:srgbClr val="FF0000"/>
                </a:solidFill>
              </a:rPr>
              <a:t>属</a:t>
            </a:r>
            <a:r>
              <a:rPr lang="zh-CN" altLang="en-US" sz="4400" b="1" dirty="0"/>
              <a:t>引     </a:t>
            </a:r>
            <a:r>
              <a:rPr lang="zh-CN" altLang="en-US" sz="4400" b="1" dirty="0">
                <a:solidFill>
                  <a:srgbClr val="FF0000"/>
                </a:solidFill>
              </a:rPr>
              <a:t>涧</a:t>
            </a:r>
            <a:r>
              <a:rPr lang="zh-CN" altLang="en-US" sz="4400" b="1" dirty="0"/>
              <a:t>肃      飞</a:t>
            </a:r>
            <a:r>
              <a:rPr lang="zh-CN" altLang="en-US" sz="4400" b="1" dirty="0">
                <a:solidFill>
                  <a:srgbClr val="FF0000"/>
                </a:solidFill>
              </a:rPr>
              <a:t>漱</a:t>
            </a:r>
            <a:r>
              <a:rPr lang="zh-CN" altLang="en-US" sz="4400" b="1" dirty="0"/>
              <a:t>　</a:t>
            </a:r>
            <a:endParaRPr lang="zh-CN" altLang="en-US" sz="4400" b="1" dirty="0"/>
          </a:p>
        </p:txBody>
      </p:sp>
      <p:sp>
        <p:nvSpPr>
          <p:cNvPr id="14339" name="Text Box 3"/>
          <p:cNvSpPr txBox="1"/>
          <p:nvPr/>
        </p:nvSpPr>
        <p:spPr>
          <a:xfrm>
            <a:off x="381000" y="1371600"/>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quē</a:t>
            </a:r>
            <a:endParaRPr lang="en-US" altLang="zh-CN" sz="4000" dirty="0">
              <a:solidFill>
                <a:srgbClr val="990000"/>
              </a:solidFill>
              <a:latin typeface="Times New Roman" panose="02020603050405020304" pitchFamily="18" charset="0"/>
            </a:endParaRPr>
          </a:p>
        </p:txBody>
      </p:sp>
      <p:sp>
        <p:nvSpPr>
          <p:cNvPr id="14340" name="Text Box 4"/>
          <p:cNvSpPr txBox="1"/>
          <p:nvPr/>
        </p:nvSpPr>
        <p:spPr>
          <a:xfrm>
            <a:off x="2324100" y="1371600"/>
            <a:ext cx="16002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zhàng</a:t>
            </a:r>
            <a:endParaRPr lang="en-US" altLang="zh-CN" sz="4000" dirty="0">
              <a:solidFill>
                <a:srgbClr val="990000"/>
              </a:solidFill>
              <a:latin typeface="Times New Roman" panose="02020603050405020304" pitchFamily="18" charset="0"/>
            </a:endParaRPr>
          </a:p>
        </p:txBody>
      </p:sp>
      <p:sp>
        <p:nvSpPr>
          <p:cNvPr id="14341" name="Text Box 5"/>
          <p:cNvSpPr txBox="1"/>
          <p:nvPr/>
        </p:nvSpPr>
        <p:spPr>
          <a:xfrm>
            <a:off x="6096000" y="1371600"/>
            <a:ext cx="9144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xī</a:t>
            </a:r>
            <a:endParaRPr lang="en-US" altLang="zh-CN" sz="4000" dirty="0">
              <a:solidFill>
                <a:srgbClr val="990000"/>
              </a:solidFill>
              <a:latin typeface="Times New Roman" panose="02020603050405020304" pitchFamily="18" charset="0"/>
            </a:endParaRPr>
          </a:p>
        </p:txBody>
      </p:sp>
      <p:sp>
        <p:nvSpPr>
          <p:cNvPr id="14342" name="Text Box 6"/>
          <p:cNvSpPr txBox="1"/>
          <p:nvPr/>
        </p:nvSpPr>
        <p:spPr>
          <a:xfrm>
            <a:off x="4076700" y="1371600"/>
            <a:ext cx="13716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xiāng</a:t>
            </a:r>
            <a:endParaRPr lang="en-US" altLang="zh-CN" sz="4000" dirty="0">
              <a:solidFill>
                <a:srgbClr val="990000"/>
              </a:solidFill>
              <a:latin typeface="Times New Roman" panose="02020603050405020304" pitchFamily="18" charset="0"/>
            </a:endParaRPr>
          </a:p>
        </p:txBody>
      </p:sp>
      <p:sp>
        <p:nvSpPr>
          <p:cNvPr id="14343" name="Text Box 7"/>
          <p:cNvSpPr txBox="1"/>
          <p:nvPr/>
        </p:nvSpPr>
        <p:spPr>
          <a:xfrm>
            <a:off x="2869565" y="2743200"/>
            <a:ext cx="8382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sù</a:t>
            </a:r>
            <a:endParaRPr lang="en-US" altLang="zh-CN" sz="4000" dirty="0">
              <a:solidFill>
                <a:srgbClr val="990000"/>
              </a:solidFill>
              <a:latin typeface="Times New Roman" panose="02020603050405020304" pitchFamily="18" charset="0"/>
            </a:endParaRPr>
          </a:p>
        </p:txBody>
      </p:sp>
      <p:sp>
        <p:nvSpPr>
          <p:cNvPr id="14344" name="Text Box 8"/>
          <p:cNvSpPr txBox="1"/>
          <p:nvPr/>
        </p:nvSpPr>
        <p:spPr>
          <a:xfrm>
            <a:off x="4497705" y="2743200"/>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tuān</a:t>
            </a:r>
            <a:endParaRPr lang="en-US" altLang="zh-CN" sz="4000" dirty="0">
              <a:solidFill>
                <a:srgbClr val="990000"/>
              </a:solidFill>
              <a:latin typeface="Times New Roman" panose="02020603050405020304" pitchFamily="18" charset="0"/>
            </a:endParaRPr>
          </a:p>
        </p:txBody>
      </p:sp>
      <p:sp>
        <p:nvSpPr>
          <p:cNvPr id="14345" name="Text Box 9"/>
          <p:cNvSpPr txBox="1"/>
          <p:nvPr/>
        </p:nvSpPr>
        <p:spPr>
          <a:xfrm>
            <a:off x="6553200" y="2743200"/>
            <a:ext cx="9906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yǎn</a:t>
            </a:r>
            <a:endParaRPr lang="en-US" altLang="zh-CN" sz="4000" dirty="0">
              <a:solidFill>
                <a:srgbClr val="990000"/>
              </a:solidFill>
              <a:latin typeface="Times New Roman" panose="02020603050405020304" pitchFamily="18" charset="0"/>
            </a:endParaRPr>
          </a:p>
        </p:txBody>
      </p:sp>
      <p:sp>
        <p:nvSpPr>
          <p:cNvPr id="14346" name="Text Box 10"/>
          <p:cNvSpPr txBox="1"/>
          <p:nvPr/>
        </p:nvSpPr>
        <p:spPr>
          <a:xfrm>
            <a:off x="879475" y="4038600"/>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xiào</a:t>
            </a:r>
            <a:endParaRPr lang="en-US" altLang="zh-CN" sz="4000" dirty="0">
              <a:solidFill>
                <a:srgbClr val="990000"/>
              </a:solidFill>
              <a:latin typeface="Times New Roman" panose="02020603050405020304" pitchFamily="18" charset="0"/>
            </a:endParaRPr>
          </a:p>
        </p:txBody>
      </p:sp>
      <p:sp>
        <p:nvSpPr>
          <p:cNvPr id="14347" name="Text Box 11"/>
          <p:cNvSpPr txBox="1"/>
          <p:nvPr/>
        </p:nvSpPr>
        <p:spPr>
          <a:xfrm>
            <a:off x="2216150" y="4038600"/>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zhǔ</a:t>
            </a:r>
            <a:endParaRPr lang="en-US" altLang="zh-CN" sz="4000" dirty="0">
              <a:solidFill>
                <a:srgbClr val="990000"/>
              </a:solidFill>
              <a:latin typeface="Times New Roman" panose="02020603050405020304" pitchFamily="18" charset="0"/>
            </a:endParaRPr>
          </a:p>
        </p:txBody>
      </p:sp>
      <p:sp>
        <p:nvSpPr>
          <p:cNvPr id="14348" name="Text Box 12"/>
          <p:cNvSpPr txBox="1"/>
          <p:nvPr/>
        </p:nvSpPr>
        <p:spPr>
          <a:xfrm>
            <a:off x="4076700" y="3992563"/>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jiàn</a:t>
            </a:r>
            <a:endParaRPr lang="en-US" altLang="zh-CN" sz="4000" dirty="0">
              <a:solidFill>
                <a:srgbClr val="990000"/>
              </a:solidFill>
              <a:latin typeface="Times New Roman" panose="02020603050405020304" pitchFamily="18" charset="0"/>
            </a:endParaRPr>
          </a:p>
        </p:txBody>
      </p:sp>
      <p:sp>
        <p:nvSpPr>
          <p:cNvPr id="14349" name="Text Box 13"/>
          <p:cNvSpPr txBox="1"/>
          <p:nvPr/>
        </p:nvSpPr>
        <p:spPr>
          <a:xfrm>
            <a:off x="381000" y="2743200"/>
            <a:ext cx="1143000" cy="701675"/>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yù</a:t>
            </a:r>
            <a:endParaRPr lang="en-US" altLang="zh-CN" sz="4000" dirty="0">
              <a:solidFill>
                <a:srgbClr val="990000"/>
              </a:solidFill>
              <a:latin typeface="Times New Roman" panose="02020603050405020304" pitchFamily="18" charset="0"/>
            </a:endParaRPr>
          </a:p>
        </p:txBody>
      </p:sp>
      <p:sp>
        <p:nvSpPr>
          <p:cNvPr id="22542" name="Text Box 14"/>
          <p:cNvSpPr txBox="1"/>
          <p:nvPr/>
        </p:nvSpPr>
        <p:spPr>
          <a:xfrm>
            <a:off x="6096000" y="4343400"/>
            <a:ext cx="1447800" cy="701675"/>
          </a:xfrm>
          <a:prstGeom prst="rect">
            <a:avLst/>
          </a:prstGeom>
          <a:noFill/>
          <a:ln w="9525">
            <a:noFill/>
          </a:ln>
        </p:spPr>
        <p:txBody>
          <a:bodyPr>
            <a:spAutoFit/>
          </a:bodyPr>
          <a:p>
            <a:pPr eaLnBrk="0" hangingPunct="0">
              <a:spcBef>
                <a:spcPct val="50000"/>
              </a:spcBef>
            </a:pPr>
            <a:r>
              <a:rPr lang="zh-CN" altLang="en-US" sz="4000" dirty="0">
                <a:solidFill>
                  <a:srgbClr val="990000"/>
                </a:solidFill>
                <a:latin typeface="Times New Roman" panose="02020603050405020304" pitchFamily="18" charset="0"/>
              </a:rPr>
              <a:t> </a:t>
            </a:r>
            <a:endParaRPr lang="zh-CN" altLang="en-US" sz="4000" dirty="0">
              <a:solidFill>
                <a:srgbClr val="990000"/>
              </a:solidFill>
              <a:latin typeface="Times New Roman" panose="02020603050405020304" pitchFamily="18" charset="0"/>
            </a:endParaRPr>
          </a:p>
        </p:txBody>
      </p:sp>
      <p:sp>
        <p:nvSpPr>
          <p:cNvPr id="14351" name="Text Box 15"/>
          <p:cNvSpPr txBox="1"/>
          <p:nvPr/>
        </p:nvSpPr>
        <p:spPr>
          <a:xfrm>
            <a:off x="6456680" y="3992880"/>
            <a:ext cx="1022350" cy="700088"/>
          </a:xfrm>
          <a:prstGeom prst="rect">
            <a:avLst/>
          </a:prstGeom>
          <a:noFill/>
          <a:ln w="9525">
            <a:noFill/>
          </a:ln>
        </p:spPr>
        <p:txBody>
          <a:bodyPr>
            <a:spAutoFit/>
          </a:bodyPr>
          <a:p>
            <a:pPr eaLnBrk="0" hangingPunct="0">
              <a:spcBef>
                <a:spcPct val="50000"/>
              </a:spcBef>
            </a:pPr>
            <a:r>
              <a:rPr lang="en-US" altLang="zh-CN" sz="4000" dirty="0">
                <a:solidFill>
                  <a:srgbClr val="990000"/>
                </a:solidFill>
                <a:latin typeface="Times New Roman" panose="02020603050405020304" pitchFamily="18" charset="0"/>
              </a:rPr>
              <a:t>shù</a:t>
            </a:r>
            <a:r>
              <a:rPr lang="en-US" altLang="zh-CN" dirty="0">
                <a:latin typeface="Arial" panose="020B0604020202020204" pitchFamily="34" charset="0"/>
              </a:rPr>
              <a:t> </a:t>
            </a:r>
            <a:endParaRPr lang="en-US" altLang="zh-CN" dirty="0">
              <a:latin typeface="Arial" panose="020B0604020202020204" pitchFamily="34" charset="0"/>
            </a:endParaRPr>
          </a:p>
        </p:txBody>
      </p:sp>
      <p:sp>
        <p:nvSpPr>
          <p:cNvPr id="14352" name="Rectangle 16"/>
          <p:cNvSpPr>
            <a:spLocks noGrp="1" noChangeArrowheads="1"/>
          </p:cNvSpPr>
          <p:nvPr>
            <p:ph type="title"/>
          </p:nvPr>
        </p:nvSpPr>
        <p:spPr>
          <a:xfrm>
            <a:off x="381000" y="228600"/>
            <a:ext cx="7772400" cy="762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sz="44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rPr>
              <a:t>定向自学：读文正音</a:t>
            </a:r>
            <a:endParaRPr kumimoji="0" lang="zh-CN" sz="4400" b="1" i="0" u="none" strike="noStrike" kern="0" cap="none" spc="0" normalizeH="0" baseline="0" noProof="0" smtClean="0">
              <a:ln>
                <a:noFill/>
              </a:ln>
              <a:solidFill>
                <a:srgbClr val="CC00FF"/>
              </a:solidFill>
              <a:effectLst>
                <a:outerShdw blurRad="38100" dist="38100" dir="2700000" algn="tl">
                  <a:srgbClr val="C0C0C0"/>
                </a:outerShdw>
              </a:effectLst>
              <a:uLnTx/>
              <a:uFillTx/>
              <a:latin typeface="+mj-lt"/>
              <a:ea typeface="+mj-ea"/>
              <a:cs typeface="+mj-cs"/>
            </a:endParaRPr>
          </a:p>
        </p:txBody>
      </p:sp>
      <p:sp>
        <p:nvSpPr>
          <p:cNvPr id="22545" name="灯片编号占位符 19"/>
          <p:cNvSpPr txBox="1">
            <a:spLocks noGrp="1"/>
          </p:cNvSpPr>
          <p:nvPr>
            <p:ph type="sldNum" sz="quarter" idx="4"/>
          </p:nvPr>
        </p:nvSpPr>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a:fld id="{9A0DB2DC-4C9A-4742-B13C-FB6460FD3503}" type="slidenum">
              <a:rPr lang="zh-CN" altLang="en-US" sz="1400" dirty="0">
                <a:latin typeface="Times New Roman" panose="02020603050405020304" pitchFamily="18" charset="0"/>
              </a:rPr>
            </a:fld>
            <a:endParaRPr lang="zh-CN" altLang="en-US" sz="1400" dirty="0">
              <a:latin typeface="Times New Roman" panose="02020603050405020304" pitchFamily="18" charset="0"/>
            </a:endParaRPr>
          </a:p>
        </p:txBody>
      </p:sp>
    </p:spTree>
  </p:cSld>
  <p:clrMapOvr>
    <a:masterClrMapping/>
  </p:clrMapOvr>
  <p:transition>
    <p:random/>
    <p:sndAc>
      <p:stSnd>
        <p:snd r:embed="rId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xEl>
                                              <p:charRg st="0" end="22"/>
                                            </p:txEl>
                                          </p:spTgt>
                                        </p:tgtEl>
                                        <p:attrNameLst>
                                          <p:attrName>style.visibility</p:attrName>
                                        </p:attrNameLst>
                                      </p:cBhvr>
                                      <p:to>
                                        <p:strVal val="visible"/>
                                      </p:to>
                                    </p:set>
                                    <p:animEffect transition="in" filter="dissolve">
                                      <p:cBhvr>
                                        <p:cTn id="7" dur="500"/>
                                        <p:tgtEl>
                                          <p:spTgt spid="14338">
                                            <p:txEl>
                                              <p:charRg st="0" end="2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8">
                                            <p:txEl>
                                              <p:charRg st="22" end="47"/>
                                            </p:txEl>
                                          </p:spTgt>
                                        </p:tgtEl>
                                        <p:attrNameLst>
                                          <p:attrName>style.visibility</p:attrName>
                                        </p:attrNameLst>
                                      </p:cBhvr>
                                      <p:to>
                                        <p:strVal val="visible"/>
                                      </p:to>
                                    </p:set>
                                    <p:animEffect transition="in" filter="dissolve">
                                      <p:cBhvr>
                                        <p:cTn id="12" dur="500"/>
                                        <p:tgtEl>
                                          <p:spTgt spid="14338">
                                            <p:txEl>
                                              <p:charRg st="22" end="4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8">
                                            <p:txEl>
                                              <p:charRg st="47" end="73"/>
                                            </p:txEl>
                                          </p:spTgt>
                                        </p:tgtEl>
                                        <p:attrNameLst>
                                          <p:attrName>style.visibility</p:attrName>
                                        </p:attrNameLst>
                                      </p:cBhvr>
                                      <p:to>
                                        <p:strVal val="visible"/>
                                      </p:to>
                                    </p:set>
                                    <p:animEffect transition="in" filter="dissolve">
                                      <p:cBhvr>
                                        <p:cTn id="17" dur="500"/>
                                        <p:tgtEl>
                                          <p:spTgt spid="14338">
                                            <p:txEl>
                                              <p:charRg st="47" end="7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339"/>
                                        </p:tgtEl>
                                        <p:attrNameLst>
                                          <p:attrName>style.visibility</p:attrName>
                                        </p:attrNameLst>
                                      </p:cBhvr>
                                      <p:to>
                                        <p:strVal val="visible"/>
                                      </p:to>
                                    </p:set>
                                    <p:anim calcmode="lin" valueType="num">
                                      <p:cBhvr additive="base">
                                        <p:cTn id="22" dur="500" fill="hold"/>
                                        <p:tgtEl>
                                          <p:spTgt spid="14339"/>
                                        </p:tgtEl>
                                        <p:attrNameLst>
                                          <p:attrName>ppt_x</p:attrName>
                                        </p:attrNameLst>
                                      </p:cBhvr>
                                      <p:tavLst>
                                        <p:tav tm="0">
                                          <p:val>
                                            <p:strVal val="0-#ppt_w/2"/>
                                          </p:val>
                                        </p:tav>
                                        <p:tav tm="100000">
                                          <p:val>
                                            <p:strVal val="#ppt_x"/>
                                          </p:val>
                                        </p:tav>
                                      </p:tavLst>
                                    </p:anim>
                                    <p:anim calcmode="lin" valueType="num">
                                      <p:cBhvr additive="base">
                                        <p:cTn id="23"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4340">
                                            <p:txEl>
                                              <p:charRg st="0" end="6"/>
                                            </p:txEl>
                                          </p:spTgt>
                                        </p:tgtEl>
                                        <p:attrNameLst>
                                          <p:attrName>style.visibility</p:attrName>
                                        </p:attrNameLst>
                                      </p:cBhvr>
                                      <p:to>
                                        <p:strVal val="visible"/>
                                      </p:to>
                                    </p:set>
                                    <p:anim calcmode="lin" valueType="num">
                                      <p:cBhvr additive="base">
                                        <p:cTn id="28" dur="500" fill="hold"/>
                                        <p:tgtEl>
                                          <p:spTgt spid="14340">
                                            <p:txEl>
                                              <p:charRg st="0"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4340">
                                            <p:txEl>
                                              <p:charRg st="0" end="6"/>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4342"/>
                                        </p:tgtEl>
                                        <p:attrNameLst>
                                          <p:attrName>style.visibility</p:attrName>
                                        </p:attrNameLst>
                                      </p:cBhvr>
                                      <p:to>
                                        <p:strVal val="visible"/>
                                      </p:to>
                                    </p:set>
                                    <p:anim calcmode="lin" valueType="num">
                                      <p:cBhvr additive="base">
                                        <p:cTn id="34" dur="500" fill="hold"/>
                                        <p:tgtEl>
                                          <p:spTgt spid="14342"/>
                                        </p:tgtEl>
                                        <p:attrNameLst>
                                          <p:attrName>ppt_x</p:attrName>
                                        </p:attrNameLst>
                                      </p:cBhvr>
                                      <p:tavLst>
                                        <p:tav tm="0">
                                          <p:val>
                                            <p:strVal val="1+#ppt_w/2"/>
                                          </p:val>
                                        </p:tav>
                                        <p:tav tm="100000">
                                          <p:val>
                                            <p:strVal val="#ppt_x"/>
                                          </p:val>
                                        </p:tav>
                                      </p:tavLst>
                                    </p:anim>
                                    <p:anim calcmode="lin" valueType="num">
                                      <p:cBhvr additive="base">
                                        <p:cTn id="35" dur="500" fill="hold"/>
                                        <p:tgtEl>
                                          <p:spTgt spid="1434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4341">
                                            <p:txEl>
                                              <p:charRg st="0" end="3"/>
                                            </p:txEl>
                                          </p:spTgt>
                                        </p:tgtEl>
                                        <p:attrNameLst>
                                          <p:attrName>style.visibility</p:attrName>
                                        </p:attrNameLst>
                                      </p:cBhvr>
                                      <p:to>
                                        <p:strVal val="visible"/>
                                      </p:to>
                                    </p:set>
                                    <p:anim calcmode="lin" valueType="num">
                                      <p:cBhvr additive="base">
                                        <p:cTn id="40" dur="500" fill="hold"/>
                                        <p:tgtEl>
                                          <p:spTgt spid="14341">
                                            <p:txEl>
                                              <p:charRg st="0"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4341">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4349"/>
                                        </p:tgtEl>
                                        <p:attrNameLst>
                                          <p:attrName>style.visibility</p:attrName>
                                        </p:attrNameLst>
                                      </p:cBhvr>
                                      <p:to>
                                        <p:strVal val="visible"/>
                                      </p:to>
                                    </p:set>
                                    <p:anim calcmode="lin" valueType="num">
                                      <p:cBhvr additive="base">
                                        <p:cTn id="46" dur="500" fill="hold"/>
                                        <p:tgtEl>
                                          <p:spTgt spid="14349"/>
                                        </p:tgtEl>
                                        <p:attrNameLst>
                                          <p:attrName>ppt_x</p:attrName>
                                        </p:attrNameLst>
                                      </p:cBhvr>
                                      <p:tavLst>
                                        <p:tav tm="0">
                                          <p:val>
                                            <p:strVal val="0-#ppt_w/2"/>
                                          </p:val>
                                        </p:tav>
                                        <p:tav tm="100000">
                                          <p:val>
                                            <p:strVal val="#ppt_x"/>
                                          </p:val>
                                        </p:tav>
                                      </p:tavLst>
                                    </p:anim>
                                    <p:anim calcmode="lin" valueType="num">
                                      <p:cBhvr additive="base">
                                        <p:cTn id="47" dur="500" fill="hold"/>
                                        <p:tgtEl>
                                          <p:spTgt spid="14349"/>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14343">
                                            <p:txEl>
                                              <p:charRg st="0" end="3"/>
                                            </p:txEl>
                                          </p:spTgt>
                                        </p:tgtEl>
                                        <p:attrNameLst>
                                          <p:attrName>style.visibility</p:attrName>
                                        </p:attrNameLst>
                                      </p:cBhvr>
                                      <p:to>
                                        <p:strVal val="visible"/>
                                      </p:to>
                                    </p:set>
                                    <p:anim calcmode="lin" valueType="num">
                                      <p:cBhvr additive="base">
                                        <p:cTn id="52" dur="500" fill="hold"/>
                                        <p:tgtEl>
                                          <p:spTgt spid="14343">
                                            <p:txEl>
                                              <p:charRg st="0" end="3"/>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14343">
                                            <p:txEl>
                                              <p:charRg st="0" end="3"/>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14344">
                                            <p:txEl>
                                              <p:charRg st="0" end="5"/>
                                            </p:txEl>
                                          </p:spTgt>
                                        </p:tgtEl>
                                        <p:attrNameLst>
                                          <p:attrName>style.visibility</p:attrName>
                                        </p:attrNameLst>
                                      </p:cBhvr>
                                      <p:to>
                                        <p:strVal val="visible"/>
                                      </p:to>
                                    </p:set>
                                    <p:anim calcmode="lin" valueType="num">
                                      <p:cBhvr additive="base">
                                        <p:cTn id="58" dur="500" fill="hold"/>
                                        <p:tgtEl>
                                          <p:spTgt spid="14344">
                                            <p:txEl>
                                              <p:charRg st="0" end="5"/>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4344">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4345">
                                            <p:txEl>
                                              <p:charRg st="0" end="4"/>
                                            </p:txEl>
                                          </p:spTgt>
                                        </p:tgtEl>
                                        <p:attrNameLst>
                                          <p:attrName>style.visibility</p:attrName>
                                        </p:attrNameLst>
                                      </p:cBhvr>
                                      <p:to>
                                        <p:strVal val="visible"/>
                                      </p:to>
                                    </p:set>
                                    <p:anim calcmode="lin" valueType="num">
                                      <p:cBhvr additive="base">
                                        <p:cTn id="64" dur="500" fill="hold"/>
                                        <p:tgtEl>
                                          <p:spTgt spid="14345">
                                            <p:txEl>
                                              <p:charRg st="0" end="4"/>
                                            </p:txEl>
                                          </p:spTgt>
                                        </p:tgtEl>
                                        <p:attrNameLst>
                                          <p:attrName>ppt_x</p:attrName>
                                        </p:attrNameLst>
                                      </p:cBhvr>
                                      <p:tavLst>
                                        <p:tav tm="0">
                                          <p:val>
                                            <p:strVal val="1+#ppt_w/2"/>
                                          </p:val>
                                        </p:tav>
                                        <p:tav tm="100000">
                                          <p:val>
                                            <p:strVal val="#ppt_x"/>
                                          </p:val>
                                        </p:tav>
                                      </p:tavLst>
                                    </p:anim>
                                    <p:anim calcmode="lin" valueType="num">
                                      <p:cBhvr additive="base">
                                        <p:cTn id="65" dur="500" fill="hold"/>
                                        <p:tgtEl>
                                          <p:spTgt spid="14345">
                                            <p:txEl>
                                              <p:charRg st="0" end="4"/>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4346">
                                            <p:txEl>
                                              <p:charRg st="0" end="5"/>
                                            </p:txEl>
                                          </p:spTgt>
                                        </p:tgtEl>
                                        <p:attrNameLst>
                                          <p:attrName>style.visibility</p:attrName>
                                        </p:attrNameLst>
                                      </p:cBhvr>
                                      <p:to>
                                        <p:strVal val="visible"/>
                                      </p:to>
                                    </p:set>
                                    <p:anim calcmode="lin" valueType="num">
                                      <p:cBhvr additive="base">
                                        <p:cTn id="70" dur="500" fill="hold"/>
                                        <p:tgtEl>
                                          <p:spTgt spid="14346">
                                            <p:txEl>
                                              <p:charRg st="0"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4346">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4347">
                                            <p:txEl>
                                              <p:charRg st="0" end="4"/>
                                            </p:txEl>
                                          </p:spTgt>
                                        </p:tgtEl>
                                        <p:attrNameLst>
                                          <p:attrName>style.visibility</p:attrName>
                                        </p:attrNameLst>
                                      </p:cBhvr>
                                      <p:to>
                                        <p:strVal val="visible"/>
                                      </p:to>
                                    </p:set>
                                    <p:anim calcmode="lin" valueType="num">
                                      <p:cBhvr additive="base">
                                        <p:cTn id="76" dur="500" fill="hold"/>
                                        <p:tgtEl>
                                          <p:spTgt spid="14347">
                                            <p:txEl>
                                              <p:charRg st="0" end="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4347">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4348"/>
                                        </p:tgtEl>
                                        <p:attrNameLst>
                                          <p:attrName>style.visibility</p:attrName>
                                        </p:attrNameLst>
                                      </p:cBhvr>
                                      <p:to>
                                        <p:strVal val="visible"/>
                                      </p:to>
                                    </p:set>
                                    <p:anim calcmode="lin" valueType="num">
                                      <p:cBhvr additive="base">
                                        <p:cTn id="82" dur="500" fill="hold"/>
                                        <p:tgtEl>
                                          <p:spTgt spid="14348"/>
                                        </p:tgtEl>
                                        <p:attrNameLst>
                                          <p:attrName>ppt_x</p:attrName>
                                        </p:attrNameLst>
                                      </p:cBhvr>
                                      <p:tavLst>
                                        <p:tav tm="0">
                                          <p:val>
                                            <p:strVal val="#ppt_x"/>
                                          </p:val>
                                        </p:tav>
                                        <p:tav tm="100000">
                                          <p:val>
                                            <p:strVal val="#ppt_x"/>
                                          </p:val>
                                        </p:tav>
                                      </p:tavLst>
                                    </p:anim>
                                    <p:anim calcmode="lin" valueType="num">
                                      <p:cBhvr additive="base">
                                        <p:cTn id="83"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4351">
                                            <p:txEl>
                                              <p:charRg st="0" end="5"/>
                                            </p:txEl>
                                          </p:spTgt>
                                        </p:tgtEl>
                                        <p:attrNameLst>
                                          <p:attrName>style.visibility</p:attrName>
                                        </p:attrNameLst>
                                      </p:cBhvr>
                                      <p:to>
                                        <p:strVal val="visible"/>
                                      </p:to>
                                    </p:set>
                                    <p:anim calcmode="lin" valueType="num">
                                      <p:cBhvr additive="base">
                                        <p:cTn id="88" dur="500" fill="hold"/>
                                        <p:tgtEl>
                                          <p:spTgt spid="14351">
                                            <p:txEl>
                                              <p:charRg st="0" end="5"/>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4351">
                                            <p:txEl>
                                              <p:charRg st="0"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9" grpId="0"/>
      <p:bldP spid="14342" grpId="0"/>
      <p:bldP spid="14348" grpId="0"/>
      <p:bldP spid="14349" grpId="0"/>
    </p:bldLst>
  </p:timing>
</p:sld>
</file>

<file path=ppt/theme/theme1.xml><?xml version="1.0" encoding="utf-8"?>
<a:theme xmlns:a="http://schemas.openxmlformats.org/drawingml/2006/main" name="灰色系简洁商务模板">
  <a:themeElements>
    <a:clrScheme name="灰色系简洁商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灰色系简洁商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灰色系简洁商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灰色系简洁商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灰色系简洁商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灰色系简洁商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灰色系简洁商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灰色系简洁商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灰色系简洁商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灰色系简洁商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灰色系简洁商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灰色系简洁商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灰色系简洁商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灰色系简洁商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灰色系简洁商务模板">
  <a:themeElements>
    <a:clrScheme name="灰色系简洁商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灰色系简洁商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灰色系简洁商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灰色系简洁商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灰色系简洁商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灰色系简洁商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灰色系简洁商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灰色系简洁商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灰色系简洁商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灰色系简洁商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灰色系简洁商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灰色系简洁商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灰色系简洁商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灰色系简洁商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3865</Words>
  <Application>WPS 演示</Application>
  <PresentationFormat>全屏显示(4:3)</PresentationFormat>
  <Paragraphs>340</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33</vt:i4>
      </vt:variant>
    </vt:vector>
  </HeadingPairs>
  <TitlesOfParts>
    <vt:vector size="49" baseType="lpstr">
      <vt:lpstr>Arial</vt:lpstr>
      <vt:lpstr>宋体</vt:lpstr>
      <vt:lpstr>Wingdings</vt:lpstr>
      <vt:lpstr>微软雅黑</vt:lpstr>
      <vt:lpstr>Times New Roman</vt:lpstr>
      <vt:lpstr>Calibri</vt:lpstr>
      <vt:lpstr>华文新魏</vt:lpstr>
      <vt:lpstr>楷体</vt:lpstr>
      <vt:lpstr>叶根友毛笔行书2.0版</vt:lpstr>
      <vt:lpstr>Arial Unicode MS</vt:lpstr>
      <vt:lpstr>黑体</vt:lpstr>
      <vt:lpstr>华文行楷</vt:lpstr>
      <vt:lpstr>Arial</vt:lpstr>
      <vt:lpstr>灰色系简洁商务模板</vt:lpstr>
      <vt:lpstr>1_默认设计模板</vt:lpstr>
      <vt:lpstr>1_灰色系简洁商务模板</vt:lpstr>
      <vt:lpstr>PowerPoint 演示文稿</vt:lpstr>
      <vt:lpstr>PowerPoint 演示文稿</vt:lpstr>
      <vt:lpstr>PowerPoint 演示文稿</vt:lpstr>
      <vt:lpstr>PowerPoint 演示文稿</vt:lpstr>
      <vt:lpstr>长江三峡</vt:lpstr>
      <vt:lpstr>PowerPoint 演示文稿</vt:lpstr>
      <vt:lpstr>三峡            —郦道元</vt:lpstr>
      <vt:lpstr>PowerPoint 演示文稿</vt:lpstr>
      <vt:lpstr>定向自学：读文正音</vt:lpstr>
      <vt:lpstr>合作研学：解词释句</vt:lpstr>
      <vt:lpstr>合作研学：解词释句</vt:lpstr>
      <vt:lpstr>合作研学：解词释句</vt:lpstr>
      <vt:lpstr>合作研学：解词释句</vt:lpstr>
      <vt:lpstr>合作研学：解词释句</vt:lpstr>
      <vt:lpstr>合作研学：解词释句</vt:lpstr>
      <vt:lpstr>合作研学：解词释句</vt:lpstr>
      <vt:lpstr>合作研学：解词释句</vt:lpstr>
      <vt:lpstr>精讲领学1：作者描写了三峡哪些自然景物？</vt:lpstr>
      <vt:lpstr>精讲领学2：文本理解</vt:lpstr>
      <vt:lpstr>精讲领学3：文本理解</vt:lpstr>
      <vt:lpstr>精讲领学4：文本理解</vt:lpstr>
      <vt:lpstr>精讲领学3：文本理解</vt:lpstr>
      <vt:lpstr>精讲领学5：作者描写了三峡哪些自然景物？分别抓住了景物的哪些特点？表达了作者怎样的思想感情？</vt:lpstr>
      <vt:lpstr>让我们再来体会一下文章的结构之美吧</vt:lpstr>
      <vt:lpstr>精讲领学6：文本理解</vt:lpstr>
      <vt:lpstr>精讲领学7：文本理解</vt:lpstr>
      <vt:lpstr>精讲领学8：文本理解</vt:lpstr>
      <vt:lpstr>主旨归纳</vt:lpstr>
      <vt:lpstr>课堂小结</vt:lpstr>
      <vt:lpstr>课堂小结</vt:lpstr>
      <vt:lpstr>课堂小结</vt:lpstr>
      <vt:lpstr>一词多义</vt:lpstr>
      <vt:lpstr>词类活用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80</cp:revision>
  <dcterms:created xsi:type="dcterms:W3CDTF">2013-01-25T01:44:00Z</dcterms:created>
  <dcterms:modified xsi:type="dcterms:W3CDTF">2020-06-27T02:59:26Z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