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0"/>
  </p:notesMasterIdLst>
  <p:sldIdLst>
    <p:sldId id="283" r:id="rId2"/>
    <p:sldId id="352" r:id="rId3"/>
    <p:sldId id="351" r:id="rId4"/>
    <p:sldId id="350" r:id="rId5"/>
    <p:sldId id="348" r:id="rId6"/>
    <p:sldId id="347" r:id="rId7"/>
    <p:sldId id="342" r:id="rId8"/>
    <p:sldId id="3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8A7BC"/>
    <a:srgbClr val="CCFF66"/>
    <a:srgbClr val="06B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66" autoAdjust="0"/>
  </p:normalViewPr>
  <p:slideViewPr>
    <p:cSldViewPr>
      <p:cViewPr varScale="1">
        <p:scale>
          <a:sx n="104" d="100"/>
          <a:sy n="104" d="100"/>
        </p:scale>
        <p:origin x="-1824" y="-90"/>
      </p:cViewPr>
      <p:guideLst>
        <p:guide orient="horz" pos="2192"/>
        <p:guide pos="28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D565B-E2E3-4086-8918-432C0383198F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5F7C9-7869-4FC3-83BD-1C6818F247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925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2020/7/2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16632"/>
            <a:ext cx="6732240" cy="2232248"/>
          </a:xfrm>
          <a:prstGeom prst="rect">
            <a:avLst/>
          </a:prstGeom>
        </p:spPr>
      </p:pic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2852936"/>
            <a:ext cx="5796136" cy="1656184"/>
          </a:xfrm>
          <a:prstGeom prst="rect">
            <a:avLst/>
          </a:prstGeom>
        </p:spPr>
      </p:pic>
      <p:pic>
        <p:nvPicPr>
          <p:cNvPr id="5" name="图片 4"/>
          <p:cNvPicPr/>
          <p:nvPr/>
        </p:nvPicPr>
        <p:blipFill>
          <a:blip r:embed="rId4"/>
          <a:stretch>
            <a:fillRect/>
          </a:stretch>
        </p:blipFill>
        <p:spPr>
          <a:xfrm>
            <a:off x="10296" y="4437112"/>
            <a:ext cx="4777728" cy="79208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0288"/>
            <a:ext cx="6012160" cy="233859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9512" y="260648"/>
            <a:ext cx="7200800" cy="223224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4403926" y="2386955"/>
            <a:ext cx="4488554" cy="241019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404664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/>
              <a:t>5. </a:t>
            </a:r>
            <a:r>
              <a:rPr lang="zh-CN" altLang="zh-CN" sz="3600" dirty="0"/>
              <a:t>如图，将三角形</a:t>
            </a:r>
            <a:r>
              <a:rPr lang="en-US" altLang="zh-CN" sz="3600" dirty="0"/>
              <a:t>ABC</a:t>
            </a:r>
            <a:r>
              <a:rPr lang="zh-CN" altLang="zh-CN" sz="3600" dirty="0"/>
              <a:t>水平向右平移得到三角形</a:t>
            </a:r>
            <a:r>
              <a:rPr lang="en-US" altLang="zh-CN" sz="3600" dirty="0"/>
              <a:t>DEF</a:t>
            </a:r>
            <a:r>
              <a:rPr lang="zh-CN" altLang="zh-CN" sz="3600" dirty="0"/>
              <a:t>，</a:t>
            </a:r>
            <a:r>
              <a:rPr lang="en-US" altLang="zh-CN" sz="3600" dirty="0"/>
              <a:t>A</a:t>
            </a:r>
            <a:r>
              <a:rPr lang="zh-CN" altLang="zh-CN" sz="3600" dirty="0"/>
              <a:t>，</a:t>
            </a:r>
            <a:r>
              <a:rPr lang="en-US" altLang="zh-CN" sz="3600" dirty="0"/>
              <a:t>D</a:t>
            </a:r>
            <a:r>
              <a:rPr lang="zh-CN" altLang="zh-CN" sz="3600" dirty="0"/>
              <a:t>两点的距离为</a:t>
            </a:r>
            <a:r>
              <a:rPr lang="en-US" altLang="zh-CN" sz="3600" dirty="0"/>
              <a:t>1</a:t>
            </a:r>
            <a:r>
              <a:rPr lang="zh-CN" altLang="zh-CN" sz="3600" dirty="0"/>
              <a:t>，</a:t>
            </a:r>
            <a:r>
              <a:rPr lang="en-US" altLang="zh-CN" sz="3600" dirty="0"/>
              <a:t>CE=2</a:t>
            </a:r>
            <a:r>
              <a:rPr lang="zh-CN" altLang="zh-CN" sz="3600" dirty="0"/>
              <a:t>，∠</a:t>
            </a:r>
            <a:r>
              <a:rPr lang="en-US" altLang="zh-CN" sz="3600" dirty="0"/>
              <a:t>A=70</a:t>
            </a:r>
            <a:r>
              <a:rPr lang="zh-CN" altLang="zh-CN" sz="3600" dirty="0"/>
              <a:t>°</a:t>
            </a:r>
            <a:r>
              <a:rPr lang="en-US" altLang="zh-CN" sz="3600" dirty="0"/>
              <a:t>.</a:t>
            </a:r>
            <a:r>
              <a:rPr lang="zh-CN" altLang="zh-CN" sz="3600" dirty="0"/>
              <a:t>根据题意完成下列各题</a:t>
            </a:r>
            <a:r>
              <a:rPr lang="zh-CN" altLang="zh-CN" sz="3600" dirty="0" smtClean="0"/>
              <a:t>：</a:t>
            </a:r>
            <a:endParaRPr lang="zh-CN" altLang="zh-CN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260648"/>
            <a:ext cx="4838700" cy="1695450"/>
          </a:xfrm>
          <a:prstGeom prst="rect">
            <a:avLst/>
          </a:prstGeom>
        </p:spPr>
      </p:pic>
      <p:pic>
        <p:nvPicPr>
          <p:cNvPr id="5" name="图片 4"/>
          <p:cNvPicPr/>
          <p:nvPr/>
        </p:nvPicPr>
        <p:blipFill>
          <a:blip r:embed="rId3"/>
          <a:stretch>
            <a:fillRect/>
          </a:stretch>
        </p:blipFill>
        <p:spPr>
          <a:xfrm>
            <a:off x="5090220" y="260648"/>
            <a:ext cx="3874268" cy="113840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8.</a:t>
            </a:r>
            <a:r>
              <a:rPr lang="zh-CN" altLang="zh-CN" sz="3200" dirty="0"/>
              <a:t>如图，在△</a:t>
            </a:r>
            <a:r>
              <a:rPr lang="en-US" altLang="zh-CN" sz="3200" dirty="0"/>
              <a:t>ABC</a:t>
            </a:r>
            <a:r>
              <a:rPr lang="zh-CN" altLang="zh-CN" sz="3200" dirty="0"/>
              <a:t>中，</a:t>
            </a:r>
            <a:r>
              <a:rPr lang="en-US" altLang="zh-CN" sz="3200" dirty="0"/>
              <a:t>BI</a:t>
            </a:r>
            <a:r>
              <a:rPr lang="zh-CN" altLang="zh-CN" sz="3200" dirty="0"/>
              <a:t>、</a:t>
            </a:r>
            <a:r>
              <a:rPr lang="en-US" altLang="zh-CN" sz="3200" dirty="0"/>
              <a:t>CI</a:t>
            </a:r>
            <a:r>
              <a:rPr lang="zh-CN" altLang="zh-CN" sz="3200" dirty="0"/>
              <a:t>分别平分∠</a:t>
            </a:r>
            <a:r>
              <a:rPr lang="en-US" altLang="zh-CN" sz="3200" dirty="0"/>
              <a:t>ABC</a:t>
            </a:r>
            <a:r>
              <a:rPr lang="zh-CN" altLang="zh-CN" sz="3200" dirty="0"/>
              <a:t>、∠</a:t>
            </a:r>
            <a:r>
              <a:rPr lang="en-US" altLang="zh-CN" sz="3200" dirty="0"/>
              <a:t>ACB</a:t>
            </a:r>
            <a:r>
              <a:rPr lang="zh-CN" altLang="zh-CN" sz="3200" dirty="0"/>
              <a:t>，若∠</a:t>
            </a:r>
            <a:r>
              <a:rPr lang="en-US" altLang="zh-CN" sz="3200" dirty="0"/>
              <a:t>BIC=125</a:t>
            </a:r>
            <a:r>
              <a:rPr lang="zh-CN" altLang="zh-CN" sz="3200" dirty="0"/>
              <a:t>°，求∠</a:t>
            </a:r>
            <a:r>
              <a:rPr lang="en-US" altLang="zh-CN" sz="3200" dirty="0"/>
              <a:t>A</a:t>
            </a:r>
            <a:r>
              <a:rPr lang="zh-CN" altLang="zh-CN" sz="3200" dirty="0"/>
              <a:t>的度数。 </a:t>
            </a:r>
          </a:p>
        </p:txBody>
      </p:sp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6012160" y="1916832"/>
            <a:ext cx="2400300" cy="12858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5256584" cy="15841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2"/>
          </p:nvPr>
        </p:nvSpPr>
        <p:spPr>
          <a:xfrm>
            <a:off x="611560" y="332656"/>
            <a:ext cx="7200800" cy="4392488"/>
          </a:xfrm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10. </a:t>
            </a:r>
            <a:r>
              <a:rPr lang="zh-CN" altLang="zh-CN" sz="3200" dirty="0">
                <a:solidFill>
                  <a:schemeClr val="tx1"/>
                </a:solidFill>
              </a:rPr>
              <a:t>某工厂要将</a:t>
            </a:r>
            <a:r>
              <a:rPr lang="en-US" altLang="zh-CN" sz="3200" dirty="0">
                <a:solidFill>
                  <a:schemeClr val="tx1"/>
                </a:solidFill>
              </a:rPr>
              <a:t>100</a:t>
            </a:r>
            <a:r>
              <a:rPr lang="zh-CN" altLang="zh-CN" sz="3200" dirty="0">
                <a:solidFill>
                  <a:schemeClr val="tx1"/>
                </a:solidFill>
              </a:rPr>
              <a:t>吨货物运往外地，计划租用某运输公司甲、乙两种型号的汽车共</a:t>
            </a:r>
            <a:r>
              <a:rPr lang="en-US" altLang="zh-CN" sz="3200" dirty="0">
                <a:solidFill>
                  <a:schemeClr val="tx1"/>
                </a:solidFill>
              </a:rPr>
              <a:t>6</a:t>
            </a:r>
            <a:r>
              <a:rPr lang="zh-CN" altLang="zh-CN" sz="3200" dirty="0">
                <a:solidFill>
                  <a:schemeClr val="tx1"/>
                </a:solidFill>
              </a:rPr>
              <a:t>辆一次将货物全部运完，已知每辆甲型汽车最多能装该种货物</a:t>
            </a:r>
            <a:r>
              <a:rPr lang="en-US" altLang="zh-CN" sz="3200" dirty="0">
                <a:solidFill>
                  <a:schemeClr val="tx1"/>
                </a:solidFill>
              </a:rPr>
              <a:t>16</a:t>
            </a:r>
            <a:r>
              <a:rPr lang="zh-CN" altLang="zh-CN" sz="3200" dirty="0">
                <a:solidFill>
                  <a:schemeClr val="tx1"/>
                </a:solidFill>
              </a:rPr>
              <a:t>吨，租金</a:t>
            </a:r>
            <a:r>
              <a:rPr lang="en-US" altLang="zh-CN" sz="3200" dirty="0">
                <a:solidFill>
                  <a:schemeClr val="tx1"/>
                </a:solidFill>
              </a:rPr>
              <a:t>800</a:t>
            </a:r>
            <a:r>
              <a:rPr lang="zh-CN" altLang="zh-CN" sz="3200" dirty="0">
                <a:solidFill>
                  <a:schemeClr val="tx1"/>
                </a:solidFill>
              </a:rPr>
              <a:t>元，每辆乙型汽车最多能装该种货物</a:t>
            </a:r>
            <a:r>
              <a:rPr lang="en-US" altLang="zh-CN" sz="3200" dirty="0">
                <a:solidFill>
                  <a:schemeClr val="tx1"/>
                </a:solidFill>
              </a:rPr>
              <a:t>18</a:t>
            </a:r>
            <a:r>
              <a:rPr lang="zh-CN" altLang="zh-CN" sz="3200" dirty="0">
                <a:solidFill>
                  <a:schemeClr val="tx1"/>
                </a:solidFill>
              </a:rPr>
              <a:t>吨，租金</a:t>
            </a:r>
            <a:r>
              <a:rPr lang="en-US" altLang="zh-CN" sz="3200" dirty="0">
                <a:solidFill>
                  <a:schemeClr val="tx1"/>
                </a:solidFill>
              </a:rPr>
              <a:t>850</a:t>
            </a:r>
            <a:r>
              <a:rPr lang="zh-CN" altLang="zh-CN" sz="3200" dirty="0">
                <a:solidFill>
                  <a:schemeClr val="tx1"/>
                </a:solidFill>
              </a:rPr>
              <a:t>元，若此工厂计划此次租车费用不超过</a:t>
            </a:r>
            <a:r>
              <a:rPr lang="en-US" altLang="zh-CN" sz="3200" dirty="0">
                <a:solidFill>
                  <a:schemeClr val="tx1"/>
                </a:solidFill>
              </a:rPr>
              <a:t>5000</a:t>
            </a:r>
            <a:r>
              <a:rPr lang="zh-CN" altLang="zh-CN" sz="3200" dirty="0">
                <a:solidFill>
                  <a:schemeClr val="tx1"/>
                </a:solidFill>
              </a:rPr>
              <a:t>元，通过计算求出该公司共有几种租车方案？请你设计出来，并求出最低的租车费用</a:t>
            </a:r>
            <a:r>
              <a:rPr lang="zh-CN" altLang="zh-CN" sz="3200" dirty="0" smtClean="0">
                <a:solidFill>
                  <a:schemeClr val="tx1"/>
                </a:solidFill>
              </a:rPr>
              <a:t>．</a:t>
            </a:r>
            <a:endParaRPr lang="zh-CN" altLang="zh-CN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</TotalTime>
  <Words>176</Words>
  <Application>Microsoft Office PowerPoint</Application>
  <PresentationFormat>全屏显示(4:3)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wangxue</dc:creator>
  <cp:lastModifiedBy>1</cp:lastModifiedBy>
  <cp:revision>313</cp:revision>
  <dcterms:created xsi:type="dcterms:W3CDTF">2015-12-29T06:43:00Z</dcterms:created>
  <dcterms:modified xsi:type="dcterms:W3CDTF">2020-07-02T09:02:55Z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