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257" r:id="rId3"/>
    <p:sldId id="322" r:id="rId4"/>
    <p:sldId id="325" r:id="rId5"/>
    <p:sldId id="330" r:id="rId6"/>
    <p:sldId id="327" r:id="rId7"/>
    <p:sldId id="328" r:id="rId8"/>
    <p:sldId id="329" r:id="rId9"/>
    <p:sldId id="318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49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2AC"/>
    <a:srgbClr val="568D11"/>
    <a:srgbClr val="0F8FEF"/>
    <a:srgbClr val="407434"/>
    <a:srgbClr val="4AA44A"/>
    <a:srgbClr val="0F97C7"/>
    <a:srgbClr val="019DD5"/>
    <a:srgbClr val="85AD32"/>
    <a:srgbClr val="009D8C"/>
    <a:srgbClr val="009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273" autoAdjust="0"/>
  </p:normalViewPr>
  <p:slideViewPr>
    <p:cSldViewPr snapToGrid="0">
      <p:cViewPr>
        <p:scale>
          <a:sx n="80" d="100"/>
          <a:sy n="80" d="100"/>
        </p:scale>
        <p:origin x="-1716" y="-828"/>
      </p:cViewPr>
      <p:guideLst>
        <p:guide orient="horz" pos="1049"/>
        <p:guide pos="554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2" d="100"/>
        <a:sy n="82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7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5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这里的目录编辑不了：需要进入到母版下面编辑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endParaRPr lang="en-US" altLang="zh-CN" sz="3600" dirty="0" smtClean="0">
              <a:solidFill>
                <a:srgbClr val="FF0000"/>
              </a:solidFill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</a:rPr>
              <a:t>点</a:t>
            </a:r>
            <a:r>
              <a:rPr lang="zh-CN" altLang="en-US" sz="3600" baseline="0" dirty="0" smtClean="0">
                <a:solidFill>
                  <a:srgbClr val="FF0000"/>
                </a:solidFill>
              </a:rPr>
              <a:t> 视图 菜单</a:t>
            </a:r>
            <a:endParaRPr lang="en-US" altLang="zh-CN" sz="3600" baseline="0" dirty="0" smtClean="0">
              <a:solidFill>
                <a:srgbClr val="FF0000"/>
              </a:solidFill>
            </a:endParaRPr>
          </a:p>
          <a:p>
            <a:r>
              <a:rPr lang="zh-CN" altLang="en-US" sz="3600" baseline="0" dirty="0" smtClean="0">
                <a:solidFill>
                  <a:srgbClr val="FF0000"/>
                </a:solidFill>
              </a:rPr>
              <a:t>点 幻灯片母版 菜单</a:t>
            </a:r>
            <a:endParaRPr lang="en-US" altLang="zh-CN" sz="3600" baseline="0" dirty="0" smtClean="0">
              <a:solidFill>
                <a:srgbClr val="FF0000"/>
              </a:solidFill>
            </a:endParaRPr>
          </a:p>
          <a:p>
            <a:r>
              <a:rPr lang="zh-CN" altLang="en-US" sz="3600" baseline="0" dirty="0" smtClean="0">
                <a:solidFill>
                  <a:srgbClr val="FF0000"/>
                </a:solidFill>
              </a:rPr>
              <a:t>进行编辑，编辑好了，点 普通视图 返回 就可以了！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8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日期占位符 1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820CF-B880-4189-942D-D702A7CBA730}" type="datetimeFigureOut">
              <a:rPr lang="zh-CN" altLang="en-US" smtClean="0"/>
              <a:pPr/>
              <a:t>2018/11/19</a:t>
            </a:fld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1299220"/>
              </p:ext>
            </p:extLst>
          </p:nvPr>
        </p:nvGraphicFramePr>
        <p:xfrm>
          <a:off x="0" y="1355463"/>
          <a:ext cx="1691680" cy="3873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0529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绪论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界定与表征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合理交通结构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影响因素辨识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干预对策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直接连接符 10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0" y="1358722"/>
            <a:ext cx="1691680" cy="728261"/>
            <a:chOff x="0" y="1272662"/>
            <a:chExt cx="1691680" cy="788186"/>
          </a:xfrm>
        </p:grpSpPr>
        <p:sp>
          <p:nvSpPr>
            <p:cNvPr id="13" name="矩形 1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414455">
                <a:alpha val="89804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主要内容</a:t>
              </a:r>
              <a:endParaRPr lang="zh-CN" altLang="en-US" sz="2400" dirty="0"/>
            </a:p>
          </p:txBody>
        </p:sp>
        <p:sp>
          <p:nvSpPr>
            <p:cNvPr id="14" name="等腰三角形 1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 userDrawn="1"/>
        </p:nvSpPr>
        <p:spPr>
          <a:xfrm>
            <a:off x="2210764" y="5092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主要内容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551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11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进入情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7540561"/>
              </p:ext>
            </p:extLst>
          </p:nvPr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确定主题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自主探究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合作交流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分享成果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进入情境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210764" y="5092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进入情境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144042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确定主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2017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确定主题</a:t>
            </a:r>
            <a:endParaRPr lang="zh-CN" altLang="en-US" sz="3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320892"/>
              </p:ext>
            </p:extLst>
          </p:nvPr>
        </p:nvGraphicFramePr>
        <p:xfrm>
          <a:off x="0" y="1268760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自主探究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合作交流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分享成果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进入情境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3668" y="2079006"/>
            <a:ext cx="1696206" cy="788186"/>
            <a:chOff x="2257770" y="1738764"/>
            <a:chExt cx="1696206" cy="788186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2257770" y="1738764"/>
              <a:ext cx="1691680" cy="788186"/>
              <a:chOff x="0" y="1272662"/>
              <a:chExt cx="1691680" cy="788186"/>
            </a:xfrm>
            <a:solidFill>
              <a:srgbClr val="0070C0"/>
            </a:solidFill>
          </p:grpSpPr>
          <p:sp>
            <p:nvSpPr>
              <p:cNvPr id="28" name="矩形 27"/>
              <p:cNvSpPr/>
              <p:nvPr userDrawn="1"/>
            </p:nvSpPr>
            <p:spPr>
              <a:xfrm>
                <a:off x="0" y="1272662"/>
                <a:ext cx="1691680" cy="788186"/>
              </a:xfrm>
              <a:prstGeom prst="rect">
                <a:avLst/>
              </a:prstGeom>
              <a:solidFill>
                <a:srgbClr val="0062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确定主题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等腰三角形 28"/>
              <p:cNvSpPr/>
              <p:nvPr userDrawn="1"/>
            </p:nvSpPr>
            <p:spPr>
              <a:xfrm rot="16200000">
                <a:off x="1547664" y="1594748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等腰三角形 19"/>
            <p:cNvSpPr/>
            <p:nvPr userDrawn="1"/>
          </p:nvSpPr>
          <p:spPr>
            <a:xfrm rot="16200000">
              <a:off x="3809960" y="2082116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208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主探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00528192"/>
              </p:ext>
            </p:extLst>
          </p:nvPr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进入情境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自主探究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合作交流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分享成果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881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确定主题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1991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自主探究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16200000">
            <a:off x="1547664" y="31742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86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合作交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2397859"/>
              </p:ext>
            </p:extLst>
          </p:nvPr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进入情境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自主探究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合作交流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分享成果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矩形 27"/>
          <p:cNvSpPr/>
          <p:nvPr userDrawn="1"/>
        </p:nvSpPr>
        <p:spPr>
          <a:xfrm>
            <a:off x="0" y="2064750"/>
            <a:ext cx="1691680" cy="767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确定主题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1991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合作交流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3948935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0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享成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210764" y="5310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分享成果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7554290"/>
              </p:ext>
            </p:extLst>
          </p:nvPr>
        </p:nvGraphicFramePr>
        <p:xfrm>
          <a:off x="8194" y="1295576"/>
          <a:ext cx="1691680" cy="3999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96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自主探究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合作交流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组合 16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8" name="矩形 17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进入情境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 userDrawn="1"/>
        </p:nvSpPr>
        <p:spPr>
          <a:xfrm>
            <a:off x="3668" y="2079006"/>
            <a:ext cx="1691680" cy="788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确定主题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2439" y="4510374"/>
            <a:ext cx="1691680" cy="788186"/>
            <a:chOff x="2311936" y="2060849"/>
            <a:chExt cx="1691680" cy="788186"/>
          </a:xfrm>
        </p:grpSpPr>
        <p:sp>
          <p:nvSpPr>
            <p:cNvPr id="14" name="矩形 13"/>
            <p:cNvSpPr/>
            <p:nvPr userDrawn="1"/>
          </p:nvSpPr>
          <p:spPr>
            <a:xfrm>
              <a:off x="2311936" y="2060849"/>
              <a:ext cx="1691680" cy="788186"/>
            </a:xfrm>
            <a:prstGeom prst="rect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分享成果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/>
          </p:nvSpPr>
          <p:spPr>
            <a:xfrm rot="16200000">
              <a:off x="3857302" y="238293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604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2" indent="0" algn="ctr">
              <a:buNone/>
              <a:defRPr sz="2100"/>
            </a:lvl2pPr>
            <a:lvl3pPr marL="914324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9" indent="0" algn="ctr">
              <a:buNone/>
              <a:defRPr sz="1600"/>
            </a:lvl5pPr>
            <a:lvl6pPr marL="2285810" indent="0" algn="ctr">
              <a:buNone/>
              <a:defRPr sz="1600"/>
            </a:lvl6pPr>
            <a:lvl7pPr marL="2742973" indent="0" algn="ctr">
              <a:buNone/>
              <a:defRPr sz="1600"/>
            </a:lvl7pPr>
            <a:lvl8pPr marL="3200134" indent="0" algn="ctr">
              <a:buNone/>
              <a:defRPr sz="1600"/>
            </a:lvl8pPr>
            <a:lvl9pPr marL="3657297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2A8-D6B6-4FDA-A495-4D437BAFBB60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927-E55F-4D12-BD2D-8ABE6C912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9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095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B38-F5A3-43C5-844B-413AEF3C02AD}" type="datetimeFigureOut">
              <a:rPr lang="zh-CN" altLang="en-US" smtClean="0"/>
              <a:t>2018/11/19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A7-01C9-499F-A740-DA0EEA530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62" r:id="rId5"/>
    <p:sldLayoutId id="2147483659" r:id="rId6"/>
    <p:sldLayoutId id="2147483669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2083" y="-11290"/>
            <a:ext cx="12192000" cy="68692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5790366" y="-11290"/>
            <a:ext cx="6401633" cy="6869290"/>
          </a:xfrm>
          <a:prstGeom prst="rtTriangle">
            <a:avLst/>
          </a:prstGeom>
          <a:solidFill>
            <a:srgbClr val="0F8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742" y="1183287"/>
            <a:ext cx="5319362" cy="37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18640" y="2136111"/>
            <a:ext cx="583340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 维 创 意 设 计</a:t>
            </a:r>
            <a:endParaRPr lang="zh-CN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922" y="4147661"/>
            <a:ext cx="188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赵 月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013660" y="4160124"/>
            <a:ext cx="435600" cy="435600"/>
            <a:chOff x="4672898" y="2936570"/>
            <a:chExt cx="877066" cy="877066"/>
          </a:xfrm>
        </p:grpSpPr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4672898" y="2936570"/>
              <a:ext cx="877066" cy="877066"/>
            </a:xfrm>
            <a:prstGeom prst="ellipse">
              <a:avLst/>
            </a:prstGeom>
            <a:solidFill>
              <a:srgbClr val="568D11"/>
            </a:solidFill>
            <a:ln w="76200" cap="sq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31" name="Picture 5" descr="D:\360data\重要数据\桌面\未标题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149" y="3095025"/>
              <a:ext cx="532564" cy="51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00249" y="1647353"/>
            <a:ext cx="506412" cy="504825"/>
          </a:xfrm>
          <a:prstGeom prst="roundRect">
            <a:avLst/>
          </a:prstGeom>
          <a:solidFill>
            <a:srgbClr val="0062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2600" y="171509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1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进入情境</a:t>
            </a:r>
            <a:endParaRPr lang="zh-CN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00249" y="2401415"/>
            <a:ext cx="506412" cy="504825"/>
          </a:xfrm>
          <a:prstGeom prst="roundRect">
            <a:avLst/>
          </a:prstGeom>
          <a:solidFill>
            <a:srgbClr val="0062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2600" y="246916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1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确定主题</a:t>
            </a:r>
            <a:endParaRPr lang="zh-CN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00249" y="3155478"/>
            <a:ext cx="506412" cy="504825"/>
          </a:xfrm>
          <a:prstGeom prst="roundRect">
            <a:avLst/>
          </a:prstGeom>
          <a:solidFill>
            <a:srgbClr val="0062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62600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1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自主探究</a:t>
            </a:r>
            <a:endParaRPr lang="zh-CN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00249" y="3909540"/>
            <a:ext cx="506412" cy="504825"/>
          </a:xfrm>
          <a:prstGeom prst="roundRect">
            <a:avLst/>
          </a:prstGeom>
          <a:solidFill>
            <a:srgbClr val="0062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2600" y="39772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合作交流</a:t>
            </a:r>
            <a:endParaRPr lang="zh-CN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00249" y="4663602"/>
            <a:ext cx="506412" cy="504825"/>
          </a:xfrm>
          <a:prstGeom prst="roundRect">
            <a:avLst/>
          </a:prstGeom>
          <a:solidFill>
            <a:srgbClr val="0062A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32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62600" y="47313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分享</a:t>
            </a:r>
            <a:r>
              <a:rPr lang="zh-CN" altLang="en-US" sz="18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</a:t>
            </a:r>
            <a:endParaRPr lang="zh-CN" altLang="zh-CN" sz="18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37211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7892" y="1244632"/>
            <a:ext cx="1565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活动环节</a:t>
            </a:r>
            <a:endParaRPr lang="zh-CN" altLang="en-US" sz="6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8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3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2 L -6.25E-7 1.85185E-6 " pathEditMode="relative" rAng="0" ptsTypes="AA">
                                      <p:cBhvr>
                                        <p:cTn id="4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728653" y="1737219"/>
            <a:ext cx="8460430" cy="1706413"/>
            <a:chOff x="2954339" y="1279908"/>
            <a:chExt cx="7162269" cy="1433812"/>
          </a:xfrm>
        </p:grpSpPr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0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>
                <a:lnSpc>
                  <a:spcPct val="130000"/>
                </a:lnSpc>
              </a:pP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爷爷：我想要这样的茶壶</a:t>
              </a: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  <a:r>
                <a:rPr lang="zh-CN" altLang="en-US" sz="28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endParaRPr lang="en-US" altLang="zh-CN" sz="28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>
                <a:lnSpc>
                  <a:spcPct val="130000"/>
                </a:lnSpc>
              </a:pPr>
              <a:r>
                <a:rPr lang="zh-CN" altLang="en-US" sz="28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（每日一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皮）</a:t>
              </a:r>
              <a:endParaRPr lang="en-US" altLang="zh-CN" sz="28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63100" y="1279908"/>
              <a:ext cx="807710" cy="336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英雄贴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658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39001" y="1737219"/>
            <a:ext cx="1210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任务分析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68537" y="2970349"/>
            <a:ext cx="2430642" cy="2304514"/>
            <a:chOff x="3065829" y="2668267"/>
            <a:chExt cx="1872107" cy="1761728"/>
          </a:xfrm>
        </p:grpSpPr>
        <p:sp>
          <p:nvSpPr>
            <p:cNvPr id="25" name="椭圆 24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463987" y="276113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460687" y="276113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2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714350" y="3559049"/>
            <a:ext cx="1215391" cy="1224517"/>
            <a:chOff x="3254772" y="2872916"/>
            <a:chExt cx="936104" cy="936104"/>
          </a:xfrm>
        </p:grpSpPr>
        <p:sp>
          <p:nvSpPr>
            <p:cNvPr id="40" name="椭圆 39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rgbClr val="0062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367911" y="3124539"/>
              <a:ext cx="695352" cy="3999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放样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80" y="2559293"/>
            <a:ext cx="3087657" cy="36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04" y="1737219"/>
            <a:ext cx="3852967" cy="394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4"/>
          <p:cNvSpPr txBox="1"/>
          <p:nvPr/>
        </p:nvSpPr>
        <p:spPr>
          <a:xfrm>
            <a:off x="2778824" y="2165576"/>
            <a:ext cx="8229601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4400" dirty="0">
                <a:latin typeface="华文行楷" pitchFamily="2" charset="-122"/>
                <a:ea typeface="华文行楷" pitchFamily="2" charset="-122"/>
              </a:rPr>
              <a:t>放样</a:t>
            </a:r>
            <a:r>
              <a:rPr lang="zh-CN" altLang="en-US" sz="2800" dirty="0"/>
              <a:t>是将一个二维形体对象作为沿某个路径的剖面，而形成复杂的三维对象。</a:t>
            </a:r>
            <a:r>
              <a:rPr lang="zh-CN" altLang="en-US" sz="2800" u="sng" dirty="0"/>
              <a:t>同一路径上可在不同的段给予不同的形体。</a:t>
            </a:r>
            <a:endParaRPr lang="en-US" altLang="zh-CN" sz="2800" u="sng" dirty="0">
              <a:solidFill>
                <a:srgbClr val="7030A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0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捕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30" y="1308193"/>
            <a:ext cx="4769302" cy="383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7" name="Picture 3" descr="捕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9" y="2587376"/>
            <a:ext cx="5229224" cy="39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32"/>
          <p:cNvSpPr txBox="1"/>
          <p:nvPr/>
        </p:nvSpPr>
        <p:spPr>
          <a:xfrm>
            <a:off x="10243124" y="4578552"/>
            <a:ext cx="12878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sz="20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/>
                <a:ea typeface="宋体"/>
                <a:cs typeface="Times New Roman"/>
              </a:rPr>
              <a:t>交界的面</a:t>
            </a:r>
            <a:endParaRPr lang="zh-CN" sz="1400" kern="100" dirty="0">
              <a:effectLst/>
              <a:latin typeface="Calibri"/>
              <a:ea typeface="宋体"/>
              <a:cs typeface="Times New Roman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8405132" y="3810742"/>
            <a:ext cx="1837992" cy="767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434078" y="3810742"/>
            <a:ext cx="2452954" cy="383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8653" y="1737217"/>
            <a:ext cx="8460430" cy="2525098"/>
            <a:chOff x="2954339" y="1279908"/>
            <a:chExt cx="7162269" cy="2121711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70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1.【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由指定点开始变形实体</a:t>
              </a: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中需要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选中</a:t>
              </a:r>
              <a:r>
                <a:rPr lang="zh-CN" altLang="en-US" sz="280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几个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面？</a:t>
              </a:r>
              <a:endParaRPr lang="en-US" altLang="zh-CN" sz="28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2.【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加运算</a:t>
              </a: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选择边界时有几个面？、</a:t>
              </a:r>
              <a:endParaRPr lang="en-US" altLang="zh-CN" sz="28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3.【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放样</a:t>
              </a:r>
              <a:r>
                <a:rPr lang="en-US" altLang="zh-CN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r>
                <a:rPr lang="zh-CN" altLang="en-US" sz="280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过程中，选择的方向可以理解为什么？</a:t>
              </a:r>
              <a:endParaRPr lang="en-US" altLang="zh-CN" sz="280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63100" y="1279908"/>
              <a:ext cx="1024836" cy="336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问题思考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13" y="4544620"/>
            <a:ext cx="2395870" cy="20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328529" y="2179673"/>
            <a:ext cx="7623545" cy="3104707"/>
          </a:xfrm>
          <a:prstGeom prst="rect">
            <a:avLst/>
          </a:prstGeom>
          <a:solidFill>
            <a:srgbClr val="006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sz="4400" dirty="0">
                <a:solidFill>
                  <a:srgbClr val="FFC000"/>
                </a:solidFill>
              </a:rPr>
              <a:t>\\172.29.143.244</a:t>
            </a:r>
            <a:r>
              <a:rPr lang="en-US" altLang="zh-CN" sz="4400" dirty="0"/>
              <a:t>→</a:t>
            </a:r>
            <a:r>
              <a:rPr lang="zh-CN" altLang="en-US" sz="4400" dirty="0" smtClean="0">
                <a:solidFill>
                  <a:srgbClr val="FFC000"/>
                </a:solidFill>
              </a:rPr>
              <a:t>学生资料</a:t>
            </a:r>
            <a:endParaRPr lang="en-US" altLang="zh-CN" sz="4400" dirty="0" smtClean="0">
              <a:solidFill>
                <a:srgbClr val="FFC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4400" dirty="0"/>
              <a:t>→</a:t>
            </a:r>
            <a:r>
              <a:rPr lang="zh-CN" altLang="en-US" sz="4400" dirty="0" smtClean="0">
                <a:solidFill>
                  <a:srgbClr val="FFC000"/>
                </a:solidFill>
              </a:rPr>
              <a:t>选修课</a:t>
            </a:r>
            <a:r>
              <a:rPr lang="en-US" altLang="zh-CN" sz="4400" dirty="0"/>
              <a:t>→</a:t>
            </a:r>
            <a:r>
              <a:rPr lang="zh-CN" altLang="en-US" sz="4400" dirty="0" smtClean="0">
                <a:solidFill>
                  <a:srgbClr val="FFC000"/>
                </a:solidFill>
              </a:rPr>
              <a:t>三维创意设计</a:t>
            </a:r>
            <a:endParaRPr lang="zh-CN" alt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58769" y="2506530"/>
            <a:ext cx="2155487" cy="161581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 dirty="0" smtClean="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sz="6600" b="1" dirty="0">
              <a:solidFill>
                <a:srgbClr val="0062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1"/>
            <a:ext cx="12192000" cy="1124744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" y="5733256"/>
            <a:ext cx="12192000" cy="1124744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e3dfb666f729f7f55743535daa28450a3cb60"/>
</p:tagLst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175</Words>
  <Application>Microsoft Office PowerPoint</Application>
  <PresentationFormat>自定义</PresentationFormat>
  <Paragraphs>37</Paragraphs>
  <Slides>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论文答辩</dc:title>
  <dc:creator>Penelope</dc:creator>
  <cp:lastModifiedBy>Administrator</cp:lastModifiedBy>
  <cp:revision>202</cp:revision>
  <dcterms:created xsi:type="dcterms:W3CDTF">2014-06-18T03:33:50Z</dcterms:created>
  <dcterms:modified xsi:type="dcterms:W3CDTF">2018-11-19T00:57:55Z</dcterms:modified>
</cp:coreProperties>
</file>