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4" r:id="rId2"/>
    <p:sldId id="257" r:id="rId3"/>
    <p:sldId id="322" r:id="rId4"/>
    <p:sldId id="325" r:id="rId5"/>
    <p:sldId id="327" r:id="rId6"/>
    <p:sldId id="328" r:id="rId7"/>
    <p:sldId id="329" r:id="rId8"/>
    <p:sldId id="318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49" userDrawn="1">
          <p15:clr>
            <a:srgbClr val="A4A3A4"/>
          </p15:clr>
        </p15:guide>
        <p15:guide id="2" pos="55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07434"/>
    <a:srgbClr val="0062AC"/>
    <a:srgbClr val="568D11"/>
    <a:srgbClr val="0F8FEF"/>
    <a:srgbClr val="4AA44A"/>
    <a:srgbClr val="0F97C7"/>
    <a:srgbClr val="019DD5"/>
    <a:srgbClr val="85AD32"/>
    <a:srgbClr val="009D8C"/>
    <a:srgbClr val="009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9273" autoAdjust="0"/>
  </p:normalViewPr>
  <p:slideViewPr>
    <p:cSldViewPr snapToGrid="0">
      <p:cViewPr>
        <p:scale>
          <a:sx n="80" d="100"/>
          <a:sy n="80" d="100"/>
        </p:scale>
        <p:origin x="-1716" y="-828"/>
      </p:cViewPr>
      <p:guideLst>
        <p:guide orient="horz" pos="1049"/>
        <p:guide pos="554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82" d="100"/>
        <a:sy n="82" d="100"/>
      </p:scale>
      <p:origin x="0" y="2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3007C-0BBF-4CAD-B02F-7664B804665F}" type="datetimeFigureOut">
              <a:rPr lang="zh-CN" altLang="en-US" smtClean="0"/>
              <a:t>2018/11/29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7DC7C-EA85-41EA-BE8E-3BC04B9579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09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E0E2-7263-44C4-AAA9-733DBA7BD20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8075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357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这里的目录编辑不了：需要进入到母版下面编辑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endParaRPr lang="en-US" altLang="zh-CN" sz="3600" dirty="0" smtClean="0">
              <a:solidFill>
                <a:srgbClr val="FF0000"/>
              </a:solidFill>
            </a:endParaRPr>
          </a:p>
          <a:p>
            <a:r>
              <a:rPr lang="zh-CN" altLang="en-US" sz="3600" dirty="0" smtClean="0">
                <a:solidFill>
                  <a:srgbClr val="FF0000"/>
                </a:solidFill>
              </a:rPr>
              <a:t>点</a:t>
            </a:r>
            <a:r>
              <a:rPr lang="zh-CN" altLang="en-US" sz="3600" baseline="0" dirty="0" smtClean="0">
                <a:solidFill>
                  <a:srgbClr val="FF0000"/>
                </a:solidFill>
              </a:rPr>
              <a:t> 视图 菜单</a:t>
            </a:r>
            <a:endParaRPr lang="en-US" altLang="zh-CN" sz="3600" baseline="0" dirty="0" smtClean="0">
              <a:solidFill>
                <a:srgbClr val="FF0000"/>
              </a:solidFill>
            </a:endParaRPr>
          </a:p>
          <a:p>
            <a:r>
              <a:rPr lang="zh-CN" altLang="en-US" sz="3600" baseline="0" dirty="0" smtClean="0">
                <a:solidFill>
                  <a:srgbClr val="FF0000"/>
                </a:solidFill>
              </a:rPr>
              <a:t>点 幻灯片母版 菜单</a:t>
            </a:r>
            <a:endParaRPr lang="en-US" altLang="zh-CN" sz="3600" baseline="0" dirty="0" smtClean="0">
              <a:solidFill>
                <a:srgbClr val="FF0000"/>
              </a:solidFill>
            </a:endParaRPr>
          </a:p>
          <a:p>
            <a:r>
              <a:rPr lang="zh-CN" altLang="en-US" sz="3600" baseline="0" dirty="0" smtClean="0">
                <a:solidFill>
                  <a:srgbClr val="FF0000"/>
                </a:solidFill>
              </a:rPr>
              <a:t>进行编辑，编辑好了，点 普通视图 返回 就可以了！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32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E0E2-7263-44C4-AAA9-733DBA7BD205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287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主要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日期占位符 1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0820CF-B880-4189-942D-D702A7CBA730}" type="datetimeFigureOut">
              <a:rPr lang="zh-CN" altLang="en-US" smtClean="0"/>
              <a:pPr/>
              <a:t>2018/11/29</a:t>
            </a:fld>
            <a:endParaRPr lang="zh-CN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81299220"/>
              </p:ext>
            </p:extLst>
          </p:nvPr>
        </p:nvGraphicFramePr>
        <p:xfrm>
          <a:off x="0" y="1355463"/>
          <a:ext cx="1691680" cy="3873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05296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绪论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界定与表征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合理交通结构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影响因素辨识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干预对策</a:t>
                      </a:r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直接连接符 10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/>
          <p:cNvGrpSpPr/>
          <p:nvPr userDrawn="1"/>
        </p:nvGrpSpPr>
        <p:grpSpPr>
          <a:xfrm>
            <a:off x="0" y="1358722"/>
            <a:ext cx="1691680" cy="728261"/>
            <a:chOff x="0" y="1272662"/>
            <a:chExt cx="1691680" cy="788186"/>
          </a:xfrm>
        </p:grpSpPr>
        <p:sp>
          <p:nvSpPr>
            <p:cNvPr id="13" name="矩形 12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414455">
                <a:alpha val="89804"/>
              </a:srgb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 smtClean="0"/>
                <a:t>主要内容</a:t>
              </a:r>
              <a:endParaRPr lang="zh-CN" altLang="en-US" sz="2400" dirty="0"/>
            </a:p>
          </p:txBody>
        </p:sp>
        <p:sp>
          <p:nvSpPr>
            <p:cNvPr id="14" name="等腰三角形 13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rgbClr val="F2F2F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/>
          <p:cNvSpPr txBox="1"/>
          <p:nvPr userDrawn="1"/>
        </p:nvSpPr>
        <p:spPr>
          <a:xfrm>
            <a:off x="2210764" y="509286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主要内容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25513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114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进入情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17540561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确定主题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0" name="组合 9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1" name="矩形 10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8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等腰三角形 11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13" name="直接连接符 12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 userDrawn="1"/>
        </p:nvSpPr>
        <p:spPr>
          <a:xfrm>
            <a:off x="2210764" y="509286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进入情境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五边形 15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3144042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确定主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20172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确定主题</a:t>
            </a:r>
            <a:endParaRPr lang="zh-CN" altLang="en-US" sz="3600" b="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70320892"/>
              </p:ext>
            </p:extLst>
          </p:nvPr>
        </p:nvGraphicFramePr>
        <p:xfrm>
          <a:off x="0" y="1268760"/>
          <a:ext cx="1691680" cy="3999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296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7" name="组合 16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8" name="矩形 17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等腰三角形 18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" name="组合 1"/>
          <p:cNvGrpSpPr/>
          <p:nvPr userDrawn="1"/>
        </p:nvGrpSpPr>
        <p:grpSpPr>
          <a:xfrm>
            <a:off x="3668" y="2079006"/>
            <a:ext cx="1696206" cy="788186"/>
            <a:chOff x="2257770" y="1738764"/>
            <a:chExt cx="1696206" cy="788186"/>
          </a:xfrm>
        </p:grpSpPr>
        <p:grpSp>
          <p:nvGrpSpPr>
            <p:cNvPr id="27" name="组合 26"/>
            <p:cNvGrpSpPr/>
            <p:nvPr userDrawn="1"/>
          </p:nvGrpSpPr>
          <p:grpSpPr>
            <a:xfrm>
              <a:off x="2257770" y="1738764"/>
              <a:ext cx="1691680" cy="788186"/>
              <a:chOff x="0" y="1272662"/>
              <a:chExt cx="1691680" cy="788186"/>
            </a:xfrm>
            <a:solidFill>
              <a:srgbClr val="0070C0"/>
            </a:solidFill>
          </p:grpSpPr>
          <p:sp>
            <p:nvSpPr>
              <p:cNvPr id="28" name="矩形 27"/>
              <p:cNvSpPr/>
              <p:nvPr userDrawn="1"/>
            </p:nvSpPr>
            <p:spPr>
              <a:xfrm>
                <a:off x="0" y="1272662"/>
                <a:ext cx="1691680" cy="788186"/>
              </a:xfrm>
              <a:prstGeom prst="rect">
                <a:avLst/>
              </a:prstGeom>
              <a:solidFill>
                <a:srgbClr val="0062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确定主题</a:t>
                </a:r>
                <a:endPara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等腰三角形 28"/>
              <p:cNvSpPr/>
              <p:nvPr userDrawn="1"/>
            </p:nvSpPr>
            <p:spPr>
              <a:xfrm rot="16200000">
                <a:off x="1547664" y="1594748"/>
                <a:ext cx="144016" cy="14401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0" name="等腰三角形 19"/>
            <p:cNvSpPr/>
            <p:nvPr userDrawn="1"/>
          </p:nvSpPr>
          <p:spPr>
            <a:xfrm rot="16200000">
              <a:off x="3809960" y="2082116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2080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主探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5" name="表格 2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000528192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进入情境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C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矩形 27"/>
          <p:cNvSpPr/>
          <p:nvPr userDrawn="1"/>
        </p:nvSpPr>
        <p:spPr>
          <a:xfrm>
            <a:off x="0" y="2064750"/>
            <a:ext cx="1691680" cy="78818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1991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自主探究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12" name="等腰三角形 11"/>
          <p:cNvSpPr/>
          <p:nvPr userDrawn="1"/>
        </p:nvSpPr>
        <p:spPr>
          <a:xfrm rot="16200000">
            <a:off x="1547664" y="3174235"/>
            <a:ext cx="144016" cy="14401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6869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合作交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5" name="表格 2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82397859"/>
              </p:ext>
            </p:extLst>
          </p:nvPr>
        </p:nvGraphicFramePr>
        <p:xfrm>
          <a:off x="0" y="1268760"/>
          <a:ext cx="1691680" cy="396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进入情境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C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分享成果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矩形 27"/>
          <p:cNvSpPr/>
          <p:nvPr userDrawn="1"/>
        </p:nvSpPr>
        <p:spPr>
          <a:xfrm>
            <a:off x="0" y="2064750"/>
            <a:ext cx="1691680" cy="7673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1991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合作交流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10" name="等腰三角形 9"/>
          <p:cNvSpPr/>
          <p:nvPr userDrawn="1"/>
        </p:nvSpPr>
        <p:spPr>
          <a:xfrm rot="16200000">
            <a:off x="1547664" y="3948935"/>
            <a:ext cx="144016" cy="14401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520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享成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连接符 29"/>
          <p:cNvCxnSpPr/>
          <p:nvPr userDrawn="1"/>
        </p:nvCxnSpPr>
        <p:spPr>
          <a:xfrm>
            <a:off x="1907704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 userDrawn="1"/>
        </p:nvSpPr>
        <p:spPr>
          <a:xfrm>
            <a:off x="2210764" y="53105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分享成果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五边形 8"/>
          <p:cNvSpPr/>
          <p:nvPr userDrawn="1"/>
        </p:nvSpPr>
        <p:spPr>
          <a:xfrm flipH="1">
            <a:off x="11211743" y="5950072"/>
            <a:ext cx="986607" cy="504056"/>
          </a:xfrm>
          <a:prstGeom prst="homePlate">
            <a:avLst/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57554290"/>
              </p:ext>
            </p:extLst>
          </p:nvPr>
        </p:nvGraphicFramePr>
        <p:xfrm>
          <a:off x="8194" y="1295576"/>
          <a:ext cx="1691680" cy="399929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/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296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自主探究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合作交流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7" name="组合 16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8" name="矩形 17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进入情境</a:t>
              </a:r>
              <a:endPara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等腰三角形 18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3" name="矩形 22"/>
          <p:cNvSpPr/>
          <p:nvPr userDrawn="1"/>
        </p:nvSpPr>
        <p:spPr>
          <a:xfrm>
            <a:off x="3668" y="2079006"/>
            <a:ext cx="1691680" cy="788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确定主题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-2439" y="4510374"/>
            <a:ext cx="1691680" cy="788186"/>
            <a:chOff x="2311936" y="2060849"/>
            <a:chExt cx="1691680" cy="788186"/>
          </a:xfrm>
        </p:grpSpPr>
        <p:sp>
          <p:nvSpPr>
            <p:cNvPr id="14" name="矩形 13"/>
            <p:cNvSpPr/>
            <p:nvPr userDrawn="1"/>
          </p:nvSpPr>
          <p:spPr>
            <a:xfrm>
              <a:off x="2311936" y="2060849"/>
              <a:ext cx="1691680" cy="788186"/>
            </a:xfrm>
            <a:prstGeom prst="rect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分享成果</a:t>
              </a:r>
              <a:endPara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等腰三角形 12"/>
            <p:cNvSpPr/>
            <p:nvPr userDrawn="1"/>
          </p:nvSpPr>
          <p:spPr>
            <a:xfrm rot="16200000">
              <a:off x="3857302" y="2382934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06042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0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62" indent="0" algn="ctr">
              <a:buNone/>
              <a:defRPr sz="2100"/>
            </a:lvl2pPr>
            <a:lvl3pPr marL="914324" indent="0" algn="ctr">
              <a:buNone/>
              <a:defRPr sz="1800"/>
            </a:lvl3pPr>
            <a:lvl4pPr marL="1371486" indent="0" algn="ctr">
              <a:buNone/>
              <a:defRPr sz="1600"/>
            </a:lvl4pPr>
            <a:lvl5pPr marL="1828649" indent="0" algn="ctr">
              <a:buNone/>
              <a:defRPr sz="1600"/>
            </a:lvl5pPr>
            <a:lvl6pPr marL="2285810" indent="0" algn="ctr">
              <a:buNone/>
              <a:defRPr sz="1600"/>
            </a:lvl6pPr>
            <a:lvl7pPr marL="2742973" indent="0" algn="ctr">
              <a:buNone/>
              <a:defRPr sz="1600"/>
            </a:lvl7pPr>
            <a:lvl8pPr marL="3200134" indent="0" algn="ctr">
              <a:buNone/>
              <a:defRPr sz="1600"/>
            </a:lvl8pPr>
            <a:lvl9pPr marL="3657297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82A8-D6B6-4FDA-A495-4D437BAFBB60}" type="datetimeFigureOut">
              <a:rPr lang="zh-CN" altLang="en-US" smtClean="0"/>
              <a:t>2018/11/29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D927-E55F-4D12-BD2D-8ABE6C91271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296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0957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AAB38-F5A3-43C5-844B-413AEF3C02AD}" type="datetimeFigureOut">
              <a:rPr lang="zh-CN" altLang="en-US" smtClean="0"/>
              <a:t>2018/11/29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50DA7-01C9-499F-A740-DA0EEA530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8" r:id="rId4"/>
    <p:sldLayoutId id="2147483662" r:id="rId5"/>
    <p:sldLayoutId id="2147483659" r:id="rId6"/>
    <p:sldLayoutId id="2147483669" r:id="rId7"/>
    <p:sldLayoutId id="2147483673" r:id="rId8"/>
    <p:sldLayoutId id="2147483674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12083" y="-11290"/>
            <a:ext cx="12192000" cy="686929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直角三角形 4"/>
          <p:cNvSpPr/>
          <p:nvPr/>
        </p:nvSpPr>
        <p:spPr>
          <a:xfrm flipH="1">
            <a:off x="5790366" y="-11290"/>
            <a:ext cx="6401633" cy="6869290"/>
          </a:xfrm>
          <a:prstGeom prst="rtTriangle">
            <a:avLst/>
          </a:prstGeom>
          <a:solidFill>
            <a:srgbClr val="0F8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0742" y="1183287"/>
            <a:ext cx="5319362" cy="370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318640" y="2136111"/>
            <a:ext cx="583340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三 维 创 意 设 计</a:t>
            </a:r>
            <a:endParaRPr lang="zh-CN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7922" y="4147661"/>
            <a:ext cx="188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赵 月</a:t>
            </a:r>
            <a:endParaRPr lang="zh-CN" altLang="en-US" sz="28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9" name="组合 28"/>
          <p:cNvGrpSpPr/>
          <p:nvPr/>
        </p:nvGrpSpPr>
        <p:grpSpPr>
          <a:xfrm>
            <a:off x="6013660" y="4160124"/>
            <a:ext cx="435600" cy="435600"/>
            <a:chOff x="4672898" y="2936570"/>
            <a:chExt cx="877066" cy="877066"/>
          </a:xfrm>
        </p:grpSpPr>
        <p:sp>
          <p:nvSpPr>
            <p:cNvPr id="30" name="椭圆 29"/>
            <p:cNvSpPr>
              <a:spLocks noChangeArrowheads="1"/>
            </p:cNvSpPr>
            <p:nvPr/>
          </p:nvSpPr>
          <p:spPr bwMode="auto">
            <a:xfrm>
              <a:off x="4672898" y="2936570"/>
              <a:ext cx="877066" cy="877066"/>
            </a:xfrm>
            <a:prstGeom prst="ellipse">
              <a:avLst/>
            </a:prstGeom>
            <a:solidFill>
              <a:srgbClr val="568D11"/>
            </a:solidFill>
            <a:ln w="76200" cap="sq" cmpd="sng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 sz="2400">
                <a:solidFill>
                  <a:srgbClr val="FFFFFF"/>
                </a:solidFill>
                <a:latin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pic>
          <p:nvPicPr>
            <p:cNvPr id="31" name="Picture 5" descr="D:\360data\重要数据\桌面\未标题-4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5149" y="3095025"/>
              <a:ext cx="532564" cy="513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38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3" dur="7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700"/>
                                </p:stCondLst>
                                <p:childTnLst>
                                  <p:par>
                                    <p:cTn id="15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200"/>
                                </p:stCondLst>
                                <p:childTnLst>
                                  <p:par>
                                    <p:cTn id="2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4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3" dur="7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700"/>
                                </p:stCondLst>
                                <p:childTnLst>
                                  <p:par>
                                    <p:cTn id="15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2200"/>
                                </p:stCondLst>
                                <p:childTnLst>
                                  <p:par>
                                    <p:cTn id="2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4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7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6000249" y="1647353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1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762600" y="171509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进入情境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6000249" y="2401415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62600" y="246916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确定主题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6000249" y="3155478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3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62600" y="32443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自主探究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6000249" y="3909540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4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762600" y="397728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合作交流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000249" y="4663602"/>
            <a:ext cx="506412" cy="504825"/>
          </a:xfrm>
          <a:prstGeom prst="roundRect">
            <a:avLst/>
          </a:prstGeom>
          <a:solidFill>
            <a:srgbClr val="0062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3200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5</a:t>
            </a:r>
            <a:endParaRPr lang="zh-CN" altLang="en-US" sz="3200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762600" y="473134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分享</a:t>
            </a:r>
            <a:r>
              <a:rPr lang="zh-CN" altLang="en-US" sz="18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成果</a:t>
            </a:r>
            <a:endParaRPr lang="zh-CN" altLang="zh-CN" sz="18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0" y="0"/>
            <a:ext cx="3721100" cy="6858000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077892" y="1244632"/>
            <a:ext cx="15653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66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活动环节</a:t>
            </a:r>
            <a:endParaRPr lang="zh-CN" altLang="en-US" sz="66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789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1 L -6.25E-7 -3.33333E-6 " pathEditMode="relative" rAng="0" ptsTypes="AA">
                                      <p:cBhvr>
                                        <p:cTn id="9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6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-6.25E-7 2.96296E-6 " pathEditMode="relative" rAng="0" ptsTypes="AA">
                                      <p:cBhvr>
                                        <p:cTn id="17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-6.25E-7 -7.40741E-7 " pathEditMode="relative" rAng="0" ptsTypes="AA">
                                      <p:cBhvr>
                                        <p:cTn id="25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1 L -6.25E-7 -4.44444E-6 " pathEditMode="relative" rAng="0" ptsTypes="AA">
                                      <p:cBhvr>
                                        <p:cTn id="33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6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7 0.0412 L -6.25E-7 1.85185E-6 " pathEditMode="relative" rAng="0" ptsTypes="AA">
                                      <p:cBhvr>
                                        <p:cTn id="41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7" grpId="0" animBg="1"/>
      <p:bldP spid="7" grpId="1" animBg="1"/>
      <p:bldP spid="8" grpId="0"/>
      <p:bldP spid="9" grpId="0" animBg="1"/>
      <p:bldP spid="9" grpId="1" animBg="1"/>
      <p:bldP spid="10" grpId="0"/>
      <p:bldP spid="11" grpId="0" animBg="1"/>
      <p:bldP spid="11" grpId="1" animBg="1"/>
      <p:bldP spid="12" grpId="0"/>
      <p:bldP spid="13" grpId="0" animBg="1"/>
      <p:bldP spid="13" grpId="1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组合 28"/>
          <p:cNvGrpSpPr/>
          <p:nvPr/>
        </p:nvGrpSpPr>
        <p:grpSpPr>
          <a:xfrm>
            <a:off x="2728653" y="1737219"/>
            <a:ext cx="8460430" cy="4507179"/>
            <a:chOff x="2954339" y="1279908"/>
            <a:chExt cx="7162269" cy="3787153"/>
          </a:xfrm>
        </p:grpSpPr>
        <p:sp>
          <p:nvSpPr>
            <p:cNvPr id="30" name="矩形 29"/>
            <p:cNvSpPr>
              <a:spLocks noChangeArrowheads="1"/>
            </p:cNvSpPr>
            <p:nvPr/>
          </p:nvSpPr>
          <p:spPr bwMode="auto">
            <a:xfrm>
              <a:off x="2954339" y="1694800"/>
              <a:ext cx="7162269" cy="3372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457200">
                <a:lnSpc>
                  <a:spcPct val="130000"/>
                </a:lnSpc>
              </a:pP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史小世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和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司小四，四月十四日十四时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上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集市。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30000"/>
                </a:lnSpc>
              </a:pP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史小世：要买十四斤四两西红柿，十四斤四两西红柿可以防近视。</a:t>
              </a:r>
              <a:endParaRPr lang="en-US" altLang="zh-CN" sz="2800" dirty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30000"/>
                </a:lnSpc>
              </a:pP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司小四：红苹果红，黄苹果黄，红苹果没有黄苹果黄，黄苹果没有红苹果红。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30000"/>
                </a:lnSpc>
              </a:pP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史小世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想买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十四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斤四两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西红柿没得买，司小四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买了四十四斤四两红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苹果有得卖。</a:t>
              </a:r>
              <a:endParaRPr lang="en-US" altLang="zh-CN" sz="2800" dirty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2963100" y="1279908"/>
              <a:ext cx="807710" cy="3361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dirty="0" smtClean="0">
                  <a:latin typeface="微软雅黑" pitchFamily="34" charset="-122"/>
                  <a:ea typeface="微软雅黑" pitchFamily="34" charset="-122"/>
                </a:rPr>
                <a:t>英雄贴</a:t>
              </a: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56585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739001" y="1737219"/>
            <a:ext cx="12105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</a:rPr>
              <a:t>任务分析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7705268" y="2857443"/>
            <a:ext cx="2430642" cy="2304514"/>
            <a:chOff x="3065829" y="2668267"/>
            <a:chExt cx="1872107" cy="1761728"/>
          </a:xfrm>
        </p:grpSpPr>
        <p:sp>
          <p:nvSpPr>
            <p:cNvPr id="25" name="椭圆 24"/>
            <p:cNvSpPr/>
            <p:nvPr/>
          </p:nvSpPr>
          <p:spPr>
            <a:xfrm>
              <a:off x="3115072" y="2668267"/>
              <a:ext cx="1761728" cy="1761728"/>
            </a:xfrm>
            <a:prstGeom prst="ellipse">
              <a:avLst/>
            </a:prstGeom>
            <a:noFill/>
            <a:ln>
              <a:solidFill>
                <a:srgbClr val="0062A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椭圆 25"/>
            <p:cNvSpPr/>
            <p:nvPr/>
          </p:nvSpPr>
          <p:spPr>
            <a:xfrm>
              <a:off x="4463987" y="276113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3460687" y="276113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3065829" y="349265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" name="椭圆 28"/>
            <p:cNvSpPr/>
            <p:nvPr/>
          </p:nvSpPr>
          <p:spPr>
            <a:xfrm>
              <a:off x="4818429" y="349265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" name="椭圆 29"/>
            <p:cNvSpPr/>
            <p:nvPr/>
          </p:nvSpPr>
          <p:spPr>
            <a:xfrm>
              <a:off x="4442509" y="422417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3439209" y="4201315"/>
              <a:ext cx="119507" cy="119507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3269293" y="2943616"/>
              <a:ext cx="1465545" cy="1202499"/>
              <a:chOff x="3269293" y="2943616"/>
              <a:chExt cx="1465545" cy="1202499"/>
            </a:xfrm>
          </p:grpSpPr>
          <p:sp>
            <p:nvSpPr>
              <p:cNvPr id="33" name="任意多边形 32"/>
              <p:cNvSpPr/>
              <p:nvPr/>
            </p:nvSpPr>
            <p:spPr>
              <a:xfrm>
                <a:off x="4008329" y="2956142"/>
                <a:ext cx="425885" cy="588724"/>
              </a:xfrm>
              <a:custGeom>
                <a:avLst/>
                <a:gdLst>
                  <a:gd name="connsiteX0" fmla="*/ 0 w 425885"/>
                  <a:gd name="connsiteY0" fmla="*/ 588724 h 588724"/>
                  <a:gd name="connsiteX1" fmla="*/ 425885 w 425885"/>
                  <a:gd name="connsiteY1" fmla="*/ 0 h 58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5885" h="588724">
                    <a:moveTo>
                      <a:pt x="0" y="588724"/>
                    </a:moveTo>
                    <a:lnTo>
                      <a:pt x="425885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995803" y="3544866"/>
                <a:ext cx="739035" cy="0"/>
              </a:xfrm>
              <a:custGeom>
                <a:avLst/>
                <a:gdLst>
                  <a:gd name="connsiteX0" fmla="*/ 0 w 739035"/>
                  <a:gd name="connsiteY0" fmla="*/ 0 h 0"/>
                  <a:gd name="connsiteX1" fmla="*/ 739035 w 739035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39035">
                    <a:moveTo>
                      <a:pt x="0" y="0"/>
                    </a:moveTo>
                    <a:lnTo>
                      <a:pt x="739035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任意多边形 34"/>
              <p:cNvSpPr/>
              <p:nvPr/>
            </p:nvSpPr>
            <p:spPr>
              <a:xfrm>
                <a:off x="3594970" y="2943616"/>
                <a:ext cx="413359" cy="588724"/>
              </a:xfrm>
              <a:custGeom>
                <a:avLst/>
                <a:gdLst>
                  <a:gd name="connsiteX0" fmla="*/ 413359 w 413359"/>
                  <a:gd name="connsiteY0" fmla="*/ 588724 h 588724"/>
                  <a:gd name="connsiteX1" fmla="*/ 0 w 413359"/>
                  <a:gd name="connsiteY1" fmla="*/ 0 h 58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3359" h="588724">
                    <a:moveTo>
                      <a:pt x="413359" y="588724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6" name="任意多边形 35"/>
              <p:cNvSpPr/>
              <p:nvPr/>
            </p:nvSpPr>
            <p:spPr>
              <a:xfrm>
                <a:off x="3269293" y="3557392"/>
                <a:ext cx="726510" cy="0"/>
              </a:xfrm>
              <a:custGeom>
                <a:avLst/>
                <a:gdLst>
                  <a:gd name="connsiteX0" fmla="*/ 726510 w 726510"/>
                  <a:gd name="connsiteY0" fmla="*/ 0 h 0"/>
                  <a:gd name="connsiteX1" fmla="*/ 0 w 72651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26510">
                    <a:moveTo>
                      <a:pt x="726510" y="0"/>
                    </a:move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7" name="任意多边形 36"/>
              <p:cNvSpPr/>
              <p:nvPr/>
            </p:nvSpPr>
            <p:spPr>
              <a:xfrm>
                <a:off x="3582444" y="3569918"/>
                <a:ext cx="425885" cy="576197"/>
              </a:xfrm>
              <a:custGeom>
                <a:avLst/>
                <a:gdLst>
                  <a:gd name="connsiteX0" fmla="*/ 425885 w 425885"/>
                  <a:gd name="connsiteY0" fmla="*/ 0 h 576197"/>
                  <a:gd name="connsiteX1" fmla="*/ 0 w 425885"/>
                  <a:gd name="connsiteY1" fmla="*/ 576197 h 57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5885" h="576197">
                    <a:moveTo>
                      <a:pt x="425885" y="0"/>
                    </a:moveTo>
                    <a:lnTo>
                      <a:pt x="0" y="576197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任意多边形 37"/>
              <p:cNvSpPr/>
              <p:nvPr/>
            </p:nvSpPr>
            <p:spPr>
              <a:xfrm>
                <a:off x="4020855" y="3569918"/>
                <a:ext cx="388307" cy="576197"/>
              </a:xfrm>
              <a:custGeom>
                <a:avLst/>
                <a:gdLst>
                  <a:gd name="connsiteX0" fmla="*/ 0 w 388307"/>
                  <a:gd name="connsiteY0" fmla="*/ 0 h 576197"/>
                  <a:gd name="connsiteX1" fmla="*/ 388307 w 388307"/>
                  <a:gd name="connsiteY1" fmla="*/ 576197 h 57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88307" h="576197">
                    <a:moveTo>
                      <a:pt x="0" y="0"/>
                    </a:moveTo>
                    <a:lnTo>
                      <a:pt x="388307" y="576197"/>
                    </a:lnTo>
                  </a:path>
                </a:pathLst>
              </a:custGeom>
              <a:noFill/>
              <a:ln w="38100">
                <a:solidFill>
                  <a:schemeClr val="bg2">
                    <a:lumMod val="50000"/>
                  </a:schemeClr>
                </a:solidFill>
                <a:tailEnd type="stealt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8243589" y="3446144"/>
            <a:ext cx="1261879" cy="1224517"/>
            <a:chOff x="3249010" y="2872916"/>
            <a:chExt cx="971915" cy="936104"/>
          </a:xfrm>
        </p:grpSpPr>
        <p:sp>
          <p:nvSpPr>
            <p:cNvPr id="40" name="椭圆 39"/>
            <p:cNvSpPr/>
            <p:nvPr/>
          </p:nvSpPr>
          <p:spPr>
            <a:xfrm>
              <a:off x="3254772" y="2872916"/>
              <a:ext cx="936104" cy="936104"/>
            </a:xfrm>
            <a:prstGeom prst="ellipse">
              <a:avLst/>
            </a:prstGeom>
            <a:solidFill>
              <a:srgbClr val="0062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249010" y="2942979"/>
              <a:ext cx="971915" cy="7293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280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夺回</a:t>
              </a:r>
              <a:endParaRPr lang="en-US" altLang="zh-CN" sz="28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algn="ctr"/>
              <a:r>
                <a:rPr lang="zh-CN" altLang="en-US" sz="28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西红柿</a:t>
              </a:r>
            </a:p>
          </p:txBody>
        </p:sp>
      </p:grpSp>
      <p:pic>
        <p:nvPicPr>
          <p:cNvPr id="22" name="图片 2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001" y="2717048"/>
            <a:ext cx="1771432" cy="2223936"/>
          </a:xfrm>
          <a:prstGeom prst="rect">
            <a:avLst/>
          </a:prstGeom>
        </p:spPr>
      </p:pic>
      <p:pic>
        <p:nvPicPr>
          <p:cNvPr id="23" name="图片 22" descr="西红柿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9933" y="3761330"/>
            <a:ext cx="2390898" cy="220298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649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7" name="图片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08" y="2047917"/>
            <a:ext cx="2615866" cy="3023189"/>
          </a:xfrm>
          <a:prstGeom prst="rect">
            <a:avLst/>
          </a:prstGeom>
        </p:spPr>
      </p:pic>
      <p:pic>
        <p:nvPicPr>
          <p:cNvPr id="4" name="图片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539" y="1311652"/>
            <a:ext cx="2343400" cy="38891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文本框 73"/>
          <p:cNvSpPr txBox="1"/>
          <p:nvPr/>
        </p:nvSpPr>
        <p:spPr>
          <a:xfrm>
            <a:off x="1683008" y="3383341"/>
            <a:ext cx="657992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75</a:t>
            </a:r>
            <a:r>
              <a:rPr lang="en-US" sz="1600" b="1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5490358" y="4429496"/>
            <a:ext cx="609600" cy="53128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pic>
        <p:nvPicPr>
          <p:cNvPr id="8" name="图片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466" y="5237619"/>
            <a:ext cx="1620942" cy="10993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9" name="直接箭头连接符 8"/>
          <p:cNvCxnSpPr>
            <a:stCxn id="6" idx="4"/>
          </p:cNvCxnSpPr>
          <p:nvPr/>
        </p:nvCxnSpPr>
        <p:spPr>
          <a:xfrm>
            <a:off x="5795158" y="4960777"/>
            <a:ext cx="179009" cy="57467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73"/>
          <p:cNvSpPr txBox="1"/>
          <p:nvPr/>
        </p:nvSpPr>
        <p:spPr>
          <a:xfrm>
            <a:off x="5882239" y="1238422"/>
            <a:ext cx="657992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5</a:t>
            </a:r>
            <a:r>
              <a:rPr lang="en-US" sz="16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sp>
        <p:nvSpPr>
          <p:cNvPr id="11" name="文本框 73"/>
          <p:cNvSpPr txBox="1"/>
          <p:nvPr/>
        </p:nvSpPr>
        <p:spPr>
          <a:xfrm>
            <a:off x="5974167" y="2965746"/>
            <a:ext cx="657992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65</a:t>
            </a:r>
            <a:r>
              <a:rPr lang="en-US" sz="16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sp>
        <p:nvSpPr>
          <p:cNvPr id="12" name="文本框 73"/>
          <p:cNvSpPr txBox="1"/>
          <p:nvPr/>
        </p:nvSpPr>
        <p:spPr>
          <a:xfrm>
            <a:off x="5985158" y="5749471"/>
            <a:ext cx="657992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3</a:t>
            </a:r>
            <a:r>
              <a:rPr lang="en-US" sz="16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pic>
        <p:nvPicPr>
          <p:cNvPr id="13" name="图片 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894" y="1266076"/>
            <a:ext cx="2773753" cy="2715032"/>
          </a:xfrm>
          <a:prstGeom prst="rect">
            <a:avLst/>
          </a:prstGeom>
        </p:spPr>
      </p:pic>
      <p:pic>
        <p:nvPicPr>
          <p:cNvPr id="15" name="图片 14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166" y="3361684"/>
            <a:ext cx="2914642" cy="3358935"/>
          </a:xfrm>
          <a:prstGeom prst="rect">
            <a:avLst/>
          </a:prstGeom>
        </p:spPr>
      </p:pic>
      <p:sp>
        <p:nvSpPr>
          <p:cNvPr id="19" name="文本框 73"/>
          <p:cNvSpPr txBox="1"/>
          <p:nvPr/>
        </p:nvSpPr>
        <p:spPr>
          <a:xfrm>
            <a:off x="7575356" y="4231999"/>
            <a:ext cx="977414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2800" b="1" kern="100" dirty="0" smtClean="0">
                <a:solidFill>
                  <a:srgbClr val="407434"/>
                </a:solidFill>
                <a:ea typeface="宋体"/>
                <a:cs typeface="Times New Roman"/>
              </a:rPr>
              <a:t>造型</a:t>
            </a:r>
            <a:r>
              <a:rPr lang="en-US" sz="16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sp>
        <p:nvSpPr>
          <p:cNvPr id="20" name="文本框 73"/>
          <p:cNvSpPr txBox="1"/>
          <p:nvPr/>
        </p:nvSpPr>
        <p:spPr>
          <a:xfrm>
            <a:off x="10352202" y="3291868"/>
            <a:ext cx="1392493" cy="5937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2800" b="1" kern="100" dirty="0" smtClean="0">
                <a:solidFill>
                  <a:srgbClr val="407434"/>
                </a:solidFill>
                <a:ea typeface="宋体"/>
                <a:cs typeface="Times New Roman"/>
              </a:rPr>
              <a:t>基准面</a:t>
            </a:r>
            <a:r>
              <a:rPr lang="en-US" sz="1600" b="1" kern="100" dirty="0" smtClean="0">
                <a:solidFill>
                  <a:srgbClr val="FF0000"/>
                </a:solidFill>
                <a:effectLst/>
                <a:ea typeface="宋体"/>
                <a:cs typeface="Times New Roman"/>
              </a:rPr>
              <a:t> </a:t>
            </a:r>
            <a:endParaRPr lang="zh-CN" sz="1050" kern="100" dirty="0" smtClean="0">
              <a:effectLst/>
              <a:ea typeface="宋体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solidFill>
                  <a:srgbClr val="FF0000"/>
                </a:solidFill>
                <a:effectLst/>
                <a:ea typeface="宋体"/>
                <a:cs typeface="Times New Roman"/>
              </a:rPr>
              <a:t> </a:t>
            </a:r>
            <a:endParaRPr lang="zh-CN" sz="1050" kern="100" dirty="0">
              <a:effectLst/>
              <a:ea typeface="宋体"/>
              <a:cs typeface="Times New Roman"/>
            </a:endParaRPr>
          </a:p>
        </p:txBody>
      </p:sp>
      <p:cxnSp>
        <p:nvCxnSpPr>
          <p:cNvPr id="22" name="直接箭头连接符 21"/>
          <p:cNvCxnSpPr/>
          <p:nvPr/>
        </p:nvCxnSpPr>
        <p:spPr>
          <a:xfrm>
            <a:off x="8431481" y="4695136"/>
            <a:ext cx="676893" cy="346015"/>
          </a:xfrm>
          <a:prstGeom prst="straightConnector1">
            <a:avLst/>
          </a:prstGeom>
          <a:ln w="57150">
            <a:solidFill>
              <a:srgbClr val="40743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10652166" y="3822572"/>
            <a:ext cx="327840" cy="512269"/>
          </a:xfrm>
          <a:prstGeom prst="straightConnector1">
            <a:avLst/>
          </a:prstGeom>
          <a:ln w="57150">
            <a:solidFill>
              <a:srgbClr val="40743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71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728653" y="1737217"/>
            <a:ext cx="8460430" cy="3171429"/>
            <a:chOff x="2954339" y="1279908"/>
            <a:chExt cx="7162269" cy="2664790"/>
          </a:xfrm>
        </p:grpSpPr>
        <p:sp>
          <p:nvSpPr>
            <p:cNvPr id="3" name="矩形 2"/>
            <p:cNvSpPr>
              <a:spLocks noChangeArrowheads="1"/>
            </p:cNvSpPr>
            <p:nvPr/>
          </p:nvSpPr>
          <p:spPr bwMode="auto">
            <a:xfrm>
              <a:off x="2954339" y="1694800"/>
              <a:ext cx="7162269" cy="224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indent="457200">
                <a:lnSpc>
                  <a:spcPct val="15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1.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西红柿        有哪两部分组成？分别利用什么工具可以实现？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5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2.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西红柿是圆的吗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？果蒂是平的吗？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indent="457200">
                <a:lnSpc>
                  <a:spcPct val="150000"/>
                </a:lnSpc>
              </a:pP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3</a:t>
              </a:r>
              <a:r>
                <a:rPr lang="en-US" altLang="zh-CN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.</a:t>
              </a:r>
              <a:r>
                <a:rPr lang="zh-CN" altLang="en-US" sz="2800" dirty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你</a:t>
              </a:r>
              <a:r>
                <a:rPr lang="zh-CN" altLang="en-US" sz="2800" dirty="0" smtClean="0">
                  <a:solidFill>
                    <a:sysClr val="windowText" lastClr="000000"/>
                  </a:solidFill>
                  <a:latin typeface="微软雅黑" pitchFamily="34" charset="-122"/>
                  <a:ea typeface="微软雅黑" pitchFamily="34" charset="-122"/>
                </a:rPr>
                <a:t>的柿子和果蒂连接好了吗？</a:t>
              </a:r>
              <a:endParaRPr lang="en-US" altLang="zh-CN" sz="2800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2963100" y="1279908"/>
              <a:ext cx="1024836" cy="3361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dirty="0" smtClean="0">
                  <a:latin typeface="微软雅黑" pitchFamily="34" charset="-122"/>
                  <a:ea typeface="微软雅黑" pitchFamily="34" charset="-122"/>
                </a:rPr>
                <a:t>问题思考</a:t>
              </a:r>
              <a:endParaRPr lang="zh-CN" altLang="en-US" sz="2000" dirty="0">
                <a:latin typeface="微软雅黑" pitchFamily="34" charset="-122"/>
                <a:ea typeface="微软雅黑" pitchFamily="34" charset="-122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213" y="4805982"/>
            <a:ext cx="2395870" cy="2052018"/>
          </a:xfrm>
          <a:prstGeom prst="rect">
            <a:avLst/>
          </a:prstGeom>
        </p:spPr>
      </p:pic>
      <p:pic>
        <p:nvPicPr>
          <p:cNvPr id="6" name="图片 5" descr="西红柿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668" y="2189877"/>
            <a:ext cx="894607" cy="8242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73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2328529" y="2179673"/>
            <a:ext cx="7623545" cy="3104707"/>
          </a:xfrm>
          <a:prstGeom prst="rect">
            <a:avLst/>
          </a:prstGeom>
          <a:solidFill>
            <a:srgbClr val="0062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zh-CN" sz="4400" dirty="0">
                <a:solidFill>
                  <a:srgbClr val="FFC000"/>
                </a:solidFill>
              </a:rPr>
              <a:t>\\172.29.143.244</a:t>
            </a:r>
            <a:r>
              <a:rPr lang="en-US" altLang="zh-CN" sz="4400" dirty="0"/>
              <a:t>→</a:t>
            </a:r>
            <a:r>
              <a:rPr lang="zh-CN" altLang="en-US" sz="4400" dirty="0" smtClean="0">
                <a:solidFill>
                  <a:srgbClr val="FFC000"/>
                </a:solidFill>
              </a:rPr>
              <a:t>学生资料</a:t>
            </a:r>
            <a:endParaRPr lang="en-US" altLang="zh-CN" sz="4400" dirty="0" smtClean="0">
              <a:solidFill>
                <a:srgbClr val="FFC000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en-US" altLang="zh-CN" sz="4400" dirty="0"/>
              <a:t>→</a:t>
            </a:r>
            <a:r>
              <a:rPr lang="zh-CN" altLang="en-US" sz="4400" dirty="0" smtClean="0">
                <a:solidFill>
                  <a:srgbClr val="FFC000"/>
                </a:solidFill>
              </a:rPr>
              <a:t>选修课</a:t>
            </a:r>
            <a:r>
              <a:rPr lang="en-US" altLang="zh-CN" sz="4400" dirty="0"/>
              <a:t>→</a:t>
            </a:r>
            <a:r>
              <a:rPr lang="zh-CN" altLang="en-US" sz="4400" dirty="0" smtClean="0">
                <a:solidFill>
                  <a:srgbClr val="FFC000"/>
                </a:solidFill>
              </a:rPr>
              <a:t>三维创意设计</a:t>
            </a:r>
            <a:endParaRPr lang="zh-CN" alt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9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858769" y="2506530"/>
            <a:ext cx="2155487" cy="1615819"/>
          </a:xfrm>
          <a:prstGeom prst="rect">
            <a:avLst/>
          </a:prstGeom>
        </p:spPr>
        <p:txBody>
          <a:bodyPr wrap="square" lIns="91432" tIns="45716" rIns="91432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600" b="1" dirty="0" smtClean="0">
                <a:solidFill>
                  <a:srgbClr val="0062A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END</a:t>
            </a:r>
            <a:endParaRPr lang="zh-CN" altLang="en-US" sz="6600" b="1" dirty="0">
              <a:solidFill>
                <a:srgbClr val="0062A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" y="1"/>
            <a:ext cx="12192000" cy="1124744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" y="5733256"/>
            <a:ext cx="12192000" cy="1124744"/>
          </a:xfrm>
          <a:prstGeom prst="rect">
            <a:avLst/>
          </a:prstGeom>
          <a:solidFill>
            <a:srgbClr val="0062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973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ce3dfb666f729f7f55743535daa28450a3cb60"/>
</p:tagLst>
</file>

<file path=ppt/theme/theme1.xml><?xml version="1.0" encoding="utf-8"?>
<a:theme xmlns:a="http://schemas.openxmlformats.org/drawingml/2006/main" name="office 主题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208</Words>
  <Application>Microsoft Office PowerPoint</Application>
  <PresentationFormat>自定义</PresentationFormat>
  <Paragraphs>50</Paragraphs>
  <Slides>8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论文答辩</dc:title>
  <dc:creator>Penelope</dc:creator>
  <cp:lastModifiedBy>Administrator</cp:lastModifiedBy>
  <cp:revision>219</cp:revision>
  <dcterms:created xsi:type="dcterms:W3CDTF">2014-06-18T03:33:50Z</dcterms:created>
  <dcterms:modified xsi:type="dcterms:W3CDTF">2018-11-29T08:26:43Z</dcterms:modified>
</cp:coreProperties>
</file>