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7" r:id="rId3"/>
    <p:sldId id="256" r:id="rId4"/>
    <p:sldId id="266" r:id="rId5"/>
    <p:sldId id="286" r:id="rId6"/>
    <p:sldId id="288" r:id="rId7"/>
    <p:sldId id="316" r:id="rId8"/>
    <p:sldId id="290" r:id="rId9"/>
    <p:sldId id="327" r:id="rId10"/>
    <p:sldId id="292" r:id="rId11"/>
    <p:sldId id="293" r:id="rId12"/>
    <p:sldId id="341" r:id="rId13"/>
    <p:sldId id="342" r:id="rId14"/>
    <p:sldId id="306" r:id="rId15"/>
    <p:sldId id="295" r:id="rId16"/>
    <p:sldId id="307" r:id="rId17"/>
    <p:sldId id="317" r:id="rId18"/>
    <p:sldId id="336" r:id="rId19"/>
    <p:sldId id="303" r:id="rId20"/>
  </p:sldIdLst>
  <p:sldSz cx="12192000" cy="6858000"/>
  <p:notesSz cx="6858000" cy="9144000"/>
  <p:custDataLst>
    <p:tags r:id="rId2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26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-1188" y="-96"/>
      </p:cViewPr>
      <p:guideLst>
        <p:guide orient="horz" pos="212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gs" Target="tags/tag6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notesMaster" Target="notesMasters/notesMaster1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BEA11D55-59F1-4801-9E89-B9E10F8791C0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D09BF7BD-8C5F-4F0C-83E1-4E200CF5A64B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</a:fld>
            <a:endParaRPr lang="zh-CN" alt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8620D77-9FC5-4284-A366-12E6E2930E27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330ECBB-EFA0-4B67-A466-676224D8611D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0.png"/><Relationship Id="rId3" Type="http://schemas.openxmlformats.org/officeDocument/2006/relationships/tags" Target="../tags/tag5.xml"/><Relationship Id="rId2" Type="http://schemas.openxmlformats.org/officeDocument/2006/relationships/image" Target="../media/image9.png"/><Relationship Id="rId1" Type="http://schemas.openxmlformats.org/officeDocument/2006/relationships/tags" Target="../tags/tag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2.jpeg"/><Relationship Id="rId1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1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1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203845" y="1732056"/>
            <a:ext cx="1015663" cy="32575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r>
              <a:rPr lang="zh-CN" altLang="en-US" sz="5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课前准备</a:t>
            </a:r>
            <a:endParaRPr lang="zh-CN" altLang="en-US" sz="5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3854726" y="873760"/>
            <a:ext cx="4482548" cy="4698602"/>
            <a:chOff x="2616537" y="2478831"/>
            <a:chExt cx="4482548" cy="3435625"/>
          </a:xfrm>
        </p:grpSpPr>
        <p:sp>
          <p:nvSpPr>
            <p:cNvPr id="17" name="文本框 16"/>
            <p:cNvSpPr txBox="1"/>
            <p:nvPr/>
          </p:nvSpPr>
          <p:spPr>
            <a:xfrm>
              <a:off x="2616537" y="2478831"/>
              <a:ext cx="4482548" cy="7426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60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课 本</a:t>
              </a:r>
              <a:endParaRPr lang="zh-CN" altLang="en-US" sz="5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2616537" y="4294932"/>
              <a:ext cx="4482548" cy="16195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60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练习本</a:t>
              </a:r>
              <a:endParaRPr lang="zh-CN" altLang="en-US" sz="6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endParaRPr lang="zh-CN" altLang="en-US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54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红笔</a:t>
              </a:r>
              <a:endParaRPr lang="zh-CN" altLang="en-US" sz="5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2616537" y="3409366"/>
              <a:ext cx="4482548" cy="7426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60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学 案</a:t>
              </a:r>
              <a:endParaRPr lang="zh-CN" altLang="en-US" sz="5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631577" y="325273"/>
            <a:ext cx="47083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合作研学</a:t>
            </a:r>
            <a:r>
              <a:rPr lang="en-US" altLang="zh-CN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</a:t>
            </a:r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展示激学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26" y="82263"/>
            <a:ext cx="3508651" cy="58477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626506" y="1012954"/>
            <a:ext cx="10938988" cy="5569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3.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水</a:t>
            </a:r>
            <a:r>
              <a:rPr lang="zh-CN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库在星期一的水位是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110</a:t>
            </a:r>
            <a:r>
              <a:rPr lang="en-US" altLang="zh-CN" sz="2800" b="1" i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 m,</a:t>
            </a:r>
            <a:r>
              <a:rPr lang="zh-CN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星期二下降了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0</a:t>
            </a:r>
            <a:r>
              <a:rPr lang="en-US" altLang="zh-CN" sz="2800" b="1" i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 m,</a:t>
            </a:r>
            <a:r>
              <a:rPr lang="zh-CN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星期三上升了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0</a:t>
            </a:r>
            <a:r>
              <a:rPr lang="en-US" altLang="zh-CN" sz="2800" b="1" i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7 m,</a:t>
            </a:r>
            <a:r>
              <a:rPr lang="zh-CN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星期四下降了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0</a:t>
            </a:r>
            <a:r>
              <a:rPr lang="en-US" altLang="zh-CN" sz="2800" b="1" i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8 m</a:t>
            </a:r>
            <a:r>
              <a:rPr lang="en-US" altLang="zh-CN" sz="2800" b="1" i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</a:t>
            </a:r>
            <a:endParaRPr lang="zh-CN" altLang="zh-CN" sz="2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(1)</a:t>
            </a:r>
            <a:r>
              <a:rPr lang="zh-CN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如果规定水位上升为正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,</a:t>
            </a:r>
            <a:r>
              <a:rPr lang="zh-CN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下降为负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,</a:t>
            </a:r>
            <a:r>
              <a:rPr lang="zh-CN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请你将每天水位的变化情况用正数或负数表示出来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 </a:t>
            </a:r>
            <a:endParaRPr lang="en-US" altLang="zh-CN" sz="2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(2)</a:t>
            </a:r>
            <a:r>
              <a:rPr lang="zh-CN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星期四的水位是多少米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?</a:t>
            </a:r>
            <a:endParaRPr lang="en-US" altLang="zh-CN" sz="2800" b="1" dirty="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</a:t>
            </a:r>
            <a:endParaRPr lang="zh-CN" altLang="en-US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解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: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）每天水位的变化量分别是：星期二为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-0.2m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，星期三为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+0.7m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，星期四为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-0.8m.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）根据题意，得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110.3+(-0.2)+(+0.7)+(-0.8)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=[110.3+(+0.7)]+[(-0.2)+(-0.8)]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=111+(-1)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=110(m)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答：星期四水位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110m.</a:t>
            </a:r>
            <a:endParaRPr lang="zh-CN" altLang="en-US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1" descr="be01d8787fe04b338f756c8b28c187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96850" y="152400"/>
            <a:ext cx="11772265" cy="2785745"/>
          </a:xfrm>
          <a:prstGeom prst="rect">
            <a:avLst/>
          </a:prstGeom>
        </p:spPr>
      </p:pic>
      <p:pic>
        <p:nvPicPr>
          <p:cNvPr id="5" name="图片 2" descr="c6dd55f6c2eee5b191aa7584393911b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96850" y="3221355"/>
            <a:ext cx="11269980" cy="29057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81940" y="102235"/>
            <a:ext cx="11678920" cy="62458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3833102" y="216487"/>
            <a:ext cx="3670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精讲领学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26" y="82263"/>
            <a:ext cx="3508651" cy="584775"/>
          </a:xfrm>
          <a:prstGeom prst="rect">
            <a:avLst/>
          </a:prstGeom>
        </p:spPr>
      </p:pic>
      <p:sp>
        <p:nvSpPr>
          <p:cNvPr id="8" name="内容占位符 7"/>
          <p:cNvSpPr>
            <a:spLocks noGrp="1"/>
          </p:cNvSpPr>
          <p:nvPr>
            <p:ph idx="1"/>
          </p:nvPr>
        </p:nvSpPr>
        <p:spPr>
          <a:xfrm>
            <a:off x="394283" y="801262"/>
            <a:ext cx="10547938" cy="547420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altLang="zh-CN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1.</a:t>
            </a:r>
            <a:r>
              <a:rPr lang="zh-CN" altLang="en-US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交换律：</a:t>
            </a:r>
            <a:r>
              <a:rPr lang="zh-CN" altLang="zh-CN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两个数相加，交换加数的位置，和不变</a:t>
            </a:r>
            <a:endParaRPr lang="en-US" altLang="zh-CN" sz="2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1371600" lvl="2" indent="-457200">
              <a:buNone/>
            </a:pPr>
            <a:r>
              <a:rPr lang="en-US" altLang="zh-CN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		           </a:t>
            </a:r>
            <a:r>
              <a:rPr lang="en-US" altLang="zh-CN" sz="2800" b="1" dirty="0" err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a+b</a:t>
            </a:r>
            <a:r>
              <a:rPr lang="en-US" altLang="zh-CN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=</a:t>
            </a:r>
            <a:r>
              <a:rPr lang="en-US" altLang="zh-CN" sz="2800" b="1" dirty="0" err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b+a</a:t>
            </a:r>
            <a:endParaRPr lang="en-US" altLang="zh-CN" sz="2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lvl="0" indent="0">
              <a:buNone/>
            </a:pPr>
            <a:r>
              <a:rPr lang="en-US" altLang="zh-CN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2.</a:t>
            </a:r>
            <a:r>
              <a:rPr lang="zh-CN" altLang="en-US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结合律：</a:t>
            </a:r>
            <a:r>
              <a:rPr lang="zh-CN" altLang="zh-CN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三个数相加，先把前两个数相加再和第三个数相加，或者把后两个数相加再和第一个数相加，和不变</a:t>
            </a:r>
            <a:endParaRPr lang="en-US" altLang="zh-CN" sz="2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1828800" lvl="3" indent="-457200">
              <a:buNone/>
            </a:pPr>
            <a:r>
              <a:rPr lang="en-US" altLang="zh-CN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      </a:t>
            </a:r>
            <a:r>
              <a:rPr lang="zh-CN" altLang="zh-CN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800" b="1" dirty="0" err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a+b</a:t>
            </a:r>
            <a:r>
              <a:rPr lang="en-US" altLang="zh-CN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)+c=a+(</a:t>
            </a:r>
            <a:r>
              <a:rPr lang="en-US" altLang="zh-CN" sz="2800" b="1" dirty="0" err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b+c</a:t>
            </a:r>
            <a:r>
              <a:rPr lang="en-US" altLang="zh-CN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)</a:t>
            </a:r>
            <a:endParaRPr lang="en-US" altLang="zh-CN" sz="2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lvl="0" indent="0">
              <a:buNone/>
            </a:pPr>
            <a:endParaRPr lang="en-US" altLang="zh-CN" sz="28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L="0" lvl="0" indent="0"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*</a:t>
            </a:r>
            <a:r>
              <a:rPr lang="zh-CN" altLang="zh-CN" sz="28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注意事项：</a:t>
            </a:r>
            <a:endParaRPr lang="en-US" altLang="zh-CN" sz="28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457200" lvl="1" indent="0"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①</a:t>
            </a:r>
            <a:r>
              <a:rPr lang="zh-CN" altLang="zh-CN" sz="28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在运用运算律时，若负数要移动，一定要连带移动它的符号</a:t>
            </a: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；</a:t>
            </a:r>
            <a:endParaRPr lang="en-US" altLang="zh-CN" sz="28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457200" lvl="1" indent="0"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②</a:t>
            </a:r>
            <a:r>
              <a:rPr lang="zh-CN" altLang="zh-CN" sz="28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在拆分带分数时，整数部分和真分数部分</a:t>
            </a: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都要保留原有的符号。</a:t>
            </a:r>
            <a:endParaRPr lang="zh-CN" altLang="en-US" sz="28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4109849" y="250043"/>
            <a:ext cx="3670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精讲领学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26" y="82263"/>
            <a:ext cx="3508651" cy="584775"/>
          </a:xfrm>
          <a:prstGeom prst="rect">
            <a:avLst/>
          </a:prstGeom>
        </p:spPr>
      </p:pic>
      <p:pic>
        <p:nvPicPr>
          <p:cNvPr id="8" name="内容占位符 7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6" y="1157680"/>
            <a:ext cx="10293292" cy="499912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4168571" y="262314"/>
            <a:ext cx="3670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精讲领学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" name="内容占位符 5"/>
          <p:cNvPicPr>
            <a:picLocks noGrp="1" noChangeAspect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0" y="82550"/>
            <a:ext cx="3511550" cy="58547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文本框 6"/>
              <p:cNvSpPr txBox="1"/>
              <p:nvPr/>
            </p:nvSpPr>
            <p:spPr>
              <a:xfrm>
                <a:off x="575945" y="1367790"/>
                <a:ext cx="11040110" cy="540258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r>
                  <a:rPr lang="zh-CN" altLang="en-US" sz="2400" b="1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[知识拓展]</a:t>
                </a:r>
                <a:r>
                  <a:rPr lang="zh-CN" altLang="en-US" sz="24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有理数简便运算的规律:</a:t>
                </a:r>
                <a:endParaRPr lang="zh-CN" altLang="en-US" sz="2400" b="1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zh-CN" altLang="en-US" sz="2400" b="1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(1)同号:把正数和负数分别结合相加.    (2)凑整:把和为整数的数相加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. </a:t>
                </a:r>
                <a:endParaRPr lang="zh-CN" altLang="en-US" sz="24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  </a:t>
                </a:r>
                <a:r>
                  <a:rPr lang="zh-CN" altLang="en-US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解</a:t>
                </a:r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:(</a:t>
                </a:r>
                <a:r>
                  <a:rPr lang="en-US" altLang="zh-CN" sz="2000" dirty="0">
                    <a:solidFill>
                      <a:schemeClr val="tx1"/>
                    </a:solidFill>
                    <a:uFill>
                      <a:solidFill>
                        <a:schemeClr val="accent1"/>
                      </a:solidFill>
                    </a:u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-2</a:t>
                </a:r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)+(+</a:t>
                </a:r>
                <a:r>
                  <a:rPr lang="en-US" altLang="zh-CN" sz="2000" dirty="0">
                    <a:solidFill>
                      <a:schemeClr val="tx1"/>
                    </a:solidFill>
                    <a:uFill>
                      <a:solidFill>
                        <a:srgbClr val="FF0000"/>
                      </a:solidFill>
                    </a:u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13)</a:t>
                </a:r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+(</a:t>
                </a:r>
                <a:r>
                  <a:rPr lang="en-US" altLang="zh-CN" sz="2000" dirty="0">
                    <a:solidFill>
                      <a:schemeClr val="tx1"/>
                    </a:solidFill>
                    <a:uFill>
                      <a:solidFill>
                        <a:srgbClr val="FFC000"/>
                      </a:solidFill>
                    </a:u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-18</a:t>
                </a:r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)+(+</a:t>
                </a:r>
                <a:r>
                  <a:rPr lang="en-US" altLang="zh-CN" sz="2000" dirty="0">
                    <a:solidFill>
                      <a:schemeClr val="tx1"/>
                    </a:solidFill>
                    <a:uFill>
                      <a:solidFill>
                        <a:srgbClr val="FF0000"/>
                      </a:solidFill>
                    </a:u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17)                   </a:t>
                </a:r>
                <a:r>
                  <a:rPr lang="zh-CN" altLang="en-US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解</a:t>
                </a:r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:(-2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</m:ctrlPr>
                      </m:fPr>
                      <m:num>
                        <m:r>
                          <a:rPr lang="en-US" altLang="zh-CN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  <m:t>3</m:t>
                        </m:r>
                      </m:num>
                      <m:den>
                        <m:r>
                          <a:rPr lang="en-US" altLang="zh-CN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)</a:t>
                </a:r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+(-3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1</m:t>
                        </m:r>
                      </m:num>
                      <m:den>
                        <m:r>
                          <a:rPr lang="en-US" altLang="zh-CN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)</a:t>
                </a:r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</a:t>
                </a:r>
                <a:endParaRPr lang="en-US" altLang="zh-CN" sz="2000" dirty="0">
                  <a:solidFill>
                    <a:schemeClr val="tx1"/>
                  </a:solidFill>
                  <a:uFill>
                    <a:solidFill>
                      <a:srgbClr val="FF0000"/>
                    </a:solidFill>
                  </a:uFill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endParaRPr>
              </a:p>
              <a:p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    =[(-2)+(-18)]+[(+13)+(+17)]                  </a:t>
                </a:r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=(</a:t>
                </a:r>
                <a:r>
                  <a:rPr lang="en-US" altLang="zh-CN" sz="2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-2</a:t>
                </a:r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)+(</a:t>
                </a:r>
                <a:r>
                  <a:rPr lang="en-US" altLang="zh-CN" sz="2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num>
                      <m:den>
                        <m:r>
                          <a:rPr lang="en-US" altLang="zh-CN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)+(</a:t>
                </a:r>
                <a:r>
                  <a:rPr lang="en-US" altLang="zh-CN" sz="2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-3</a:t>
                </a:r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)+(</a:t>
                </a:r>
                <a:r>
                  <a:rPr lang="en-US" altLang="zh-CN" sz="2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1</m:t>
                        </m:r>
                      </m:num>
                      <m:den>
                        <m:r>
                          <a:rPr lang="en-US" altLang="zh-CN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</a:t>
                </a:r>
                <a:endParaRPr lang="en-US" altLang="zh-CN" sz="20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    =(-20)+(+30)                                </a:t>
                </a:r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=[(-2)+(-3)]+[(-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000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num>
                      <m:den>
                        <m:r>
                          <a:rPr lang="en-US" altLang="zh-CN" sz="2000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)+(-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dirty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000" i="1" dirty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1</m:t>
                        </m:r>
                      </m:num>
                      <m:den>
                        <m:r>
                          <a:rPr lang="en-US" altLang="zh-CN" sz="2000" i="1" dirty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)]</a:t>
                </a:r>
                <a:endParaRPr lang="en-US" altLang="zh-CN" sz="20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    =10                                          </a:t>
                </a:r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=(-5)+(-1</a:t>
                </a:r>
                <a:r>
                  <a:rPr lang="zh-CN" altLang="en-US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）</a:t>
                </a:r>
                <a:endParaRPr lang="en-US" altLang="zh-CN" sz="20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zh-CN" altLang="en-US" sz="2400" b="1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                                         </a:t>
                </a:r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=-6</a:t>
                </a:r>
                <a:r>
                  <a:rPr lang="zh-CN" altLang="en-US" sz="2000" b="1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   </a:t>
                </a:r>
                <a:endParaRPr lang="zh-CN" altLang="en-US" sz="2400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zh-CN" altLang="en-US" sz="2400" b="1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(3)凑零:把和为0的数相加.</a:t>
                </a:r>
                <a:endParaRPr lang="zh-CN" altLang="en-US" sz="24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en-US" altLang="zh-CN" sz="2000" b="1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  </a:t>
                </a:r>
                <a:r>
                  <a:rPr lang="zh-CN" altLang="en-US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解</a:t>
                </a:r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:(-1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</m:ctrlPr>
                      </m:fPr>
                      <m:num>
                        <m:r>
                          <a:rPr lang="en-US" altLang="zh-CN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  <m:t>2</m:t>
                        </m:r>
                      </m:num>
                      <m:den>
                        <m:r>
                          <a:rPr lang="en-US" altLang="zh-CN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)+(2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</m:ctrlPr>
                      </m:fPr>
                      <m:num>
                        <m:r>
                          <a:rPr lang="en-US" altLang="zh-CN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  <m:t>2</m:t>
                        </m:r>
                      </m:num>
                      <m:den>
                        <m:r>
                          <a:rPr lang="en-US" altLang="zh-CN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)</a:t>
                </a:r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</a:t>
                </a:r>
                <a:endParaRPr lang="en-US" altLang="zh-CN" sz="20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    =(</a:t>
                </a:r>
                <a:r>
                  <a:rPr lang="en-US" altLang="zh-CN" sz="2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-1</a:t>
                </a:r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)+(</a:t>
                </a:r>
                <a:r>
                  <a:rPr lang="en-US" altLang="zh-CN" sz="2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2</m:t>
                        </m:r>
                      </m:num>
                      <m:den>
                        <m: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)+(</a:t>
                </a:r>
                <a:r>
                  <a:rPr lang="en-US" altLang="zh-CN" sz="2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+2</a:t>
                </a:r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)+</a:t>
                </a:r>
                <a14:m>
                  <m:oMath xmlns:m="http://schemas.openxmlformats.org/officeDocument/2006/math">
                    <m:r>
                      <a:rPr lang="en-US" altLang="zh-CN" sz="2000" i="1" dirty="0"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(</m:t>
                    </m:r>
                    <m:r>
                      <a:rPr lang="en-US" altLang="zh-CN" sz="20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+</m:t>
                    </m:r>
                    <m:f>
                      <m:fPr>
                        <m:ctrlP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2</m:t>
                        </m:r>
                      </m:num>
                      <m:den>
                        <m: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</a:t>
                </a:r>
                <a:endParaRPr lang="en-US" altLang="zh-CN" sz="20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    =[(-1)+(+2)]+[(-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000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2</m:t>
                        </m:r>
                      </m:num>
                      <m:den>
                        <m:r>
                          <a:rPr lang="en-US" altLang="zh-CN" sz="2000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)+(+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dirty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000" i="1" dirty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2</m:t>
                        </m:r>
                      </m:num>
                      <m:den>
                        <m:r>
                          <a:rPr lang="en-US" altLang="zh-CN" sz="2000" i="1" dirty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)]</a:t>
                </a:r>
                <a:endParaRPr lang="en-US" altLang="zh-CN" sz="20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    =(+1)+0</a:t>
                </a:r>
                <a:endParaRPr lang="en-US" altLang="zh-CN" sz="20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    =1</a:t>
                </a:r>
                <a:endParaRPr lang="zh-CN" altLang="en-US" sz="20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endParaRPr lang="en-US" altLang="zh-CN" sz="20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endParaRPr lang="zh-CN" altLang="en-US" sz="2800" dirty="0"/>
              </a:p>
            </p:txBody>
          </p:sp>
        </mc:Choice>
        <mc:Fallback>
          <p:sp>
            <p:nvSpPr>
              <p:cNvPr id="7" name="文本框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945" y="1367790"/>
                <a:ext cx="11040110" cy="5402580"/>
              </a:xfrm>
              <a:prstGeom prst="rect">
                <a:avLst/>
              </a:prstGeom>
              <a:blipFill rotWithShape="1">
                <a:blip r:embed="rId2"/>
                <a:stretch>
                  <a:fillRect b="-81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                 </a:t>
            </a: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        </a:t>
            </a:r>
            <a:endParaRPr lang="zh-CN" altLang="en-US" dirty="0"/>
          </a:p>
        </p:txBody>
      </p:sp>
      <p:pic>
        <p:nvPicPr>
          <p:cNvPr id="4" name="内容占位符 5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922" y="146367"/>
            <a:ext cx="3511550" cy="58547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904688" y="339023"/>
            <a:ext cx="609460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精讲领学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文本框 7"/>
              <p:cNvSpPr txBox="1"/>
              <p:nvPr/>
            </p:nvSpPr>
            <p:spPr>
              <a:xfrm>
                <a:off x="847725" y="1285240"/>
                <a:ext cx="9968865" cy="4914265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/>
              <a:p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[知识拓展]</a:t>
                </a:r>
                <a:r>
                  <a:rPr lang="zh-CN" altLang="en-US" sz="24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有理数简便运算的规律:</a:t>
                </a:r>
                <a:endParaRPr lang="zh-CN" altLang="en-US" sz="24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zh-CN" altLang="en-US" sz="2400" b="1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(4)分数相加:分母相同或易于通分的分数相加.</a:t>
                </a:r>
                <a:endParaRPr lang="zh-CN" altLang="en-US" sz="24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   </a:t>
                </a:r>
                <a:r>
                  <a:rPr lang="zh-CN" altLang="en-US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解</a:t>
                </a:r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:(-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2</m:t>
                        </m:r>
                      </m:num>
                      <m:den>
                        <m:r>
                          <a:rPr lang="en-US" altLang="zh-CN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)+(-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num>
                      <m:den>
                        <m:r>
                          <a:rPr lang="en-US" altLang="zh-CN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)+(-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1</m:t>
                        </m:r>
                      </m:num>
                      <m:den>
                        <m:r>
                          <a:rPr lang="en-US" altLang="zh-CN" sz="2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)+(-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1</m:t>
                        </m:r>
                      </m:num>
                      <m:den>
                        <m:r>
                          <a:rPr lang="en-US" altLang="zh-CN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)</a:t>
                </a:r>
                <a:endParaRPr lang="en-US" altLang="zh-CN" sz="2000" dirty="0">
                  <a:solidFill>
                    <a:schemeClr val="tx1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     =[(-</a:t>
                </a:r>
                <a:r>
                  <a:rPr lang="en-US" altLang="zh-CN" sz="2000" dirty="0">
                    <a:ea typeface="宋体" panose="02010600030101010101" pitchFamily="2" charset="-12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000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2</m:t>
                        </m:r>
                      </m:num>
                      <m:den>
                        <m:r>
                          <a:rPr lang="en-US" altLang="zh-CN" sz="2000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)+(-</a:t>
                </a:r>
                <a:r>
                  <a:rPr lang="en-US" altLang="zh-CN" sz="2000" dirty="0">
                    <a:ea typeface="宋体" panose="02010600030101010101" pitchFamily="2" charset="-12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dirty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000" i="1" dirty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1</m:t>
                        </m:r>
                      </m:num>
                      <m:den>
                        <m:r>
                          <a:rPr lang="en-US" altLang="zh-CN" sz="2000" i="1" dirty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)]+[(-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000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num>
                      <m:den>
                        <m:r>
                          <a:rPr lang="en-US" altLang="zh-CN" sz="2000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)+(-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dirty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000" i="1" dirty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1</m:t>
                        </m:r>
                      </m:num>
                      <m:den>
                        <m:r>
                          <a:rPr lang="en-US" altLang="zh-CN" sz="2000" i="1" dirty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)]</a:t>
                </a:r>
                <a:endParaRPr lang="en-US" altLang="zh-CN" sz="20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en-US" altLang="zh-CN" sz="28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   </a:t>
                </a:r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=(-1)+(-1)</a:t>
                </a:r>
                <a:endParaRPr lang="en-US" altLang="zh-CN" sz="20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zh-CN" altLang="en-US" sz="28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   </a:t>
                </a:r>
                <a:r>
                  <a:rPr lang="en-US" altLang="zh-CN" sz="24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=-2</a:t>
                </a:r>
                <a:endParaRPr lang="en-US" altLang="zh-CN" sz="24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zh-CN" altLang="en-US" sz="2400" b="1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(5)带分数相加:把带分数的整数部分、真分数部分分别相加</a:t>
                </a:r>
                <a:r>
                  <a:rPr lang="zh-CN" altLang="en-US" sz="24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.</a:t>
                </a:r>
                <a:endParaRPr lang="zh-CN" altLang="en-US" sz="2400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zh-CN" altLang="en-US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  解</a:t>
                </a:r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:(-1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</m:ctrlPr>
                      </m:fPr>
                      <m:num>
                        <m:r>
                          <a:rPr lang="en-US" altLang="zh-CN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  <m:t>2</m:t>
                        </m:r>
                      </m:num>
                      <m:den>
                        <m:r>
                          <a:rPr lang="en-US" altLang="zh-CN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)+(2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</m:ctrlPr>
                      </m:fPr>
                      <m:num>
                        <m:r>
                          <a:rPr lang="en-US" altLang="zh-CN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  <m:t>2</m:t>
                        </m:r>
                      </m:num>
                      <m:den>
                        <m:r>
                          <a:rPr lang="en-US" altLang="zh-CN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)</a:t>
                </a:r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</a:t>
                </a:r>
                <a:endParaRPr lang="en-US" altLang="zh-CN" sz="20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    =(</a:t>
                </a:r>
                <a:r>
                  <a:rPr lang="en-US" altLang="zh-CN" sz="2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-1</a:t>
                </a:r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)+(</a:t>
                </a:r>
                <a:r>
                  <a:rPr lang="en-US" altLang="zh-CN" sz="2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2</m:t>
                        </m:r>
                      </m:num>
                      <m:den>
                        <m: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)+(</a:t>
                </a:r>
                <a:r>
                  <a:rPr lang="en-US" altLang="zh-CN" sz="20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+2</a:t>
                </a:r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)+</a:t>
                </a:r>
                <a14:m>
                  <m:oMath xmlns:m="http://schemas.openxmlformats.org/officeDocument/2006/math">
                    <m:r>
                      <a:rPr lang="en-US" altLang="zh-CN" sz="2000" i="1" dirty="0"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(</m:t>
                    </m:r>
                    <m:r>
                      <a:rPr lang="en-US" altLang="zh-CN" sz="20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+</m:t>
                    </m:r>
                    <m:f>
                      <m:fPr>
                        <m:ctrlP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2</m:t>
                        </m:r>
                      </m:num>
                      <m:den>
                        <m: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</a:t>
                </a:r>
                <a:endParaRPr lang="en-US" altLang="zh-CN" sz="20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    =[(-1)+(+2)]+[(-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000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2</m:t>
                        </m:r>
                      </m:num>
                      <m:den>
                        <m:r>
                          <a:rPr lang="en-US" altLang="zh-CN" sz="2000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)+(+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dirty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000" i="1" dirty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2</m:t>
                        </m:r>
                      </m:num>
                      <m:den>
                        <m:r>
                          <a:rPr lang="en-US" altLang="zh-CN" sz="2000" i="1" dirty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)]</a:t>
                </a:r>
                <a:endParaRPr lang="en-US" altLang="zh-CN" sz="20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    =(+1)+0</a:t>
                </a:r>
                <a:endParaRPr lang="en-US" altLang="zh-CN" sz="20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en-US" altLang="zh-CN" sz="2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    =1</a:t>
                </a:r>
                <a:endParaRPr lang="zh-CN" altLang="en-US" sz="2400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endParaRPr lang="en-US" altLang="zh-CN" sz="24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endParaRPr lang="en-US" altLang="zh-CN" sz="24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endParaRPr lang="en-US" altLang="zh-CN" sz="24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endParaRPr lang="zh-CN" altLang="en-US" sz="24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8" name="文本框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725" y="1285240"/>
                <a:ext cx="9968865" cy="4914265"/>
              </a:xfrm>
              <a:prstGeom prst="rect">
                <a:avLst/>
              </a:prstGeom>
              <a:blipFill rotWithShape="1">
                <a:blip r:embed="rId2"/>
                <a:stretch>
                  <a:fillRect b="-2878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08915" y="172085"/>
            <a:ext cx="11876405" cy="63061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807845" y="297737"/>
            <a:ext cx="3670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布置作业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26" y="82263"/>
            <a:ext cx="3508651" cy="584775"/>
          </a:xfrm>
          <a:prstGeom prst="rect">
            <a:avLst/>
          </a:prstGeom>
        </p:spPr>
      </p:pic>
      <p:cxnSp>
        <p:nvCxnSpPr>
          <p:cNvPr id="8" name="直接连接符 7"/>
          <p:cNvCxnSpPr/>
          <p:nvPr/>
        </p:nvCxnSpPr>
        <p:spPr>
          <a:xfrm>
            <a:off x="571313" y="2742937"/>
            <a:ext cx="11159490" cy="0"/>
          </a:xfrm>
          <a:prstGeom prst="line">
            <a:avLst/>
          </a:prstGeom>
          <a:ln w="28575">
            <a:solidFill>
              <a:srgbClr val="E540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组合 2"/>
          <p:cNvGrpSpPr/>
          <p:nvPr/>
        </p:nvGrpSpPr>
        <p:grpSpPr>
          <a:xfrm>
            <a:off x="3348313" y="1627093"/>
            <a:ext cx="5351069" cy="4879923"/>
            <a:chOff x="3294525" y="1358153"/>
            <a:chExt cx="5351069" cy="4879923"/>
          </a:xfrm>
        </p:grpSpPr>
        <p:sp>
          <p:nvSpPr>
            <p:cNvPr id="10" name="直角三角形 9"/>
            <p:cNvSpPr/>
            <p:nvPr/>
          </p:nvSpPr>
          <p:spPr>
            <a:xfrm>
              <a:off x="8207724" y="1358153"/>
              <a:ext cx="384943" cy="1116209"/>
            </a:xfrm>
            <a:prstGeom prst="rtTriangl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流程图: 离页连接符 10"/>
            <p:cNvSpPr/>
            <p:nvPr/>
          </p:nvSpPr>
          <p:spPr>
            <a:xfrm>
              <a:off x="3294526" y="1359134"/>
              <a:ext cx="4911818" cy="4490337"/>
            </a:xfrm>
            <a:prstGeom prst="flowChartOffpageConnector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文本框 10"/>
            <p:cNvSpPr txBox="1"/>
            <p:nvPr/>
          </p:nvSpPr>
          <p:spPr>
            <a:xfrm>
              <a:off x="3294526" y="1379732"/>
              <a:ext cx="4913198" cy="12915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zh-CN" altLang="en-US" sz="6000" cap="all" dirty="0">
                  <a:solidFill>
                    <a:schemeClr val="bg1"/>
                  </a:solidFill>
                  <a:uFillTx/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课本</a:t>
              </a:r>
              <a:r>
                <a:rPr lang="en-US" altLang="zh-CN" sz="6000" cap="all" dirty="0">
                  <a:solidFill>
                    <a:schemeClr val="bg1"/>
                  </a:solidFill>
                  <a:uFillTx/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P25-26</a:t>
              </a:r>
              <a:endParaRPr lang="en-US" altLang="zh-CN" sz="6000" cap="all" dirty="0">
                <a:solidFill>
                  <a:schemeClr val="bg1"/>
                </a:solidFill>
                <a:uFillTx/>
                <a:latin typeface="黑体" panose="02010609060101010101" pitchFamily="49" charset="-122"/>
                <a:ea typeface="黑体" panose="02010609060101010101" pitchFamily="49" charset="-122"/>
                <a:sym typeface="+mn-ea"/>
              </a:endParaRPr>
            </a:p>
          </p:txBody>
        </p:sp>
        <p:sp>
          <p:nvSpPr>
            <p:cNvPr id="30" name="文本框 10"/>
            <p:cNvSpPr txBox="1"/>
            <p:nvPr/>
          </p:nvSpPr>
          <p:spPr>
            <a:xfrm>
              <a:off x="3294525" y="2545551"/>
              <a:ext cx="5351069" cy="36925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zh-CN" altLang="en-US" sz="6000" cap="all" dirty="0" smtClean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习</a:t>
              </a:r>
              <a:r>
                <a:rPr lang="zh-CN" altLang="en-US" sz="6000" cap="all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题</a:t>
              </a:r>
              <a:r>
                <a:rPr lang="en-US" altLang="zh-CN" sz="6000" cap="all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B</a:t>
              </a:r>
              <a:r>
                <a:rPr lang="zh-CN" altLang="en-US" sz="6000" cap="all" dirty="0" smtClean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组</a:t>
              </a:r>
              <a:endParaRPr lang="en-US" altLang="zh-CN" sz="6000" cap="all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endParaRPr>
            </a:p>
            <a:p>
              <a:pPr algn="ctr">
                <a:lnSpc>
                  <a:spcPct val="130000"/>
                </a:lnSpc>
              </a:pPr>
              <a:r>
                <a:rPr lang="zh-CN" altLang="en-US" sz="6000" cap="all" dirty="0" smtClean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练习</a:t>
              </a:r>
              <a:r>
                <a:rPr lang="zh-CN" altLang="en-US" sz="6000" cap="all" dirty="0" smtClean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册</a:t>
              </a:r>
              <a:r>
                <a:rPr lang="en-US" altLang="zh-CN" sz="6000" cap="all" dirty="0" smtClean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15-16</a:t>
              </a:r>
              <a:r>
                <a:rPr lang="zh-CN" altLang="en-US" sz="6000" cap="all" dirty="0" smtClean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页</a:t>
              </a:r>
              <a:endParaRPr lang="en-US" altLang="zh-CN" sz="6000" cap="all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endParaRPr>
            </a:p>
            <a:p>
              <a:pPr algn="ctr">
                <a:lnSpc>
                  <a:spcPct val="130000"/>
                </a:lnSpc>
              </a:pPr>
              <a:endParaRPr lang="zh-CN" altLang="en-US" sz="6000" cap="all" dirty="0">
                <a:solidFill>
                  <a:schemeClr val="bg1"/>
                </a:solidFill>
                <a:uFillTx/>
                <a:latin typeface="黑体" panose="02010609060101010101" pitchFamily="49" charset="-122"/>
                <a:ea typeface="黑体" panose="02010609060101010101" pitchFamily="49" charset="-122"/>
                <a:sym typeface="+mn-ea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文本框 31"/>
          <p:cNvSpPr txBox="1"/>
          <p:nvPr/>
        </p:nvSpPr>
        <p:spPr>
          <a:xfrm>
            <a:off x="2832320" y="2165015"/>
            <a:ext cx="68028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7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第一章 有理数</a:t>
            </a:r>
            <a:endParaRPr lang="zh-CN" altLang="en-US" sz="7200" b="1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4" name="Title 6"/>
          <p:cNvSpPr txBox="1"/>
          <p:nvPr>
            <p:custDataLst>
              <p:tags r:id="rId2"/>
            </p:custDataLst>
          </p:nvPr>
        </p:nvSpPr>
        <p:spPr>
          <a:xfrm>
            <a:off x="3131232" y="3820574"/>
            <a:ext cx="6503967" cy="792480"/>
          </a:xfrm>
          <a:prstGeom prst="rect">
            <a:avLst/>
          </a:prstGeom>
          <a:noFill/>
          <a:ln w="3175">
            <a:noFill/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</a:extLst>
        </p:spPr>
        <p:txBody>
          <a:bodyPr wrap="square" lIns="72000" tIns="36195" rIns="72000" bIns="36195" anchor="t" anchorCtr="0">
            <a:sp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just" fontAlgn="auto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ct val="100000"/>
              <a:buNone/>
            </a:pPr>
            <a:r>
              <a:rPr lang="zh-CN" altLang="en-US" sz="3600" b="1" spc="300" dirty="0">
                <a:ln w="3175">
                  <a:noFill/>
                  <a:prstDash val="dash"/>
                </a:ln>
                <a:solidFill>
                  <a:srgbClr val="4472C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</a:t>
            </a:r>
            <a:r>
              <a:rPr altLang="zh-CN" sz="3600" b="1" spc="300" dirty="0">
                <a:ln w="3175">
                  <a:noFill/>
                  <a:prstDash val="dash"/>
                </a:ln>
                <a:solidFill>
                  <a:srgbClr val="4472C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5.2</a:t>
            </a:r>
            <a:r>
              <a:rPr lang="zh-CN" altLang="zh-CN" sz="3600" b="1" spc="300" dirty="0">
                <a:ln w="3175">
                  <a:noFill/>
                  <a:prstDash val="dash"/>
                </a:ln>
                <a:solidFill>
                  <a:srgbClr val="4472C4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有理数加法运算律</a:t>
            </a:r>
            <a:endParaRPr lang="zh-CN" altLang="zh-CN" sz="3600" b="1" spc="300" dirty="0">
              <a:ln w="3175">
                <a:noFill/>
                <a:prstDash val="dash"/>
              </a:ln>
              <a:solidFill>
                <a:srgbClr val="4472C4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33" name="图片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76" y="131894"/>
            <a:ext cx="5917029" cy="98617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4260850" y="233265"/>
            <a:ext cx="3670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引入新课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26" y="82263"/>
            <a:ext cx="3508651" cy="58477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824166" y="2012480"/>
            <a:ext cx="10543540" cy="2553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在小学阶段,我们知道,数的加法满足</a:t>
            </a:r>
            <a:r>
              <a:rPr lang="zh-CN" altLang="en-US" sz="32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交换律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例如:8+4.5=4.5+8;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还满足</a:t>
            </a:r>
            <a:r>
              <a:rPr lang="zh-CN" altLang="en-US" sz="32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结合律</a:t>
            </a:r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例如:(8+4.5)+5.5=8+(4.5+5.5).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引进负数以后,这些运算律是否仍然成立呢?</a:t>
            </a:r>
            <a:endParaRPr lang="zh-CN" altLang="en-US" sz="3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4202127" y="253551"/>
            <a:ext cx="3670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课程目标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26" y="82263"/>
            <a:ext cx="3508651" cy="584775"/>
          </a:xfrm>
          <a:prstGeom prst="rect">
            <a:avLst/>
          </a:prstGeom>
        </p:spPr>
      </p:pic>
      <p:sp>
        <p:nvSpPr>
          <p:cNvPr id="13" name="出自【趣你的PPT】(微信:qunideppt)：最优质的PPT资源库"/>
          <p:cNvSpPr>
            <a:spLocks noChangeArrowheads="1"/>
          </p:cNvSpPr>
          <p:nvPr/>
        </p:nvSpPr>
        <p:spPr bwMode="auto">
          <a:xfrm>
            <a:off x="7567404" y="2737745"/>
            <a:ext cx="3574316" cy="3574316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8541385" y="3951855"/>
            <a:ext cx="2551081" cy="2409382"/>
            <a:chOff x="7192301" y="2335706"/>
            <a:chExt cx="2926033" cy="2926033"/>
          </a:xfrm>
        </p:grpSpPr>
        <p:sp>
          <p:nvSpPr>
            <p:cNvPr id="15" name="出自【趣你的PPT】(微信:qunideppt)：最优质的PPT资源库"/>
            <p:cNvSpPr>
              <a:spLocks noChangeArrowheads="1"/>
            </p:cNvSpPr>
            <p:nvPr/>
          </p:nvSpPr>
          <p:spPr bwMode="auto">
            <a:xfrm>
              <a:off x="7192301" y="2335706"/>
              <a:ext cx="2926033" cy="2926033"/>
            </a:xfrm>
            <a:prstGeom prst="ellipse">
              <a:avLst/>
            </a:prstGeom>
            <a:solidFill>
              <a:srgbClr val="40404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" name="出自【趣你的PPT】(微信:qunideppt)：最优质的PPT资源库"/>
            <p:cNvSpPr>
              <a:spLocks noChangeArrowheads="1"/>
            </p:cNvSpPr>
            <p:nvPr/>
          </p:nvSpPr>
          <p:spPr bwMode="auto">
            <a:xfrm>
              <a:off x="7516443" y="2621301"/>
              <a:ext cx="2275998" cy="227424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" name="出自【趣你的PPT】(微信:qunideppt)：最优质的PPT资源库"/>
            <p:cNvSpPr>
              <a:spLocks noChangeArrowheads="1"/>
            </p:cNvSpPr>
            <p:nvPr/>
          </p:nvSpPr>
          <p:spPr bwMode="auto">
            <a:xfrm>
              <a:off x="7842336" y="2945442"/>
              <a:ext cx="1624211" cy="1625963"/>
            </a:xfrm>
            <a:prstGeom prst="ellipse">
              <a:avLst/>
            </a:prstGeom>
            <a:solidFill>
              <a:srgbClr val="4472C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8" name="出自【趣你的PPT】(微信:qunideppt)：最优质的PPT资源库"/>
            <p:cNvSpPr>
              <a:spLocks noChangeArrowheads="1"/>
            </p:cNvSpPr>
            <p:nvPr/>
          </p:nvSpPr>
          <p:spPr bwMode="auto">
            <a:xfrm>
              <a:off x="8168230" y="3271336"/>
              <a:ext cx="974176" cy="97417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出自【趣你的PPT】(微信:qunideppt)：最优质的PPT资源库"/>
            <p:cNvSpPr>
              <a:spLocks noChangeArrowheads="1"/>
            </p:cNvSpPr>
            <p:nvPr/>
          </p:nvSpPr>
          <p:spPr bwMode="auto">
            <a:xfrm>
              <a:off x="8411773" y="3486847"/>
              <a:ext cx="487088" cy="487088"/>
            </a:xfrm>
            <a:prstGeom prst="ellipse">
              <a:avLst/>
            </a:prstGeom>
            <a:solidFill>
              <a:srgbClr val="F6AE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9886078" y="3664158"/>
            <a:ext cx="2210271" cy="1579542"/>
            <a:chOff x="8557200" y="2227075"/>
            <a:chExt cx="2721035" cy="1629468"/>
          </a:xfrm>
        </p:grpSpPr>
        <p:sp>
          <p:nvSpPr>
            <p:cNvPr id="21" name="出自【趣你的PPT】(微信:qunideppt)：最优质的PPT资源库"/>
            <p:cNvSpPr/>
            <p:nvPr/>
          </p:nvSpPr>
          <p:spPr bwMode="auto">
            <a:xfrm>
              <a:off x="9743382" y="2227075"/>
              <a:ext cx="1142380" cy="1035501"/>
            </a:xfrm>
            <a:custGeom>
              <a:avLst/>
              <a:gdLst>
                <a:gd name="T0" fmla="*/ 0 w 652"/>
                <a:gd name="T1" fmla="*/ 591 h 591"/>
                <a:gd name="T2" fmla="*/ 100 w 652"/>
                <a:gd name="T3" fmla="*/ 243 h 591"/>
                <a:gd name="T4" fmla="*/ 652 w 652"/>
                <a:gd name="T5" fmla="*/ 0 h 591"/>
                <a:gd name="T6" fmla="*/ 552 w 652"/>
                <a:gd name="T7" fmla="*/ 348 h 591"/>
                <a:gd name="T8" fmla="*/ 0 w 652"/>
                <a:gd name="T9" fmla="*/ 591 h 5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2" h="591">
                  <a:moveTo>
                    <a:pt x="0" y="591"/>
                  </a:moveTo>
                  <a:lnTo>
                    <a:pt x="100" y="243"/>
                  </a:lnTo>
                  <a:lnTo>
                    <a:pt x="652" y="0"/>
                  </a:lnTo>
                  <a:lnTo>
                    <a:pt x="552" y="348"/>
                  </a:lnTo>
                  <a:lnTo>
                    <a:pt x="0" y="591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2" name="出自【趣你的PPT】(微信:qunideppt)：最优质的PPT资源库"/>
            <p:cNvSpPr/>
            <p:nvPr/>
          </p:nvSpPr>
          <p:spPr bwMode="auto">
            <a:xfrm>
              <a:off x="9743382" y="2836811"/>
              <a:ext cx="1534853" cy="707855"/>
            </a:xfrm>
            <a:custGeom>
              <a:avLst/>
              <a:gdLst>
                <a:gd name="T0" fmla="*/ 0 w 876"/>
                <a:gd name="T1" fmla="*/ 243 h 404"/>
                <a:gd name="T2" fmla="*/ 325 w 876"/>
                <a:gd name="T3" fmla="*/ 404 h 404"/>
                <a:gd name="T4" fmla="*/ 876 w 876"/>
                <a:gd name="T5" fmla="*/ 161 h 404"/>
                <a:gd name="T6" fmla="*/ 552 w 876"/>
                <a:gd name="T7" fmla="*/ 0 h 404"/>
                <a:gd name="T8" fmla="*/ 0 w 876"/>
                <a:gd name="T9" fmla="*/ 243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76" h="404">
                  <a:moveTo>
                    <a:pt x="0" y="243"/>
                  </a:moveTo>
                  <a:lnTo>
                    <a:pt x="325" y="404"/>
                  </a:lnTo>
                  <a:lnTo>
                    <a:pt x="876" y="161"/>
                  </a:lnTo>
                  <a:lnTo>
                    <a:pt x="552" y="0"/>
                  </a:lnTo>
                  <a:lnTo>
                    <a:pt x="0" y="243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3" name="出自【趣你的PPT】(微信:qunideppt)：最优质的PPT资源库"/>
            <p:cNvSpPr/>
            <p:nvPr/>
          </p:nvSpPr>
          <p:spPr bwMode="auto">
            <a:xfrm>
              <a:off x="8557200" y="2682625"/>
              <a:ext cx="2368861" cy="1173918"/>
            </a:xfrm>
            <a:custGeom>
              <a:avLst/>
              <a:gdLst>
                <a:gd name="T0" fmla="*/ 3683 w 3725"/>
                <a:gd name="T1" fmla="*/ 142 h 1846"/>
                <a:gd name="T2" fmla="*/ 3582 w 3725"/>
                <a:gd name="T3" fmla="*/ 394 h 1846"/>
                <a:gd name="T4" fmla="*/ 294 w 3725"/>
                <a:gd name="T5" fmla="*/ 1804 h 1846"/>
                <a:gd name="T6" fmla="*/ 42 w 3725"/>
                <a:gd name="T7" fmla="*/ 1703 h 1846"/>
                <a:gd name="T8" fmla="*/ 42 w 3725"/>
                <a:gd name="T9" fmla="*/ 1703 h 1846"/>
                <a:gd name="T10" fmla="*/ 143 w 3725"/>
                <a:gd name="T11" fmla="*/ 1451 h 1846"/>
                <a:gd name="T12" fmla="*/ 3431 w 3725"/>
                <a:gd name="T13" fmla="*/ 42 h 1846"/>
                <a:gd name="T14" fmla="*/ 3683 w 3725"/>
                <a:gd name="T15" fmla="*/ 142 h 1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725" h="1846">
                  <a:moveTo>
                    <a:pt x="3683" y="142"/>
                  </a:moveTo>
                  <a:cubicBezTo>
                    <a:pt x="3725" y="240"/>
                    <a:pt x="3680" y="352"/>
                    <a:pt x="3582" y="394"/>
                  </a:cubicBezTo>
                  <a:cubicBezTo>
                    <a:pt x="294" y="1804"/>
                    <a:pt x="294" y="1804"/>
                    <a:pt x="294" y="1804"/>
                  </a:cubicBezTo>
                  <a:cubicBezTo>
                    <a:pt x="196" y="1846"/>
                    <a:pt x="84" y="1800"/>
                    <a:pt x="42" y="1703"/>
                  </a:cubicBezTo>
                  <a:cubicBezTo>
                    <a:pt x="42" y="1703"/>
                    <a:pt x="42" y="1703"/>
                    <a:pt x="42" y="1703"/>
                  </a:cubicBezTo>
                  <a:cubicBezTo>
                    <a:pt x="0" y="1606"/>
                    <a:pt x="45" y="1493"/>
                    <a:pt x="143" y="1451"/>
                  </a:cubicBezTo>
                  <a:cubicBezTo>
                    <a:pt x="3431" y="42"/>
                    <a:pt x="3431" y="42"/>
                    <a:pt x="3431" y="42"/>
                  </a:cubicBezTo>
                  <a:cubicBezTo>
                    <a:pt x="3529" y="0"/>
                    <a:pt x="3641" y="45"/>
                    <a:pt x="3683" y="142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5" name="出自【趣你的PPT】(微信:qunideppt)：最优质的PPT资源库"/>
          <p:cNvSpPr/>
          <p:nvPr/>
        </p:nvSpPr>
        <p:spPr>
          <a:xfrm>
            <a:off x="1421628" y="2056597"/>
            <a:ext cx="267429" cy="290363"/>
          </a:xfrm>
          <a:prstGeom prst="ellipse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dirty="0">
              <a:solidFill>
                <a:prstClr val="white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8" name="出自【趣你的PPT】(微信:qunideppt)：最优质的PPT资源库"/>
          <p:cNvSpPr/>
          <p:nvPr/>
        </p:nvSpPr>
        <p:spPr>
          <a:xfrm>
            <a:off x="1374422" y="3207703"/>
            <a:ext cx="267429" cy="290363"/>
          </a:xfrm>
          <a:prstGeom prst="ellipse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dirty="0">
              <a:solidFill>
                <a:prstClr val="white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464945" y="1978660"/>
            <a:ext cx="707644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1">
              <a:spcBef>
                <a:spcPts val="1000"/>
              </a:spcBef>
            </a:pPr>
            <a:r>
              <a:rPr lang="zh-CN" altLang="zh-CN" sz="32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理解有理数加法运算律，能</a:t>
            </a:r>
            <a:r>
              <a:rPr lang="zh-CN" altLang="zh-CN" sz="32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熟练</a:t>
            </a:r>
            <a:r>
              <a:rPr lang="zh-CN" altLang="zh-CN" sz="32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运用运算律</a:t>
            </a:r>
            <a:r>
              <a:rPr lang="zh-CN" altLang="zh-CN" sz="32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简化</a:t>
            </a:r>
            <a:r>
              <a:rPr lang="zh-CN" altLang="zh-CN" sz="32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运算</a:t>
            </a:r>
            <a:endParaRPr lang="zh-CN" altLang="zh-CN" sz="3200" b="1" dirty="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500505" y="3101975"/>
            <a:ext cx="8169275" cy="120459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228600" lvl="1">
              <a:spcBef>
                <a:spcPts val="1000"/>
              </a:spcBef>
            </a:pPr>
            <a:r>
              <a:rPr lang="zh-CN" altLang="zh-CN" sz="32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体验加法交换律，结合实际运算中的</a:t>
            </a:r>
            <a:r>
              <a:rPr lang="zh-CN" altLang="zh-CN" sz="32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应用</a:t>
            </a:r>
            <a:r>
              <a:rPr lang="zh-CN" altLang="zh-CN" sz="32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，</a:t>
            </a:r>
            <a:endParaRPr lang="zh-CN" altLang="zh-CN" sz="3200" b="1" dirty="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L="228600" lvl="1">
              <a:spcBef>
                <a:spcPts val="1000"/>
              </a:spcBef>
            </a:pPr>
            <a:r>
              <a:rPr lang="zh-CN" altLang="zh-CN" sz="32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能利用有理数解决问题</a:t>
            </a:r>
            <a:endParaRPr lang="zh-CN" altLang="zh-CN" sz="3200" b="1" dirty="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861612" y="266821"/>
            <a:ext cx="47083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合作研学</a:t>
            </a:r>
            <a:r>
              <a:rPr lang="en-US" altLang="zh-CN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</a:t>
            </a:r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展示激学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01" y="81628"/>
            <a:ext cx="3508651" cy="5847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39794" y="774467"/>
            <a:ext cx="12007215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1.</a:t>
            </a:r>
            <a:r>
              <a:rPr lang="zh-CN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计算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: </a:t>
            </a:r>
            <a:endParaRPr lang="zh-CN" altLang="zh-CN" sz="2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(1)5+( - 13)=		  ( - 13)+5=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(2)( - 4)+( - 8)=	        ( - 8)+ ( - 4)=	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(3)[3+( - 8)]+( - 4)=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  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3+[( - 8) +( - 4)]=	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(4)[( - 6)+( - 12)]+15=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 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 - 6)+[( - 12)+15]=</a:t>
            </a:r>
            <a:r>
              <a:rPr lang="en-US" altLang="zh-CN" sz="2400" b="1" dirty="0">
                <a:solidFill>
                  <a:schemeClr val="accent5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	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	</a:t>
            </a:r>
            <a:endParaRPr lang="zh-CN" altLang="zh-CN" sz="2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问题思考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: </a:t>
            </a:r>
            <a:endParaRPr lang="zh-CN" altLang="zh-CN" sz="2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(1)</a:t>
            </a:r>
            <a:r>
              <a:rPr lang="zh-CN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每组小题的两个算式的结果有什么特点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?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	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相同</a:t>
            </a:r>
            <a:endParaRPr lang="zh-CN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(2)</a:t>
            </a:r>
            <a:r>
              <a:rPr lang="zh-CN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每组小题的两个算式本身有什么特点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?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	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）（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）加数的位置不同；（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）（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4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）运算顺序不同</a:t>
            </a:r>
            <a:endParaRPr lang="zh-CN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(3)</a:t>
            </a:r>
            <a:r>
              <a:rPr lang="zh-CN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你还记得小学学过的加法交换律和结合律如何表示吗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?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	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交换律：</a:t>
            </a:r>
            <a:r>
              <a:rPr lang="en-US" altLang="zh-CN" sz="2400" b="1" dirty="0" err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a+b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=</a:t>
            </a:r>
            <a:r>
              <a:rPr lang="en-US" altLang="zh-CN" sz="2400" b="1" dirty="0" err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b+a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	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结合律：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</a:t>
            </a:r>
            <a:r>
              <a:rPr lang="en-US" altLang="zh-CN" sz="2400" b="1" dirty="0" err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a+b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)+c=a+(</a:t>
            </a:r>
            <a:r>
              <a:rPr lang="en-US" altLang="zh-CN" sz="2400" b="1" dirty="0" err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b+c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)</a:t>
            </a:r>
            <a:endParaRPr lang="zh-CN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(4)</a:t>
            </a:r>
            <a:r>
              <a:rPr lang="zh-CN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通过上面的计算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,</a:t>
            </a:r>
            <a:r>
              <a:rPr lang="zh-CN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你认为有理数的加法仍满足交换律和结合律吗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?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	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满足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044268" y="297389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6044268" y="297389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3018044" y="1106937"/>
            <a:ext cx="604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+mn-ea"/>
              </a:rPr>
              <a:t>-8</a:t>
            </a:r>
            <a:endParaRPr lang="zh-CN" altLang="en-US" sz="28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501468" y="1116360"/>
            <a:ext cx="6057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-8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571875" y="1461770"/>
            <a:ext cx="8064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</a:rPr>
              <a:t> -12</a:t>
            </a:r>
            <a:r>
              <a:rPr lang="en-US" altLang="zh-CN" dirty="0">
                <a:solidFill>
                  <a:srgbClr val="FF0000"/>
                </a:solidFill>
              </a:rPr>
              <a:t>   </a:t>
            </a:r>
            <a:endParaRPr lang="en-US" altLang="zh-CN" dirty="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308360" y="1426094"/>
            <a:ext cx="9842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</a:rPr>
              <a:t>-12</a:t>
            </a:r>
            <a:endParaRPr lang="en-US" altLang="zh-CN" sz="2800" dirty="0">
              <a:solidFill>
                <a:srgbClr val="FF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217035" y="1901190"/>
            <a:ext cx="6635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-9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889284" y="1825940"/>
            <a:ext cx="7175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-9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496435" y="2301875"/>
            <a:ext cx="4711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-3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205470" y="2220595"/>
            <a:ext cx="521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-3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加法结合律：</a:t>
            </a:r>
            <a:endParaRPr lang="en-US" altLang="zh-CN" sz="28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三个数相加，先把前两个数相加再和第三个数相加，或先把后两个数相加再和第一个数相加，和不变。</a:t>
            </a:r>
            <a:endParaRPr lang="en-US" altLang="zh-CN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>
              <a:buNone/>
            </a:pP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en-US" altLang="zh-CN" b="1" dirty="0" err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a+b</a:t>
            </a: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)+c=a+(</a:t>
            </a:r>
            <a:r>
              <a:rPr lang="en-US" altLang="zh-CN" b="1" dirty="0" err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b+c</a:t>
            </a: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endParaRPr lang="en-US" altLang="zh-CN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     </a:t>
            </a:r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70" y="207463"/>
            <a:ext cx="3508651" cy="58477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981900" y="3011384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1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</a:t>
            </a:r>
            <a:endParaRPr lang="zh-CN" altLang="en-US" sz="1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236440" y="483072"/>
            <a:ext cx="46055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合作研学</a:t>
            </a:r>
            <a:r>
              <a:rPr lang="en-US" altLang="zh-CN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</a:t>
            </a:r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展示激学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162757" y="1363202"/>
            <a:ext cx="100584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加法交换律：</a:t>
            </a:r>
            <a:endParaRPr lang="en-US" altLang="zh-CN" sz="2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两个数相加，交换加数的位置，和不变。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ctr"/>
            <a:r>
              <a:rPr lang="en-US" altLang="zh-CN" sz="2400" b="1" dirty="0" err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a+b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=</a:t>
            </a:r>
            <a:r>
              <a:rPr lang="en-US" altLang="zh-CN" sz="2400" b="1" dirty="0" err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b+a</a:t>
            </a:r>
            <a:endParaRPr lang="zh-CN" altLang="en-US" sz="2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967236" y="246440"/>
            <a:ext cx="47083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合作研学</a:t>
            </a:r>
            <a:r>
              <a:rPr lang="en-US" altLang="zh-CN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</a:t>
            </a:r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展示激学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26" y="82263"/>
            <a:ext cx="3508651" cy="584775"/>
          </a:xfrm>
          <a:prstGeom prst="rect">
            <a:avLst/>
          </a:prstGeom>
        </p:spPr>
      </p:pic>
      <p:sp>
        <p:nvSpPr>
          <p:cNvPr id="9" name="内容占位符 8"/>
          <p:cNvSpPr>
            <a:spLocks noGrp="1"/>
          </p:cNvSpPr>
          <p:nvPr>
            <p:ph idx="1"/>
          </p:nvPr>
        </p:nvSpPr>
        <p:spPr>
          <a:xfrm>
            <a:off x="516255" y="831215"/>
            <a:ext cx="10837545" cy="5346065"/>
          </a:xfrm>
        </p:spPr>
        <p:txBody>
          <a:bodyPr>
            <a:normAutofit lnSpcReduction="10000"/>
          </a:bodyPr>
          <a:lstStyle/>
          <a:p>
            <a:r>
              <a:rPr lang="zh-CN" altLang="zh-CN" sz="25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计算</a:t>
            </a:r>
            <a:r>
              <a:rPr lang="en-US" altLang="zh-CN" sz="25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:</a:t>
            </a:r>
            <a:endParaRPr lang="zh-CN" altLang="zh-CN" sz="25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25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   </a:t>
            </a:r>
            <a:r>
              <a:rPr lang="en-US" altLang="zh-CN" sz="32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(1)(-2.4)+(-3.7)+(</a:t>
            </a:r>
            <a:r>
              <a:rPr lang="en-US" altLang="zh-CN" sz="3200" b="1" u="sng" dirty="0">
                <a:solidFill>
                  <a:schemeClr val="tx1"/>
                </a:solidFill>
                <a:uFill>
                  <a:solidFill>
                    <a:schemeClr val="accent1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-4.6</a:t>
            </a:r>
            <a:r>
              <a:rPr lang="en-US" altLang="zh-CN" sz="32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)+</a:t>
            </a:r>
            <a:r>
              <a:rPr lang="en-US" altLang="zh-CN" sz="3200" b="1" u="w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5</a:t>
            </a:r>
            <a:r>
              <a:rPr lang="en-US" altLang="zh-CN" sz="3200" b="1" i="1" u="w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r>
              <a:rPr lang="en-US" altLang="zh-CN" sz="3200" b="1" u="wavy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7</a:t>
            </a:r>
            <a:endParaRPr lang="en-US" altLang="zh-CN" sz="3200" b="1" u="wavy" dirty="0">
              <a:solidFill>
                <a:schemeClr val="tx1"/>
              </a:solidFill>
              <a:uFill>
                <a:solidFill>
                  <a:srgbClr val="FF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L="0" indent="0">
              <a:buNone/>
            </a:pPr>
            <a:r>
              <a:rPr lang="en-US" altLang="zh-CN" sz="32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   (2)(</a:t>
            </a:r>
            <a:r>
              <a:rPr lang="en-US" altLang="zh-CN" sz="3200" b="1" dirty="0">
                <a:solidFill>
                  <a:schemeClr val="tx1"/>
                </a:solidFill>
                <a:uFill>
                  <a:solidFill>
                    <a:schemeClr val="accent1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-2</a:t>
            </a:r>
            <a:r>
              <a:rPr lang="en-US" altLang="zh-CN" sz="32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)+(+</a:t>
            </a:r>
            <a:r>
              <a:rPr lang="en-US" altLang="zh-CN" sz="32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13)</a:t>
            </a:r>
            <a:r>
              <a:rPr lang="en-US" altLang="zh-CN" sz="32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+(</a:t>
            </a:r>
            <a:r>
              <a:rPr lang="en-US" altLang="zh-CN" sz="3200" b="1" dirty="0">
                <a:solidFill>
                  <a:schemeClr val="tx1"/>
                </a:solidFill>
                <a:uFill>
                  <a:solidFill>
                    <a:srgbClr val="FFC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-18</a:t>
            </a:r>
            <a:r>
              <a:rPr lang="en-US" altLang="zh-CN" sz="32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)+(+</a:t>
            </a:r>
            <a:r>
              <a:rPr lang="en-US" altLang="zh-CN" sz="3200" b="1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17)</a:t>
            </a:r>
            <a:endParaRPr lang="en-US" altLang="zh-CN" sz="3200" b="1" dirty="0">
              <a:solidFill>
                <a:schemeClr val="tx1"/>
              </a:solidFill>
              <a:uFill>
                <a:solidFill>
                  <a:srgbClr val="FF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</a:t>
            </a:r>
            <a:endParaRPr lang="en-US" altLang="zh-CN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</a:t>
            </a:r>
            <a:r>
              <a:rPr lang="zh-CN" altLang="en-US" sz="32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解</a:t>
            </a:r>
            <a:r>
              <a:rPr lang="en-US" altLang="zh-CN" sz="32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Wingdings" panose="05000000000000000000" pitchFamily="2" charset="2"/>
              </a:rPr>
              <a:t>:</a:t>
            </a:r>
            <a:r>
              <a:rPr lang="en-US" altLang="zh-CN" sz="3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Wingdings" panose="05000000000000000000" pitchFamily="2" charset="2"/>
              </a:rPr>
              <a:t>(1)</a:t>
            </a:r>
            <a:r>
              <a:rPr lang="zh-CN" altLang="en-US" sz="3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Wingdings" panose="05000000000000000000" pitchFamily="2" charset="2"/>
              </a:rPr>
              <a:t>原式</a:t>
            </a:r>
            <a:r>
              <a:rPr lang="en-US" altLang="zh-CN" sz="3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Wingdings" panose="05000000000000000000" pitchFamily="2" charset="2"/>
              </a:rPr>
              <a:t>=</a:t>
            </a:r>
            <a:r>
              <a:rPr lang="en-US" altLang="zh-CN" sz="3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[(- 2</a:t>
            </a:r>
            <a:r>
              <a:rPr lang="en-US" altLang="zh-CN" sz="3200" i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r>
              <a:rPr lang="en-US" altLang="zh-CN" sz="3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4)+(- 4</a:t>
            </a:r>
            <a:r>
              <a:rPr lang="en-US" altLang="zh-CN" sz="3200" i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r>
              <a:rPr lang="en-US" altLang="zh-CN" sz="3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6)]+[(- 3</a:t>
            </a:r>
            <a:r>
              <a:rPr lang="en-US" altLang="zh-CN" sz="3200" i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r>
              <a:rPr lang="en-US" altLang="zh-CN" sz="3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7)+(+5</a:t>
            </a:r>
            <a:r>
              <a:rPr lang="en-US" altLang="zh-CN" sz="3200" i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r>
              <a:rPr lang="en-US" altLang="zh-CN" sz="3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7)]</a:t>
            </a:r>
            <a:endParaRPr lang="en-US" altLang="zh-CN" sz="3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          =(-7)+(+2)</a:t>
            </a:r>
            <a:endParaRPr lang="en-US" altLang="zh-CN" sz="3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L="0" indent="0">
              <a:buNone/>
            </a:pPr>
            <a:r>
              <a:rPr lang="en-US" altLang="zh-CN" sz="3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          =-5</a:t>
            </a:r>
            <a:endParaRPr lang="en-US" altLang="zh-CN" sz="3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   (2)</a:t>
            </a:r>
            <a:r>
              <a:rPr lang="zh-CN" altLang="en-US" sz="3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原式</a:t>
            </a:r>
            <a:r>
              <a:rPr lang="en-US" altLang="zh-CN" sz="3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=[(-2)+(-18)]+[(+13)+(17)]</a:t>
            </a:r>
            <a:endParaRPr lang="en-US" altLang="zh-CN" sz="3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          =(-20)+(+30)</a:t>
            </a:r>
            <a:endParaRPr lang="en-US" altLang="zh-CN" sz="3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L="0" indent="0">
              <a:buNone/>
            </a:pPr>
            <a:r>
              <a:rPr lang="en-US" altLang="zh-CN" sz="3200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          =10</a:t>
            </a:r>
            <a:endParaRPr lang="zh-CN" altLang="zh-CN" sz="3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None/>
            </a:pPr>
            <a:endParaRPr lang="zh-CN" altLang="zh-CN" sz="3200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                 </a:t>
            </a: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        </a:t>
            </a:r>
            <a:endParaRPr lang="zh-CN" altLang="en-US" dirty="0"/>
          </a:p>
        </p:txBody>
      </p:sp>
      <p:pic>
        <p:nvPicPr>
          <p:cNvPr id="4" name="内容占位符 5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922" y="146367"/>
            <a:ext cx="3511550" cy="58547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904688" y="339023"/>
            <a:ext cx="609460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精讲领学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框 4"/>
              <p:cNvSpPr txBox="1"/>
              <p:nvPr/>
            </p:nvSpPr>
            <p:spPr>
              <a:xfrm>
                <a:off x="2480310" y="1591310"/>
                <a:ext cx="6322695" cy="1009015"/>
              </a:xfrm>
              <a:prstGeom prst="rect">
                <a:avLst/>
              </a:prstGeom>
            </p:spPr>
            <p:txBody>
              <a:bodyPr wrap="square">
                <a:spAutoFit/>
                <a:extLst>
                  <a:ext uri="{4A0BC546-FE56-4ADE-93B0-CB8AF2F6F144}">
                    <wpsdc:textFrameExt xmlns:wpsdc="http://www.wps.cn/officeDocument/2022/drawingmlCustomData" type="text"/>
                  </a:ext>
                </a:extLst>
              </a:bodyPr>
              <a:p>
                <a:pPr algn="l"/>
                <a:r>
                  <a:rPr lang="zh-CN" altLang="en-US" sz="3200" dirty="0"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（</a:t>
                </a:r>
                <a:r>
                  <a:rPr lang="en-US" altLang="zh-CN" sz="3200" dirty="0"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3</a:t>
                </a:r>
                <a:r>
                  <a:rPr lang="zh-CN" altLang="en-US" sz="3200" dirty="0"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）</a:t>
                </a:r>
                <a:r>
                  <a:rPr lang="en-US" altLang="zh-CN" sz="3200" dirty="0"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2</m:t>
                        </m:r>
                      </m:num>
                      <m:den>
                        <m:r>
                          <a:rPr lang="en-US" altLang="zh-CN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3200" dirty="0"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)+(-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num>
                      <m:den>
                        <m:r>
                          <a:rPr lang="en-US" altLang="zh-CN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3200" dirty="0"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)+(-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1</m:t>
                        </m:r>
                      </m:num>
                      <m:den>
                        <m:r>
                          <a:rPr lang="en-US" altLang="zh-CN" sz="3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3200" dirty="0"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)+(-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1</m:t>
                        </m:r>
                      </m:num>
                      <m:den>
                        <m:r>
                          <a:rPr lang="en-US" altLang="zh-CN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3200" dirty="0"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)</a:t>
                </a:r>
                <a:endParaRPr lang="en-US" altLang="zh-CN" sz="3200" dirty="0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endParaRPr>
              </a:p>
            </p:txBody>
          </p:sp>
        </mc:Choice>
        <mc:Fallback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0310" y="1591310"/>
                <a:ext cx="6322695" cy="100901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文本框 6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2570480" y="2675255"/>
                <a:ext cx="6586855" cy="2782570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p>
                <a:r>
                  <a:rPr lang="en-US" altLang="zh-CN" sz="20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   </a:t>
                </a:r>
                <a:endParaRPr lang="en-US" altLang="zh-CN" sz="2000" dirty="0">
                  <a:solidFill>
                    <a:schemeClr val="tx1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zh-CN" altLang="en-US" sz="32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解</a:t>
                </a:r>
                <a:r>
                  <a:rPr lang="en-US" altLang="zh-CN" sz="32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:(-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2</m:t>
                        </m:r>
                      </m:num>
                      <m:den>
                        <m:r>
                          <a:rPr lang="en-US" altLang="zh-CN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32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)+(-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num>
                      <m:den>
                        <m:r>
                          <a:rPr lang="en-US" altLang="zh-CN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32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)+(-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1</m:t>
                        </m:r>
                      </m:num>
                      <m:den>
                        <m:r>
                          <a:rPr lang="en-US" altLang="zh-CN" sz="3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32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)+(-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1</m:t>
                        </m:r>
                      </m:num>
                      <m:den>
                        <m:r>
                          <a:rPr lang="en-US" altLang="zh-CN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32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)</a:t>
                </a:r>
                <a:endParaRPr lang="en-US" altLang="zh-CN" sz="3200" dirty="0">
                  <a:solidFill>
                    <a:schemeClr val="tx1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en-US" altLang="zh-CN" sz="32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   =[(-</a:t>
                </a:r>
                <a:r>
                  <a:rPr lang="en-US" altLang="zh-CN" sz="3200" dirty="0">
                    <a:ea typeface="宋体" panose="02010600030101010101" pitchFamily="2" charset="-12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2</m:t>
                        </m:r>
                      </m:num>
                      <m:den>
                        <m:r>
                          <a:rPr lang="en-US" altLang="zh-CN" sz="3200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32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)+(-</a:t>
                </a:r>
                <a:r>
                  <a:rPr lang="en-US" altLang="zh-CN" sz="3200" dirty="0">
                    <a:ea typeface="宋体" panose="02010600030101010101" pitchFamily="2" charset="-12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 dirty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i="1" dirty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1</m:t>
                        </m:r>
                      </m:num>
                      <m:den>
                        <m:r>
                          <a:rPr lang="en-US" altLang="zh-CN" sz="3200" i="1" dirty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32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)]+[(-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num>
                      <m:den>
                        <m:r>
                          <a:rPr lang="en-US" altLang="zh-CN" sz="3200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32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)+(-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 dirty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i="1" dirty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1</m:t>
                        </m:r>
                      </m:num>
                      <m:den>
                        <m:r>
                          <a:rPr lang="en-US" altLang="zh-CN" sz="3200" i="1" dirty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32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)]</a:t>
                </a:r>
                <a:endParaRPr lang="en-US" altLang="zh-CN" sz="32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en-US" altLang="zh-CN" sz="4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  </a:t>
                </a:r>
                <a:r>
                  <a:rPr lang="en-US" altLang="zh-CN" sz="32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=(-1)+(-1)</a:t>
                </a:r>
                <a:endParaRPr lang="en-US" altLang="zh-CN" sz="32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zh-CN" altLang="en-US" sz="40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  </a:t>
                </a:r>
                <a:r>
                  <a:rPr lang="en-US" altLang="zh-CN" sz="36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=-2</a:t>
                </a:r>
                <a:endParaRPr lang="zh-CN" altLang="en-US" sz="36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endParaRPr lang="en-US" altLang="zh-CN" sz="24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endParaRPr lang="en-US" altLang="zh-CN" sz="24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endParaRPr lang="en-US" altLang="zh-CN" sz="24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endParaRPr lang="zh-CN" altLang="en-US" sz="2400" b="1" dirty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7" name="文本框 6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4"/>
                </p:custDataLst>
              </p:nvPr>
            </p:nvSpPr>
            <p:spPr>
              <a:xfrm>
                <a:off x="2570480" y="2675255"/>
                <a:ext cx="6586855" cy="2782570"/>
              </a:xfrm>
              <a:prstGeom prst="rect">
                <a:avLst/>
              </a:prstGeom>
              <a:blipFill rotWithShape="1">
                <a:blip r:embed="rId5"/>
                <a:stretch>
                  <a:fillRect b="-5887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852087" y="275210"/>
            <a:ext cx="47083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合作研学</a:t>
            </a:r>
            <a:r>
              <a:rPr lang="en-US" altLang="zh-CN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</a:t>
            </a:r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展示激学</a:t>
            </a:r>
            <a:endParaRPr lang="zh-CN" altLang="en-US" sz="3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26" y="82263"/>
            <a:ext cx="3508651" cy="58477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860752" y="859985"/>
                <a:ext cx="6152443" cy="21126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800" b="1" dirty="0"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计算：</a:t>
                </a:r>
                <a:r>
                  <a:rPr lang="en-US" altLang="zh-CN" sz="2800" b="1" dirty="0"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 </a:t>
                </a:r>
                <a:endParaRPr lang="en-US" altLang="zh-CN" sz="2800" b="1" dirty="0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endParaRPr>
              </a:p>
              <a:p>
                <a:r>
                  <a:rPr lang="en-US" altLang="zh-CN" sz="2400" b="1" dirty="0"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    (4)(-1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800" b="1" i="1"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</m:ctrlPr>
                      </m:fPr>
                      <m:num>
                        <m:r>
                          <a:rPr lang="en-US" altLang="zh-CN" sz="2800" b="1" i="1"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  <m:t>𝟐</m:t>
                        </m:r>
                      </m:num>
                      <m:den>
                        <m:r>
                          <a:rPr lang="en-US" altLang="zh-CN" sz="2800" b="1" i="1"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zh-CN" sz="2800" b="1" dirty="0"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)+(2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800" b="1" i="1"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</m:ctrlPr>
                      </m:fPr>
                      <m:num>
                        <m:r>
                          <a:rPr lang="en-US" altLang="zh-CN" sz="2800" b="1" i="1"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  <m:t>𝟐</m:t>
                        </m:r>
                      </m:num>
                      <m:den>
                        <m:r>
                          <a:rPr lang="en-US" altLang="zh-CN" sz="2800" b="1" i="1"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zh-CN" sz="2800" b="1" dirty="0"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)</a:t>
                </a:r>
                <a:endParaRPr lang="en-US" altLang="zh-CN" sz="2800" b="1" dirty="0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endParaRPr>
              </a:p>
              <a:p>
                <a:r>
                  <a:rPr lang="en-US" altLang="zh-CN" sz="2800" b="1" dirty="0"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   (5)(-2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800" b="1" i="1"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</m:ctrlPr>
                      </m:fPr>
                      <m:num>
                        <m:r>
                          <a:rPr lang="en-US" altLang="zh-CN" sz="2800" b="1" i="1"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  <m:t>𝟑</m:t>
                        </m:r>
                      </m:num>
                      <m:den>
                        <m:r>
                          <a:rPr lang="en-US" altLang="zh-CN" sz="2800" b="1" i="1">
                            <a:latin typeface="Cambria Math" panose="02040503050406030204" pitchFamily="18" charset="0"/>
                            <a:ea typeface="宋体" panose="02010600030101010101" pitchFamily="2" charset="-122"/>
                            <a:sym typeface="+mn-ea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altLang="zh-CN" sz="2800" b="1" dirty="0"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)</a:t>
                </a:r>
                <a:r>
                  <a:rPr lang="en-US" altLang="zh-CN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+(-3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800" b="1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800" b="1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𝟏</m:t>
                        </m:r>
                      </m:num>
                      <m:den>
                        <m:r>
                          <a:rPr lang="en-US" altLang="zh-CN" sz="2800" b="1" i="1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altLang="zh-CN" sz="2800" b="1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  </a:t>
                </a:r>
                <a:endParaRPr lang="en-US" altLang="zh-CN" sz="2800" b="1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en-US" altLang="zh-CN" sz="24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 </a:t>
                </a:r>
                <a:endParaRPr lang="zh-CN" altLang="en-US" sz="24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752" y="859985"/>
                <a:ext cx="6152443" cy="2112645"/>
              </a:xfrm>
              <a:prstGeom prst="rect">
                <a:avLst/>
              </a:prstGeom>
              <a:blipFill rotWithShape="1">
                <a:blip r:embed="rId2"/>
                <a:stretch>
                  <a:fillRect l="-5" t="-9" r="4" b="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7350638" y="1070212"/>
            <a:ext cx="598233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内容占位符 6"/>
              <p:cNvSpPr>
                <a:spLocks noGrp="1"/>
              </p:cNvSpPr>
              <p:nvPr>
                <p:ph idx="1"/>
              </p:nvPr>
            </p:nvSpPr>
            <p:spPr>
              <a:xfrm>
                <a:off x="959537" y="4234525"/>
                <a:ext cx="9877777" cy="345069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altLang="zh-CN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    </a:t>
                </a:r>
                <a:r>
                  <a:rPr lang="en-US" altLang="zh-CN" sz="32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(5)</a:t>
                </a:r>
                <a:r>
                  <a:rPr lang="zh-CN" altLang="en-US" sz="32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原式</a:t>
                </a:r>
                <a:r>
                  <a:rPr lang="en-US" altLang="zh-CN" sz="32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=(</a:t>
                </a:r>
                <a:r>
                  <a:rPr lang="en-US" altLang="zh-CN" sz="32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-2</a:t>
                </a:r>
                <a:r>
                  <a:rPr lang="en-US" altLang="zh-CN" sz="32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)+(</a:t>
                </a:r>
                <a:r>
                  <a:rPr lang="en-US" altLang="zh-CN" sz="32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num>
                      <m:den>
                        <m:r>
                          <a:rPr lang="en-US" altLang="zh-CN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32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)+(</a:t>
                </a:r>
                <a:r>
                  <a:rPr lang="en-US" altLang="zh-CN" sz="32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-3</a:t>
                </a:r>
                <a:r>
                  <a:rPr lang="en-US" altLang="zh-CN" sz="32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)+(</a:t>
                </a:r>
                <a:r>
                  <a:rPr lang="en-US" altLang="zh-CN" sz="32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1</m:t>
                        </m:r>
                      </m:num>
                      <m:den>
                        <m:r>
                          <a:rPr lang="en-US" altLang="zh-CN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32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)</a:t>
                </a:r>
                <a:endParaRPr lang="en-US" altLang="zh-CN" sz="3200" dirty="0">
                  <a:solidFill>
                    <a:schemeClr val="tx1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pPr marL="0" indent="0">
                  <a:buNone/>
                </a:pPr>
                <a:r>
                  <a:rPr lang="en-US" altLang="zh-CN" sz="32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           =[(-2)+(-3)]+[(-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num>
                      <m:den>
                        <m:r>
                          <a:rPr lang="en-US" altLang="zh-CN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32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)+(-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1</m:t>
                        </m:r>
                      </m:num>
                      <m:den>
                        <m:r>
                          <a:rPr lang="en-US" altLang="zh-CN" sz="3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32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)]</a:t>
                </a:r>
                <a:endParaRPr lang="en-US" altLang="zh-CN" sz="3200" dirty="0">
                  <a:solidFill>
                    <a:schemeClr val="tx1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pPr marL="0" indent="0">
                  <a:buNone/>
                </a:pPr>
                <a:r>
                  <a:rPr lang="en-US" altLang="zh-CN" sz="32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           =(-5)+(-1</a:t>
                </a:r>
                <a:r>
                  <a:rPr lang="zh-CN" altLang="en-US" sz="32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）</a:t>
                </a:r>
                <a:endParaRPr lang="en-US" altLang="zh-CN" sz="3200" dirty="0">
                  <a:solidFill>
                    <a:schemeClr val="tx1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pPr marL="0" indent="0">
                  <a:buNone/>
                </a:pPr>
                <a:r>
                  <a:rPr lang="en-US" altLang="zh-CN" sz="3200" dirty="0">
                    <a:solidFill>
                      <a:schemeClr val="tx1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           =-6</a:t>
                </a:r>
                <a:endParaRPr lang="en-US" altLang="zh-CN" sz="3200" dirty="0">
                  <a:solidFill>
                    <a:schemeClr val="tx1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pPr marL="0" indent="0">
                  <a:buNone/>
                </a:pPr>
                <a:r>
                  <a:rPr lang="en-US" altLang="zh-CN" dirty="0"/>
                  <a:t>              </a:t>
                </a:r>
                <a:endParaRPr lang="zh-CN" altLang="en-US" dirty="0"/>
              </a:p>
            </p:txBody>
          </p:sp>
        </mc:Choice>
        <mc:Fallback>
          <p:sp>
            <p:nvSpPr>
              <p:cNvPr id="7" name="内容占位符 6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59537" y="4234525"/>
                <a:ext cx="9877777" cy="3450696"/>
              </a:xfrm>
              <a:blipFill rotWithShape="1">
                <a:blip r:embed="rId3"/>
                <a:stretch>
                  <a:fillRect l="-1" t="-10" r="4" b="1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框 2"/>
              <p:cNvSpPr txBox="1"/>
              <p:nvPr/>
            </p:nvSpPr>
            <p:spPr>
              <a:xfrm>
                <a:off x="1125855" y="2306955"/>
                <a:ext cx="7233285" cy="2696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800" b="1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解</a:t>
                </a:r>
                <a:r>
                  <a:rPr lang="en-US" altLang="zh-CN" sz="2800" b="1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:</a:t>
                </a:r>
                <a:r>
                  <a:rPr lang="en-US" altLang="zh-CN" sz="28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(4)</a:t>
                </a:r>
                <a:r>
                  <a:rPr lang="zh-CN" altLang="en-US" sz="28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原式</a:t>
                </a:r>
                <a:r>
                  <a:rPr lang="en-US" altLang="zh-CN" sz="28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=(</a:t>
                </a:r>
                <a:r>
                  <a:rPr lang="en-US" altLang="zh-CN" sz="28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-1</a:t>
                </a:r>
                <a:r>
                  <a:rPr lang="en-US" altLang="zh-CN" sz="28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)+(</a:t>
                </a:r>
                <a:r>
                  <a:rPr lang="en-US" altLang="zh-CN" sz="28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2</m:t>
                        </m:r>
                      </m:num>
                      <m:den>
                        <m:r>
                          <a:rPr lang="en-US" altLang="zh-CN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28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)+(</a:t>
                </a:r>
                <a:r>
                  <a:rPr lang="en-US" altLang="zh-CN" sz="2800" dirty="0">
                    <a:solidFill>
                      <a:srgbClr val="FF0000"/>
                    </a:solidFill>
                    <a:latin typeface="宋体" panose="02010600030101010101" pitchFamily="2" charset="-122"/>
                    <a:ea typeface="宋体" panose="02010600030101010101" pitchFamily="2" charset="-122"/>
                  </a:rPr>
                  <a:t>+2</a:t>
                </a:r>
                <a:r>
                  <a:rPr lang="en-US" altLang="zh-CN" sz="28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)+</a:t>
                </a:r>
                <a14:m>
                  <m:oMath xmlns:m="http://schemas.openxmlformats.org/officeDocument/2006/math">
                    <m:r>
                      <a:rPr lang="en-US" altLang="zh-CN" sz="2800" i="1" dirty="0"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(</m:t>
                    </m:r>
                    <m:r>
                      <a:rPr lang="en-US" altLang="zh-CN" sz="28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+</m:t>
                    </m:r>
                    <m:f>
                      <m:fPr>
                        <m:ctrlPr>
                          <a:rPr lang="en-US" altLang="zh-CN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2</m:t>
                        </m:r>
                      </m:num>
                      <m:den>
                        <m:r>
                          <a:rPr lang="en-US" altLang="zh-CN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28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</a:t>
                </a:r>
                <a:endParaRPr lang="en-US" altLang="zh-CN" sz="28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en-US" altLang="zh-CN" sz="28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           =[(-1)+(+2)]+[(-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800" i="1" smtClean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800" b="0" i="1" smtClean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2</m:t>
                        </m:r>
                      </m:num>
                      <m:den>
                        <m:r>
                          <a:rPr lang="en-US" altLang="zh-CN" sz="2800" b="0" i="1" smtClean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28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)+(+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800" i="1" dirty="0" smtClean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fPr>
                      <m:num>
                        <m:r>
                          <a:rPr lang="en-US" altLang="zh-CN" sz="2800" b="0" i="1" dirty="0" smtClean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2</m:t>
                        </m:r>
                      </m:num>
                      <m:den>
                        <m:r>
                          <a:rPr lang="en-US" altLang="zh-CN" sz="2800" b="0" i="1" dirty="0" smtClean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28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)]</a:t>
                </a:r>
                <a:endParaRPr lang="en-US" altLang="zh-CN" sz="28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en-US" altLang="zh-CN" sz="28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           =(+1)+0</a:t>
                </a:r>
                <a:endParaRPr lang="en-US" altLang="zh-CN" sz="28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r>
                  <a:rPr lang="en-US" altLang="zh-CN" sz="2800" dirty="0">
                    <a:latin typeface="宋体" panose="02010600030101010101" pitchFamily="2" charset="-122"/>
                    <a:ea typeface="宋体" panose="02010600030101010101" pitchFamily="2" charset="-122"/>
                  </a:rPr>
                  <a:t>            =1</a:t>
                </a:r>
                <a:endParaRPr lang="zh-CN" altLang="en-US" sz="28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  <a:p>
                <a:endParaRPr lang="zh-CN" altLang="en-US" sz="2800" dirty="0"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3" name="文本框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5855" y="2306955"/>
                <a:ext cx="7233285" cy="26962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PRESET_TEXT_INDEX" val="0"/>
  <p:tag name="KSO_WM_UNIT_PRESET_TEXT_LEN" val="0"/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OneParaTitle0_5*f*1"/>
  <p:tag name="KSO_WM_TEMPLATE_CATEGORY" val="OneParaTitle"/>
  <p:tag name="KSO_WM_TEMPLATE_INDEX" val="0"/>
  <p:tag name="KSO_WM_UNIT_LAYERLEVEL" val="1"/>
  <p:tag name="KSO_WM_TAG_VERSION" val="1.0"/>
  <p:tag name="KSO_WM_BEAUTIFY_FLAG" val="#wm#"/>
  <p:tag name="KSO_WM_UNIT_TEXTBOXSTYLE_GUID" val="{a1b34559-a6dc-4895-8119-8b6e5925088f}"/>
  <p:tag name="KSO_WM_UNIT_TEXTBOXSTYLE_INDEX" val="2"/>
  <p:tag name="KSO_WM_UNIT_TEXTBOXSTYLE_TYPE" val="OneParaTitle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PP_MARK_KEY" val="7084db16-c189-4a76-a709-ee124856aae5"/>
  <p:tag name="COMMONDATA" val="eyJoZGlkIjoiOTkzNTJhNmM1ZjFmYjZiNDA2YzVjZWFjMGMxNjIzNWE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2738</Words>
  <Application>WPS 演示</Application>
  <PresentationFormat>自定义</PresentationFormat>
  <Paragraphs>206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32" baseType="lpstr">
      <vt:lpstr>Arial</vt:lpstr>
      <vt:lpstr>宋体</vt:lpstr>
      <vt:lpstr>Wingdings</vt:lpstr>
      <vt:lpstr>Symbol</vt:lpstr>
      <vt:lpstr>微软雅黑</vt:lpstr>
      <vt:lpstr>Segoe UI</vt:lpstr>
      <vt:lpstr>黑体</vt:lpstr>
      <vt:lpstr>Cambria Math</vt:lpstr>
      <vt:lpstr>Candara</vt:lpstr>
      <vt:lpstr>Arial Unicode MS</vt:lpstr>
      <vt:lpstr>华文新魏</vt:lpstr>
      <vt:lpstr>华文楷体</vt:lpstr>
      <vt:lpstr>Calibri</vt:lpstr>
      <vt:lpstr>波形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    </vt:lpstr>
      <vt:lpstr>PowerPoint 演示文稿</vt:lpstr>
      <vt:lpstr>      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       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阿飞</dc:creator>
  <cp:lastModifiedBy>梦回云初</cp:lastModifiedBy>
  <cp:revision>123</cp:revision>
  <dcterms:created xsi:type="dcterms:W3CDTF">2017-04-15T05:24:00Z</dcterms:created>
  <dcterms:modified xsi:type="dcterms:W3CDTF">2023-09-18T13:48:33Z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98D495CFE27346E7B43D0197DEB7D833_12</vt:lpwstr>
  </property>
</Properties>
</file>