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84" r:id="rId3"/>
    <p:sldId id="385" r:id="rId5"/>
    <p:sldId id="472" r:id="rId6"/>
    <p:sldId id="490" r:id="rId7"/>
    <p:sldId id="491" r:id="rId8"/>
    <p:sldId id="474" r:id="rId9"/>
    <p:sldId id="492" r:id="rId10"/>
    <p:sldId id="483" r:id="rId11"/>
    <p:sldId id="493" r:id="rId12"/>
    <p:sldId id="495" r:id="rId13"/>
    <p:sldId id="496" r:id="rId14"/>
    <p:sldId id="497" r:id="rId15"/>
    <p:sldId id="498" r:id="rId16"/>
    <p:sldId id="499" r:id="rId17"/>
    <p:sldId id="500" r:id="rId18"/>
    <p:sldId id="501" r:id="rId19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-480" y="-210"/>
      </p:cViewPr>
      <p:guideLst>
        <p:guide orient="horz" pos="218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200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199.xml"/><Relationship Id="rId5" Type="http://schemas.openxmlformats.org/officeDocument/2006/relationships/tags" Target="../tags/tag198.xml"/><Relationship Id="rId4" Type="http://schemas.openxmlformats.org/officeDocument/2006/relationships/tags" Target="../tags/tag197.xml"/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0FA61-A4F6-4E08-A675-E1AF4A789B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19C93-C6A3-492C-B94F-938921A48B2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"/>
          <p:cNvSpPr>
            <a:spLocks noGrp="1" noRot="1" noChangeAspect="1" noChangeArrowheads="1" noTextEdit="1"/>
          </p:cNvSpPr>
          <p:nvPr>
            <p:ph type="sldImg" idx="4294967295"/>
            <p:custDataLst>
              <p:tags r:id="rId3"/>
            </p:custDataLst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6146" name="备注占位符 2"/>
          <p:cNvSpPr>
            <a:spLocks noGrp="1" noChangeArrowheads="1"/>
          </p:cNvSpPr>
          <p:nvPr>
            <p:ph type="body" idx="6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/>
          </a:p>
        </p:txBody>
      </p:sp>
      <p:sp>
        <p:nvSpPr>
          <p:cNvPr id="6147" name="灯片编号占位符 3"/>
          <p:cNvSpPr>
            <a:spLocks noGrp="1" noChangeArrowheads="1"/>
          </p:cNvSpPr>
          <p:nvPr>
            <p:ph type="sldNum" sz="quarter" idx="5"/>
            <p:custDataLst>
              <p:tags r:id="rId5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61C83FBE-CF8D-4B32-9454-E7FFCA2796E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image" Target="../media/image1.jpeg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../media/image3.png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image" Target="../media/image2.jpeg"/><Relationship Id="rId2" Type="http://schemas.openxmlformats.org/officeDocument/2006/relationships/tags" Target="../tags/tag5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image" Target="../media/image3.png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image" Target="../media/image2.jpeg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7" Type="http://schemas.openxmlformats.org/officeDocument/2006/relationships/image" Target="../media/image3.png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image" Target="../media/image2.jpeg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 cstate="email"/>
          <a:stretch>
            <a:fillRect/>
          </a:stretch>
        </p:blipFill>
        <p:spPr>
          <a:xfrm>
            <a:off x="-130" y="-23119"/>
            <a:ext cx="12274658" cy="6903683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 cstate="email"/>
          <a:stretch>
            <a:fillRect/>
          </a:stretch>
        </p:blipFill>
        <p:spPr>
          <a:xfrm>
            <a:off x="-1" y="0"/>
            <a:ext cx="12193435" cy="6858000"/>
          </a:xfrm>
          <a:prstGeom prst="rect">
            <a:avLst/>
          </a:prstGeom>
        </p:spPr>
      </p:pic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742531" y="416446"/>
            <a:ext cx="1875401" cy="44513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100" b="1" spc="50">
                <a:latin typeface="微软雅黑" panose="020B0503020204020204" pitchFamily="34" charset="-122"/>
                <a:ea typeface="微软雅黑" panose="020B0503020204020204" pitchFamily="34" charset="-122"/>
              </a:rPr>
              <a:t>初中物理 </a:t>
            </a:r>
            <a:r>
              <a:rPr lang="zh-CN" altLang="en-US" sz="1100" spc="70">
                <a:latin typeface="微软雅黑" panose="020B0503020204020204" pitchFamily="34" charset="-122"/>
                <a:ea typeface="微软雅黑" panose="020B0503020204020204" pitchFamily="34" charset="-122"/>
              </a:rPr>
              <a:t>九年级全一册</a:t>
            </a:r>
            <a:r>
              <a:rPr lang="zh-CN" altLang="en-US" sz="1100" spc="5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1100" spc="5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 userDrawn="1">
            <p:custDataLst>
              <p:tags r:id="rId5"/>
            </p:custDataLst>
          </p:nvPr>
        </p:nvSpPr>
        <p:spPr>
          <a:xfrm>
            <a:off x="2475230" y="416645"/>
            <a:ext cx="2799715" cy="245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spc="7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1000" spc="70"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zh-CN" altLang="en-US" sz="1000" spc="70">
                <a:latin typeface="微软雅黑" panose="020B0503020204020204" pitchFamily="34" charset="-122"/>
                <a:ea typeface="微软雅黑" panose="020B0503020204020204" pitchFamily="34" charset="-122"/>
              </a:rPr>
              <a:t>章 电流和电路</a:t>
            </a:r>
            <a:endParaRPr lang="zh-CN" altLang="en-US" sz="1000" spc="7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7" cstate="email"/>
          <a:stretch>
            <a:fillRect/>
          </a:stretch>
        </p:blipFill>
        <p:spPr>
          <a:xfrm>
            <a:off x="0" y="469162"/>
            <a:ext cx="654966" cy="128016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 cstate="email"/>
          <a:stretch>
            <a:fillRect/>
          </a:stretch>
        </p:blipFill>
        <p:spPr>
          <a:xfrm>
            <a:off x="-1" y="0"/>
            <a:ext cx="12193435" cy="6858000"/>
          </a:xfrm>
          <a:prstGeom prst="rect">
            <a:avLst/>
          </a:prstGeom>
        </p:spPr>
      </p:pic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742531" y="416446"/>
            <a:ext cx="1875401" cy="44513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100" b="1" spc="50">
                <a:latin typeface="微软雅黑" panose="020B0503020204020204" pitchFamily="34" charset="-122"/>
                <a:ea typeface="微软雅黑" panose="020B0503020204020204" pitchFamily="34" charset="-122"/>
              </a:rPr>
              <a:t>高中物理 </a:t>
            </a:r>
            <a:r>
              <a:rPr lang="zh-CN" altLang="en-US" sz="1100" spc="70">
                <a:latin typeface="微软雅黑" panose="020B0503020204020204" pitchFamily="34" charset="-122"/>
                <a:ea typeface="微软雅黑" panose="020B0503020204020204" pitchFamily="34" charset="-122"/>
              </a:rPr>
              <a:t>必修</a:t>
            </a:r>
            <a:r>
              <a:rPr lang="zh-CN" altLang="en-US" sz="1100" spc="50">
                <a:latin typeface="微软雅黑" panose="020B0503020204020204" pitchFamily="34" charset="-122"/>
                <a:ea typeface="微软雅黑" panose="020B0503020204020204" pitchFamily="34" charset="-122"/>
              </a:rPr>
              <a:t>第一册 </a:t>
            </a:r>
            <a:endParaRPr lang="zh-CN" altLang="en-US" sz="1100" spc="5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 userDrawn="1">
            <p:custDataLst>
              <p:tags r:id="rId5"/>
            </p:custDataLst>
          </p:nvPr>
        </p:nvSpPr>
        <p:spPr>
          <a:xfrm>
            <a:off x="2198370" y="410295"/>
            <a:ext cx="2799715" cy="245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spc="70">
                <a:latin typeface="微软雅黑" panose="020B0503020204020204" pitchFamily="34" charset="-122"/>
                <a:ea typeface="微软雅黑" panose="020B0503020204020204" pitchFamily="34" charset="-122"/>
              </a:rPr>
              <a:t>第一章 运动的描述</a:t>
            </a:r>
            <a:endParaRPr lang="zh-CN" altLang="en-US" sz="1000" spc="7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7" cstate="email"/>
          <a:stretch>
            <a:fillRect/>
          </a:stretch>
        </p:blipFill>
        <p:spPr>
          <a:xfrm>
            <a:off x="0" y="469162"/>
            <a:ext cx="654966" cy="128016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92819-6B01-4D70-91B0-D1B38A88E82D}" type="slidenum">
              <a:rPr lang="zh-CN" altLang="en-US"/>
            </a:fld>
            <a:endParaRPr lang="en-US" altLang="zh-CN"/>
          </a:p>
        </p:txBody>
      </p:sp>
      <p:pic>
        <p:nvPicPr>
          <p:cNvPr id="15" name="图片 14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 cstate="email"/>
          <a:stretch>
            <a:fillRect/>
          </a:stretch>
        </p:blipFill>
        <p:spPr>
          <a:xfrm>
            <a:off x="-1" y="0"/>
            <a:ext cx="12193435" cy="6858000"/>
          </a:xfrm>
          <a:prstGeom prst="rect">
            <a:avLst/>
          </a:prstGeom>
        </p:spPr>
      </p:pic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CCFEC-CBC0-4153-9441-935D994FB3F6}" type="slidenum">
              <a:rPr lang="zh-CN" altLang="en-US"/>
            </a:fld>
            <a:endParaRPr lang="en-US" altLang="zh-CN"/>
          </a:p>
        </p:txBody>
      </p:sp>
      <p:pic>
        <p:nvPicPr>
          <p:cNvPr id="15" name="图片 14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 cstate="email"/>
          <a:stretch>
            <a:fillRect/>
          </a:stretch>
        </p:blipFill>
        <p:spPr>
          <a:xfrm>
            <a:off x="-1" y="0"/>
            <a:ext cx="12193435" cy="6858000"/>
          </a:xfrm>
          <a:prstGeom prst="rect">
            <a:avLst/>
          </a:prstGeom>
        </p:spPr>
      </p:pic>
      <p:sp>
        <p:nvSpPr>
          <p:cNvPr id="16" name="矩形 15"/>
          <p:cNvSpPr/>
          <p:nvPr userDrawn="1">
            <p:custDataLst>
              <p:tags r:id="rId5"/>
            </p:custDataLst>
          </p:nvPr>
        </p:nvSpPr>
        <p:spPr>
          <a:xfrm>
            <a:off x="742531" y="416446"/>
            <a:ext cx="1875401" cy="44513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100" b="1" spc="50">
                <a:latin typeface="微软雅黑" panose="020B0503020204020204" pitchFamily="34" charset="-122"/>
                <a:ea typeface="微软雅黑" panose="020B0503020204020204" pitchFamily="34" charset="-122"/>
              </a:rPr>
              <a:t>高中物理 </a:t>
            </a:r>
            <a:r>
              <a:rPr lang="zh-CN" altLang="en-US" sz="1100" spc="70">
                <a:latin typeface="微软雅黑" panose="020B0503020204020204" pitchFamily="34" charset="-122"/>
                <a:ea typeface="微软雅黑" panose="020B0503020204020204" pitchFamily="34" charset="-122"/>
              </a:rPr>
              <a:t>必修</a:t>
            </a:r>
            <a:r>
              <a:rPr lang="zh-CN" altLang="en-US" sz="1100" spc="50">
                <a:latin typeface="微软雅黑" panose="020B0503020204020204" pitchFamily="34" charset="-122"/>
                <a:ea typeface="微软雅黑" panose="020B0503020204020204" pitchFamily="34" charset="-122"/>
              </a:rPr>
              <a:t>第一册 </a:t>
            </a:r>
            <a:endParaRPr lang="zh-CN" altLang="en-US" sz="1100" spc="5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7" cstate="email"/>
          <a:stretch>
            <a:fillRect/>
          </a:stretch>
        </p:blipFill>
        <p:spPr>
          <a:xfrm>
            <a:off x="0" y="469162"/>
            <a:ext cx="654966" cy="128016"/>
          </a:xfrm>
          <a:prstGeom prst="rect">
            <a:avLst/>
          </a:prstGeom>
        </p:spPr>
      </p:pic>
      <p:sp>
        <p:nvSpPr>
          <p:cNvPr id="18" name="矩形 17"/>
          <p:cNvSpPr/>
          <p:nvPr userDrawn="1">
            <p:custDataLst>
              <p:tags r:id="rId8"/>
            </p:custDataLst>
          </p:nvPr>
        </p:nvSpPr>
        <p:spPr>
          <a:xfrm>
            <a:off x="2198370" y="410295"/>
            <a:ext cx="2799715" cy="245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spc="70">
                <a:latin typeface="微软雅黑" panose="020B0503020204020204" pitchFamily="34" charset="-122"/>
                <a:ea typeface="微软雅黑" panose="020B0503020204020204" pitchFamily="34" charset="-122"/>
              </a:rPr>
              <a:t>第一章 运动的描述</a:t>
            </a:r>
            <a:endParaRPr lang="zh-CN" altLang="en-US" sz="1000" spc="7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tags" Target="../tags/tag20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file:///D:\qq&#25991;&#20214;\712321467\Image\C2C\Image2\%7b75232B38-A165-1FB7-499C-2E1C792CACB5%7d.png" TargetMode="External"/><Relationship Id="rId13" Type="http://schemas.openxmlformats.org/officeDocument/2006/relationships/image" Target="../media/image4.png"/><Relationship Id="rId12" Type="http://schemas.openxmlformats.org/officeDocument/2006/relationships/tags" Target="../tags/tag25.xml"/><Relationship Id="rId11" Type="http://schemas.openxmlformats.org/officeDocument/2006/relationships/tags" Target="../tags/tag24.xml"/><Relationship Id="rId10" Type="http://schemas.openxmlformats.org/officeDocument/2006/relationships/tags" Target="../tags/tag23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9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ED882-CFD8-4EAE-9856-CB61F34EFE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0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1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1B6BD-A5B3-47B3-ADB9-48FDDBC2F47F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13" r:link="rId1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tags" Target="../tags/tag103.xml"/><Relationship Id="rId7" Type="http://schemas.openxmlformats.org/officeDocument/2006/relationships/image" Target="../media/image11.png"/><Relationship Id="rId6" Type="http://schemas.openxmlformats.org/officeDocument/2006/relationships/tags" Target="../tags/tag102.xml"/><Relationship Id="rId5" Type="http://schemas.openxmlformats.org/officeDocument/2006/relationships/image" Target="../media/image10.png"/><Relationship Id="rId4" Type="http://schemas.openxmlformats.org/officeDocument/2006/relationships/tags" Target="../tags/tag101.xml"/><Relationship Id="rId3" Type="http://schemas.openxmlformats.org/officeDocument/2006/relationships/image" Target="../media/image9.png"/><Relationship Id="rId2" Type="http://schemas.openxmlformats.org/officeDocument/2006/relationships/tags" Target="../tags/tag100.xml"/><Relationship Id="rId15" Type="http://schemas.openxmlformats.org/officeDocument/2006/relationships/slideLayout" Target="../slideLayouts/slideLayout5.xml"/><Relationship Id="rId14" Type="http://schemas.openxmlformats.org/officeDocument/2006/relationships/tags" Target="../tags/tag107.xml"/><Relationship Id="rId13" Type="http://schemas.openxmlformats.org/officeDocument/2006/relationships/image" Target="../media/image13.png"/><Relationship Id="rId12" Type="http://schemas.openxmlformats.org/officeDocument/2006/relationships/tags" Target="../tags/tag106.xml"/><Relationship Id="rId11" Type="http://schemas.openxmlformats.org/officeDocument/2006/relationships/tags" Target="../tags/tag105.xml"/><Relationship Id="rId10" Type="http://schemas.openxmlformats.org/officeDocument/2006/relationships/tags" Target="../tags/tag104.xml"/><Relationship Id="rId1" Type="http://schemas.openxmlformats.org/officeDocument/2006/relationships/tags" Target="../tags/tag99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5.xml"/><Relationship Id="rId6" Type="http://schemas.openxmlformats.org/officeDocument/2006/relationships/tags" Target="../tags/tag111.xml"/><Relationship Id="rId5" Type="http://schemas.openxmlformats.org/officeDocument/2006/relationships/image" Target="../media/image15.png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image" Target="../media/image14.png"/><Relationship Id="rId1" Type="http://schemas.openxmlformats.org/officeDocument/2006/relationships/tags" Target="../tags/tag108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4" Type="http://schemas.openxmlformats.org/officeDocument/2006/relationships/slideLayout" Target="../slideLayouts/slideLayout5.xml"/><Relationship Id="rId33" Type="http://schemas.openxmlformats.org/officeDocument/2006/relationships/tags" Target="../tags/tag143.xml"/><Relationship Id="rId32" Type="http://schemas.openxmlformats.org/officeDocument/2006/relationships/tags" Target="../tags/tag142.xml"/><Relationship Id="rId31" Type="http://schemas.openxmlformats.org/officeDocument/2006/relationships/tags" Target="../tags/tag141.xml"/><Relationship Id="rId30" Type="http://schemas.openxmlformats.org/officeDocument/2006/relationships/tags" Target="../tags/tag140.xml"/><Relationship Id="rId3" Type="http://schemas.openxmlformats.org/officeDocument/2006/relationships/image" Target="../media/image16.png"/><Relationship Id="rId29" Type="http://schemas.openxmlformats.org/officeDocument/2006/relationships/tags" Target="../tags/tag139.xml"/><Relationship Id="rId28" Type="http://schemas.openxmlformats.org/officeDocument/2006/relationships/tags" Target="../tags/tag138.xml"/><Relationship Id="rId27" Type="http://schemas.openxmlformats.org/officeDocument/2006/relationships/tags" Target="../tags/tag137.xml"/><Relationship Id="rId26" Type="http://schemas.openxmlformats.org/officeDocument/2006/relationships/tags" Target="../tags/tag136.xml"/><Relationship Id="rId25" Type="http://schemas.openxmlformats.org/officeDocument/2006/relationships/tags" Target="../tags/tag135.xml"/><Relationship Id="rId24" Type="http://schemas.openxmlformats.org/officeDocument/2006/relationships/tags" Target="../tags/tag134.xml"/><Relationship Id="rId23" Type="http://schemas.openxmlformats.org/officeDocument/2006/relationships/tags" Target="../tags/tag133.xml"/><Relationship Id="rId22" Type="http://schemas.openxmlformats.org/officeDocument/2006/relationships/tags" Target="../tags/tag132.xml"/><Relationship Id="rId21" Type="http://schemas.openxmlformats.org/officeDocument/2006/relationships/tags" Target="../tags/tag131.xml"/><Relationship Id="rId20" Type="http://schemas.openxmlformats.org/officeDocument/2006/relationships/tags" Target="../tags/tag130.xml"/><Relationship Id="rId2" Type="http://schemas.openxmlformats.org/officeDocument/2006/relationships/tags" Target="../tags/tag113.xml"/><Relationship Id="rId19" Type="http://schemas.openxmlformats.org/officeDocument/2006/relationships/tags" Target="../tags/tag129.xml"/><Relationship Id="rId18" Type="http://schemas.openxmlformats.org/officeDocument/2006/relationships/tags" Target="../tags/tag128.xml"/><Relationship Id="rId17" Type="http://schemas.openxmlformats.org/officeDocument/2006/relationships/tags" Target="../tags/tag127.xml"/><Relationship Id="rId16" Type="http://schemas.openxmlformats.org/officeDocument/2006/relationships/tags" Target="../tags/tag126.xml"/><Relationship Id="rId15" Type="http://schemas.openxmlformats.org/officeDocument/2006/relationships/tags" Target="../tags/tag125.xml"/><Relationship Id="rId14" Type="http://schemas.openxmlformats.org/officeDocument/2006/relationships/tags" Target="../tags/tag124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tags" Target="../tags/tag11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152.xml"/><Relationship Id="rId8" Type="http://schemas.openxmlformats.org/officeDocument/2006/relationships/tags" Target="../tags/tag151.xml"/><Relationship Id="rId7" Type="http://schemas.openxmlformats.org/officeDocument/2006/relationships/tags" Target="../tags/tag150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0" Type="http://schemas.openxmlformats.org/officeDocument/2006/relationships/slideLayout" Target="../slideLayouts/slideLayout5.xml"/><Relationship Id="rId4" Type="http://schemas.openxmlformats.org/officeDocument/2006/relationships/tags" Target="../tags/tag147.xml"/><Relationship Id="rId39" Type="http://schemas.openxmlformats.org/officeDocument/2006/relationships/tags" Target="../tags/tag181.xml"/><Relationship Id="rId38" Type="http://schemas.openxmlformats.org/officeDocument/2006/relationships/tags" Target="../tags/tag180.xml"/><Relationship Id="rId37" Type="http://schemas.openxmlformats.org/officeDocument/2006/relationships/image" Target="../media/image17.png"/><Relationship Id="rId36" Type="http://schemas.openxmlformats.org/officeDocument/2006/relationships/tags" Target="../tags/tag179.xml"/><Relationship Id="rId35" Type="http://schemas.openxmlformats.org/officeDocument/2006/relationships/tags" Target="../tags/tag178.xml"/><Relationship Id="rId34" Type="http://schemas.openxmlformats.org/officeDocument/2006/relationships/tags" Target="../tags/tag177.xml"/><Relationship Id="rId33" Type="http://schemas.openxmlformats.org/officeDocument/2006/relationships/tags" Target="../tags/tag176.xml"/><Relationship Id="rId32" Type="http://schemas.openxmlformats.org/officeDocument/2006/relationships/tags" Target="../tags/tag175.xml"/><Relationship Id="rId31" Type="http://schemas.openxmlformats.org/officeDocument/2006/relationships/tags" Target="../tags/tag174.xml"/><Relationship Id="rId30" Type="http://schemas.openxmlformats.org/officeDocument/2006/relationships/tags" Target="../tags/tag173.xml"/><Relationship Id="rId3" Type="http://schemas.openxmlformats.org/officeDocument/2006/relationships/tags" Target="../tags/tag146.xml"/><Relationship Id="rId29" Type="http://schemas.openxmlformats.org/officeDocument/2006/relationships/tags" Target="../tags/tag172.xml"/><Relationship Id="rId28" Type="http://schemas.openxmlformats.org/officeDocument/2006/relationships/tags" Target="../tags/tag171.xml"/><Relationship Id="rId27" Type="http://schemas.openxmlformats.org/officeDocument/2006/relationships/tags" Target="../tags/tag170.xml"/><Relationship Id="rId26" Type="http://schemas.openxmlformats.org/officeDocument/2006/relationships/tags" Target="../tags/tag169.xml"/><Relationship Id="rId25" Type="http://schemas.openxmlformats.org/officeDocument/2006/relationships/tags" Target="../tags/tag168.xml"/><Relationship Id="rId24" Type="http://schemas.openxmlformats.org/officeDocument/2006/relationships/tags" Target="../tags/tag167.xml"/><Relationship Id="rId23" Type="http://schemas.openxmlformats.org/officeDocument/2006/relationships/tags" Target="../tags/tag166.xml"/><Relationship Id="rId22" Type="http://schemas.openxmlformats.org/officeDocument/2006/relationships/tags" Target="../tags/tag165.xml"/><Relationship Id="rId21" Type="http://schemas.openxmlformats.org/officeDocument/2006/relationships/tags" Target="../tags/tag164.xml"/><Relationship Id="rId20" Type="http://schemas.openxmlformats.org/officeDocument/2006/relationships/tags" Target="../tags/tag163.xml"/><Relationship Id="rId2" Type="http://schemas.openxmlformats.org/officeDocument/2006/relationships/tags" Target="../tags/tag145.xml"/><Relationship Id="rId19" Type="http://schemas.openxmlformats.org/officeDocument/2006/relationships/tags" Target="../tags/tag162.xml"/><Relationship Id="rId18" Type="http://schemas.openxmlformats.org/officeDocument/2006/relationships/tags" Target="../tags/tag161.xml"/><Relationship Id="rId17" Type="http://schemas.openxmlformats.org/officeDocument/2006/relationships/tags" Target="../tags/tag160.xml"/><Relationship Id="rId16" Type="http://schemas.openxmlformats.org/officeDocument/2006/relationships/tags" Target="../tags/tag159.xml"/><Relationship Id="rId15" Type="http://schemas.openxmlformats.org/officeDocument/2006/relationships/tags" Target="../tags/tag158.xml"/><Relationship Id="rId14" Type="http://schemas.openxmlformats.org/officeDocument/2006/relationships/tags" Target="../tags/tag157.xml"/><Relationship Id="rId13" Type="http://schemas.openxmlformats.org/officeDocument/2006/relationships/tags" Target="../tags/tag156.xml"/><Relationship Id="rId12" Type="http://schemas.openxmlformats.org/officeDocument/2006/relationships/tags" Target="../tags/tag155.xml"/><Relationship Id="rId11" Type="http://schemas.openxmlformats.org/officeDocument/2006/relationships/tags" Target="../tags/tag154.xml"/><Relationship Id="rId10" Type="http://schemas.openxmlformats.org/officeDocument/2006/relationships/tags" Target="../tags/tag153.xml"/><Relationship Id="rId1" Type="http://schemas.openxmlformats.org/officeDocument/2006/relationships/tags" Target="../tags/tag144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5.xml"/><Relationship Id="rId6" Type="http://schemas.openxmlformats.org/officeDocument/2006/relationships/tags" Target="../tags/tag186.xml"/><Relationship Id="rId5" Type="http://schemas.openxmlformats.org/officeDocument/2006/relationships/tags" Target="../tags/tag185.xml"/><Relationship Id="rId4" Type="http://schemas.openxmlformats.org/officeDocument/2006/relationships/tags" Target="../tags/tag184.xml"/><Relationship Id="rId3" Type="http://schemas.openxmlformats.org/officeDocument/2006/relationships/image" Target="../media/image18.png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tags" Target="../tags/tag193.xml"/><Relationship Id="rId7" Type="http://schemas.openxmlformats.org/officeDocument/2006/relationships/tags" Target="../tags/tag192.xml"/><Relationship Id="rId6" Type="http://schemas.openxmlformats.org/officeDocument/2006/relationships/tags" Target="../tags/tag191.xml"/><Relationship Id="rId5" Type="http://schemas.openxmlformats.org/officeDocument/2006/relationships/tags" Target="../tags/tag190.xml"/><Relationship Id="rId4" Type="http://schemas.openxmlformats.org/officeDocument/2006/relationships/tags" Target="../tags/tag189.xml"/><Relationship Id="rId3" Type="http://schemas.openxmlformats.org/officeDocument/2006/relationships/image" Target="../media/image19.png"/><Relationship Id="rId2" Type="http://schemas.openxmlformats.org/officeDocument/2006/relationships/tags" Target="../tags/tag188.xml"/><Relationship Id="rId1" Type="http://schemas.openxmlformats.org/officeDocument/2006/relationships/tags" Target="../tags/tag18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image" Target="../media/image5.png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image" Target="../media/image7.jpeg"/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53.xml"/><Relationship Id="rId8" Type="http://schemas.openxmlformats.org/officeDocument/2006/relationships/tags" Target="../tags/tag52.xml"/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3" Type="http://schemas.openxmlformats.org/officeDocument/2006/relationships/slideLayout" Target="../slideLayouts/slideLayout5.xml"/><Relationship Id="rId22" Type="http://schemas.openxmlformats.org/officeDocument/2006/relationships/tags" Target="../tags/tag66.xml"/><Relationship Id="rId21" Type="http://schemas.openxmlformats.org/officeDocument/2006/relationships/tags" Target="../tags/tag65.xml"/><Relationship Id="rId20" Type="http://schemas.openxmlformats.org/officeDocument/2006/relationships/tags" Target="../tags/tag64.xml"/><Relationship Id="rId2" Type="http://schemas.openxmlformats.org/officeDocument/2006/relationships/tags" Target="../tags/tag46.xml"/><Relationship Id="rId19" Type="http://schemas.openxmlformats.org/officeDocument/2006/relationships/tags" Target="../tags/tag63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tags" Target="../tags/tag55.xml"/><Relationship Id="rId10" Type="http://schemas.openxmlformats.org/officeDocument/2006/relationships/tags" Target="../tags/tag54.xml"/><Relationship Id="rId1" Type="http://schemas.openxmlformats.org/officeDocument/2006/relationships/tags" Target="../tags/tag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5" Type="http://schemas.openxmlformats.org/officeDocument/2006/relationships/slideLayout" Target="../slideLayouts/slideLayout5.xml"/><Relationship Id="rId24" Type="http://schemas.openxmlformats.org/officeDocument/2006/relationships/tags" Target="../tags/tag92.xml"/><Relationship Id="rId23" Type="http://schemas.openxmlformats.org/officeDocument/2006/relationships/tags" Target="../tags/tag91.xml"/><Relationship Id="rId22" Type="http://schemas.openxmlformats.org/officeDocument/2006/relationships/tags" Target="../tags/tag90.xml"/><Relationship Id="rId21" Type="http://schemas.openxmlformats.org/officeDocument/2006/relationships/tags" Target="../tags/tag89.xml"/><Relationship Id="rId20" Type="http://schemas.openxmlformats.org/officeDocument/2006/relationships/tags" Target="../tags/tag88.xml"/><Relationship Id="rId2" Type="http://schemas.openxmlformats.org/officeDocument/2006/relationships/tags" Target="../tags/tag70.xml"/><Relationship Id="rId19" Type="http://schemas.openxmlformats.org/officeDocument/2006/relationships/tags" Target="../tags/tag87.xml"/><Relationship Id="rId18" Type="http://schemas.openxmlformats.org/officeDocument/2006/relationships/tags" Target="../tags/tag86.xml"/><Relationship Id="rId17" Type="http://schemas.openxmlformats.org/officeDocument/2006/relationships/tags" Target="../tags/tag85.xml"/><Relationship Id="rId16" Type="http://schemas.openxmlformats.org/officeDocument/2006/relationships/tags" Target="../tags/tag84.xml"/><Relationship Id="rId15" Type="http://schemas.openxmlformats.org/officeDocument/2006/relationships/tags" Target="../tags/tag83.xml"/><Relationship Id="rId14" Type="http://schemas.openxmlformats.org/officeDocument/2006/relationships/tags" Target="../tags/tag82.xml"/><Relationship Id="rId13" Type="http://schemas.openxmlformats.org/officeDocument/2006/relationships/tags" Target="../tags/tag81.xml"/><Relationship Id="rId12" Type="http://schemas.openxmlformats.org/officeDocument/2006/relationships/tags" Target="../tags/tag80.xml"/><Relationship Id="rId11" Type="http://schemas.openxmlformats.org/officeDocument/2006/relationships/tags" Target="../tags/tag79.xml"/><Relationship Id="rId10" Type="http://schemas.openxmlformats.org/officeDocument/2006/relationships/tags" Target="../tags/tag78.xml"/><Relationship Id="rId1" Type="http://schemas.openxmlformats.org/officeDocument/2006/relationships/tags" Target="../tags/tag6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6.xml"/><Relationship Id="rId2" Type="http://schemas.openxmlformats.org/officeDocument/2006/relationships/image" Target="../media/image8.png"/><Relationship Id="rId1" Type="http://schemas.openxmlformats.org/officeDocument/2006/relationships/tags" Target="../tags/tag9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1685325" y="3048671"/>
            <a:ext cx="798984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方正兰亭中黑简体" pitchFamily="2" charset="-122"/>
                <a:ea typeface="方正兰亭中黑简体" pitchFamily="2" charset="-122"/>
              </a:rPr>
              <a:t>第</a:t>
            </a:r>
            <a:endParaRPr lang="zh-CN" altLang="en-US" sz="4800">
              <a:solidFill>
                <a:schemeClr val="bg1"/>
              </a:solidFill>
              <a:latin typeface="方正兰亭中黑简体" pitchFamily="2" charset="-122"/>
              <a:ea typeface="方正兰亭中黑简体" pitchFamily="2" charset="-122"/>
            </a:endParaRPr>
          </a:p>
        </p:txBody>
      </p:sp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3186812" y="3046033"/>
            <a:ext cx="569709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800">
                <a:solidFill>
                  <a:schemeClr val="bg1"/>
                </a:solidFill>
                <a:latin typeface="方正兰亭中黑简体" pitchFamily="2" charset="-122"/>
                <a:ea typeface="方正兰亭中黑简体" pitchFamily="2" charset="-122"/>
              </a:rPr>
              <a:t>节 </a:t>
            </a:r>
            <a:endParaRPr lang="zh-CN" altLang="en-US" sz="4800">
              <a:solidFill>
                <a:schemeClr val="bg1"/>
              </a:solidFill>
              <a:latin typeface="方正兰亭中黑简体" pitchFamily="2" charset="-122"/>
              <a:ea typeface="方正兰亭中黑简体" pitchFamily="2" charset="-122"/>
            </a:endParaRPr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2398567" y="2491252"/>
            <a:ext cx="792480" cy="15684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9600">
                <a:solidFill>
                  <a:schemeClr val="bg1"/>
                </a:solidFill>
                <a:latin typeface="方正兰亭中黑简体" pitchFamily="2" charset="-122"/>
                <a:ea typeface="方正兰亭中黑简体" pitchFamily="2" charset="-122"/>
              </a:rPr>
              <a:t>5</a:t>
            </a:r>
            <a:endParaRPr lang="zh-CN" altLang="en-US" sz="9600"/>
          </a:p>
        </p:txBody>
      </p:sp>
      <p:sp>
        <p:nvSpPr>
          <p:cNvPr id="10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497303" y="2991802"/>
            <a:ext cx="7455050" cy="755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336699"/>
                </a:solidFill>
                <a:latin typeface="+mn-lt"/>
                <a:ea typeface="楷体_GB2312" panose="02010609030101010101" pitchFamily="49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b="1">
                <a:solidFill>
                  <a:srgbClr val="336699"/>
                </a:solidFill>
                <a:latin typeface="+mn-lt"/>
                <a:ea typeface="楷体_GB2312" panose="02010609030101010101" pitchFamily="49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336699"/>
                </a:solidFill>
                <a:latin typeface="+mn-lt"/>
                <a:ea typeface="楷体_GB2312" panose="02010609030101010101" pitchFamily="49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b="1">
                <a:solidFill>
                  <a:srgbClr val="336699"/>
                </a:solidFill>
                <a:latin typeface="+mn-lt"/>
                <a:ea typeface="楷体_GB2312" panose="02010609030101010101" pitchFamily="49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rgbClr val="336699"/>
                </a:solidFill>
                <a:latin typeface="+mn-lt"/>
                <a:ea typeface="楷体_GB2312" panose="02010609030101010101" pitchFamily="49" charset="-122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rgbClr val="336699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rgbClr val="336699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rgbClr val="336699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rgbClr val="336699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zh-CN" sz="6000" b="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串、并联电路中电流的规律</a:t>
            </a:r>
            <a:endParaRPr lang="zh-CN" sz="6000" b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11" name="矩形 10"/>
          <p:cNvSpPr/>
          <p:nvPr>
            <p:custDataLst>
              <p:tags r:id="rId5"/>
            </p:custDataLst>
          </p:nvPr>
        </p:nvSpPr>
        <p:spPr>
          <a:xfrm>
            <a:off x="8911543" y="464965"/>
            <a:ext cx="2469867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初中物理  九年级全一册</a:t>
            </a:r>
            <a:endParaRPr lang="zh-CN" altLang="en-US" sz="1400" dirty="0">
              <a:solidFill>
                <a:schemeClr val="bg1">
                  <a:lumMod val="6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9" name="矩形 8"/>
          <p:cNvSpPr/>
          <p:nvPr>
            <p:custDataLst>
              <p:tags r:id="rId6"/>
            </p:custDataLst>
          </p:nvPr>
        </p:nvSpPr>
        <p:spPr>
          <a:xfrm>
            <a:off x="276860" y="3093720"/>
            <a:ext cx="930910" cy="2076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zh-CN" altLang="en-US" sz="1200">
                <a:solidFill>
                  <a:schemeClr val="tx1"/>
                </a:solidFill>
                <a:latin typeface="汉仪中黑简" pitchFamily="2" charset="-122"/>
                <a:ea typeface="汉仪中黑简" pitchFamily="2" charset="-122"/>
              </a:rPr>
              <a:t>第十五章</a:t>
            </a:r>
            <a:endParaRPr lang="zh-CN" altLang="en-US" sz="1200">
              <a:solidFill>
                <a:schemeClr val="tx1"/>
              </a:solidFill>
              <a:latin typeface="汉仪中黑简" pitchFamily="2" charset="-122"/>
              <a:ea typeface="汉仪中黑简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170545" y="5747385"/>
            <a:ext cx="2684780" cy="4559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lvl="0" indent="-34290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2000" b="1" kern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初三理综组</a:t>
            </a:r>
            <a:r>
              <a:rPr lang="en-US" altLang="zh-CN" sz="2000" b="1" kern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2000" b="1" kern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张天萌</a:t>
            </a:r>
            <a:endParaRPr lang="zh-CN" altLang="en-US" sz="2000" b="1" kern="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467360" y="549275"/>
            <a:ext cx="10753090" cy="143192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2.</a:t>
            </a:r>
            <a:r>
              <a:rPr lang="zh-CN" altLang="zh-CN" sz="2400" smtClean="0">
                <a:latin typeface="+mn-ea"/>
              </a:rPr>
              <a:t>（</a:t>
            </a:r>
            <a:r>
              <a:rPr lang="en-US" altLang="zh-CN" sz="2400" smtClean="0">
                <a:latin typeface="+mn-ea"/>
              </a:rPr>
              <a:t>2020</a:t>
            </a:r>
            <a:r>
              <a:rPr lang="zh-CN" altLang="zh-CN" sz="2400" smtClean="0">
                <a:latin typeface="+mn-ea"/>
              </a:rPr>
              <a:t>•北京一模）如图所示的四个电路中，开关均闭合后，通过两个灯泡的电流一定相等的是（　　）</a:t>
            </a:r>
            <a:r>
              <a:rPr lang="zh-CN" altLang="en-US" sz="2400" smtClean="0">
                <a:latin typeface="+mn-ea"/>
              </a:rPr>
              <a:t>；一定不相等的是（　　）。</a:t>
            </a:r>
            <a:endParaRPr lang="zh-CN" altLang="zh-CN" sz="2400">
              <a:latin typeface="+mn-ea"/>
            </a:endParaRPr>
          </a:p>
        </p:txBody>
      </p:sp>
      <p:pic>
        <p:nvPicPr>
          <p:cNvPr id="25602" name="图片24" descr="菁优网：http://www.jyeoo.com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854254" y="1980947"/>
            <a:ext cx="1308607" cy="1159052"/>
          </a:xfrm>
          <a:prstGeom prst="rect">
            <a:avLst/>
          </a:prstGeom>
          <a:noFill/>
        </p:spPr>
      </p:pic>
      <p:pic>
        <p:nvPicPr>
          <p:cNvPr id="25603" name="图片24" descr="菁优网：http://www.jyeoo.com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3298190" y="1924685"/>
            <a:ext cx="1604645" cy="1038225"/>
          </a:xfrm>
          <a:prstGeom prst="rect">
            <a:avLst/>
          </a:prstGeom>
          <a:noFill/>
        </p:spPr>
      </p:pic>
      <p:pic>
        <p:nvPicPr>
          <p:cNvPr id="25604" name="图片24" descr="菁优网：http://www.jyeoo.com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 bwMode="auto">
          <a:xfrm>
            <a:off x="6269990" y="1981835"/>
            <a:ext cx="1431290" cy="1169670"/>
          </a:xfrm>
          <a:prstGeom prst="rect">
            <a:avLst/>
          </a:prstGeom>
          <a:noFill/>
        </p:spPr>
      </p:pic>
      <p:pic>
        <p:nvPicPr>
          <p:cNvPr id="25605" name="图片24" descr="菁优网：http://www.jyeoo.com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 bwMode="auto">
          <a:xfrm>
            <a:off x="9418320" y="1865630"/>
            <a:ext cx="1544955" cy="1203325"/>
          </a:xfrm>
          <a:prstGeom prst="rect">
            <a:avLst/>
          </a:prstGeom>
          <a:noFill/>
        </p:spPr>
      </p:pic>
      <p:sp>
        <p:nvSpPr>
          <p:cNvPr id="2" name="文本框 1"/>
          <p:cNvSpPr txBox="1"/>
          <p:nvPr/>
        </p:nvSpPr>
        <p:spPr>
          <a:xfrm>
            <a:off x="149860" y="2771775"/>
            <a:ext cx="10818495" cy="4546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b="1"/>
              <a:t>    A.    </a:t>
            </a:r>
            <a:r>
              <a:rPr lang="en-US" altLang="zh-CN"/>
              <a:t>                             </a:t>
            </a:r>
            <a:r>
              <a:rPr lang="en-US" altLang="zh-CN" b="1"/>
              <a:t> B.                                             C.                                                D.</a:t>
            </a:r>
            <a:r>
              <a:rPr lang="en-US" altLang="zh-CN"/>
              <a:t>                                       </a:t>
            </a:r>
            <a:endParaRPr lang="en-US" altLang="zh-CN"/>
          </a:p>
        </p:txBody>
      </p:sp>
      <p:sp>
        <p:nvSpPr>
          <p:cNvPr id="9" name="Text Box 3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30131" y="1287614"/>
            <a:ext cx="48768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400" b="1" smtClean="0">
                <a:solidFill>
                  <a:srgbClr val="FF0000"/>
                </a:solidFill>
                <a:latin typeface="+mn-ea"/>
              </a:rPr>
              <a:t>Ｂ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977807" y="1287537"/>
            <a:ext cx="48768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400" b="1" smtClean="0">
                <a:solidFill>
                  <a:srgbClr val="FF0000"/>
                </a:solidFill>
                <a:latin typeface="+mn-ea"/>
              </a:rPr>
              <a:t>Ｄ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7360" y="3139440"/>
            <a:ext cx="10969625" cy="23914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3.</a:t>
            </a:r>
            <a:r>
              <a:rPr lang="zh-CN" altLang="zh-CN" sz="2400" smtClean="0">
                <a:latin typeface="+mn-ea"/>
                <a:sym typeface="+mn-ea"/>
              </a:rPr>
              <a:t>如图甲电路，闭合开关</a:t>
            </a:r>
            <a:r>
              <a:rPr lang="en-US" altLang="zh-CN" sz="2400" smtClean="0">
                <a:latin typeface="+mn-ea"/>
                <a:sym typeface="+mn-ea"/>
              </a:rPr>
              <a:t>S</a:t>
            </a:r>
            <a:r>
              <a:rPr lang="zh-CN" altLang="zh-CN" sz="2400" smtClean="0">
                <a:latin typeface="+mn-ea"/>
                <a:sym typeface="+mn-ea"/>
              </a:rPr>
              <a:t>后，两个灯泡都能发光，乙图为电流表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指针的位置，如果电流表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读数是</a:t>
            </a:r>
            <a:r>
              <a:rPr lang="en-US" altLang="zh-CN" sz="2400" smtClean="0">
                <a:latin typeface="+mn-ea"/>
                <a:sym typeface="+mn-ea"/>
              </a:rPr>
              <a:t>0.5A</a:t>
            </a:r>
            <a:r>
              <a:rPr lang="zh-CN" altLang="zh-CN" sz="2400" smtClean="0">
                <a:latin typeface="+mn-ea"/>
                <a:sym typeface="+mn-ea"/>
              </a:rPr>
              <a:t>，则下列说法错误的是（　　）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zh-CN" altLang="zh-CN" sz="2400" smtClean="0">
                <a:latin typeface="+mn-ea"/>
                <a:sym typeface="+mn-ea"/>
              </a:rPr>
              <a:t>．灯泡</a:t>
            </a:r>
            <a:r>
              <a:rPr lang="en-US" altLang="zh-CN" sz="2400" smtClean="0">
                <a:latin typeface="+mn-ea"/>
                <a:sym typeface="+mn-ea"/>
              </a:rPr>
              <a:t>L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和</a:t>
            </a:r>
            <a:r>
              <a:rPr lang="en-US" altLang="zh-CN" sz="2400" smtClean="0">
                <a:latin typeface="+mn-ea"/>
                <a:sym typeface="+mn-ea"/>
              </a:rPr>
              <a:t>L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并联</a:t>
            </a:r>
            <a:r>
              <a:rPr lang="en-US" altLang="zh-CN" sz="2400" smtClean="0">
                <a:latin typeface="+mn-ea"/>
                <a:sym typeface="+mn-ea"/>
              </a:rPr>
              <a:t>	</a:t>
            </a:r>
            <a:endParaRPr lang="zh-CN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B</a:t>
            </a:r>
            <a:r>
              <a:rPr lang="zh-CN" altLang="zh-CN" sz="2400" smtClean="0">
                <a:latin typeface="+mn-ea"/>
                <a:sym typeface="+mn-ea"/>
              </a:rPr>
              <a:t>．电流表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一定连接“</a:t>
            </a:r>
            <a:r>
              <a:rPr lang="en-US" altLang="zh-CN" sz="2400" smtClean="0">
                <a:latin typeface="+mn-ea"/>
                <a:sym typeface="+mn-ea"/>
              </a:rPr>
              <a:t>3A</a:t>
            </a:r>
            <a:r>
              <a:rPr lang="zh-CN" altLang="zh-CN" sz="2400" smtClean="0">
                <a:latin typeface="+mn-ea"/>
                <a:sym typeface="+mn-ea"/>
              </a:rPr>
              <a:t>”接线柱</a:t>
            </a:r>
            <a:r>
              <a:rPr lang="en-US" altLang="zh-CN" sz="2400" smtClean="0">
                <a:latin typeface="+mn-ea"/>
                <a:sym typeface="+mn-ea"/>
              </a:rPr>
              <a:t>	</a:t>
            </a:r>
            <a:endParaRPr lang="zh-CN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C</a:t>
            </a:r>
            <a:r>
              <a:rPr lang="zh-CN" altLang="zh-CN" sz="2400" smtClean="0">
                <a:latin typeface="+mn-ea"/>
                <a:sym typeface="+mn-ea"/>
              </a:rPr>
              <a:t>．电流表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的读数是</a:t>
            </a:r>
            <a:r>
              <a:rPr lang="en-US" altLang="zh-CN" sz="2400" smtClean="0">
                <a:latin typeface="+mn-ea"/>
                <a:sym typeface="+mn-ea"/>
              </a:rPr>
              <a:t>1.5A	</a:t>
            </a:r>
            <a:endParaRPr lang="zh-CN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D</a:t>
            </a:r>
            <a:r>
              <a:rPr lang="zh-CN" altLang="zh-CN" sz="2400" smtClean="0">
                <a:latin typeface="+mn-ea"/>
                <a:sym typeface="+mn-ea"/>
              </a:rPr>
              <a:t>．通过灯</a:t>
            </a:r>
            <a:r>
              <a:rPr lang="en-US" altLang="zh-CN" sz="2400" smtClean="0">
                <a:latin typeface="+mn-ea"/>
                <a:sym typeface="+mn-ea"/>
              </a:rPr>
              <a:t>L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的电流为</a:t>
            </a:r>
            <a:r>
              <a:rPr lang="en-US" altLang="zh-CN" sz="2400" smtClean="0">
                <a:latin typeface="+mn-ea"/>
                <a:sym typeface="+mn-ea"/>
              </a:rPr>
              <a:t>1.5A</a:t>
            </a:r>
            <a:endParaRPr lang="en-US" altLang="zh-CN" sz="2400" smtClean="0">
              <a:latin typeface="+mn-ea"/>
              <a:sym typeface="+mn-ea"/>
            </a:endParaRPr>
          </a:p>
        </p:txBody>
      </p:sp>
      <p:pic>
        <p:nvPicPr>
          <p:cNvPr id="28674" name="图片24" descr="菁优网：http://www.jyeoo.com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13"/>
          <a:stretch>
            <a:fillRect/>
          </a:stretch>
        </p:blipFill>
        <p:spPr bwMode="auto">
          <a:xfrm>
            <a:off x="6794500" y="4590415"/>
            <a:ext cx="3707130" cy="17887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ext Box 36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346950" y="3900170"/>
            <a:ext cx="487680" cy="4610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noAutofit/>
          </a:bodyPr>
          <a:p>
            <a:r>
              <a:rPr lang="zh-CN" altLang="en-US" sz="2400" b="1" smtClean="0">
                <a:solidFill>
                  <a:srgbClr val="FF0000"/>
                </a:solidFill>
                <a:latin typeface="+mn-ea"/>
              </a:rPr>
              <a:t>Ｄ</a:t>
            </a:r>
            <a:endParaRPr lang="zh-CN" altLang="en-US" sz="2400" b="1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/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5590" y="332105"/>
            <a:ext cx="10649585" cy="30289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4. </a:t>
            </a:r>
            <a:r>
              <a:rPr lang="zh-CN" altLang="zh-CN" sz="2400" smtClean="0">
                <a:latin typeface="+mn-ea"/>
                <a:sym typeface="+mn-ea"/>
              </a:rPr>
              <a:t>如图甲电路，闭合开关后，两个电流表指针偏转均为图乙所示，则通过</a:t>
            </a:r>
            <a:r>
              <a:rPr lang="en-US" altLang="zh-CN" sz="2400" smtClean="0">
                <a:latin typeface="+mn-ea"/>
                <a:sym typeface="+mn-ea"/>
              </a:rPr>
              <a:t>L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与</a:t>
            </a:r>
            <a:r>
              <a:rPr lang="en-US" altLang="zh-CN" sz="2400" smtClean="0">
                <a:latin typeface="+mn-ea"/>
                <a:sym typeface="+mn-ea"/>
              </a:rPr>
              <a:t>L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的电流分别是（　　）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zh-CN" altLang="zh-CN" sz="2400" smtClean="0">
                <a:latin typeface="+mn-ea"/>
                <a:sym typeface="+mn-ea"/>
              </a:rPr>
              <a:t>．</a:t>
            </a:r>
            <a:r>
              <a:rPr lang="en-US" altLang="zh-CN" sz="2400" smtClean="0">
                <a:latin typeface="+mn-ea"/>
                <a:sym typeface="+mn-ea"/>
              </a:rPr>
              <a:t>2.2A</a:t>
            </a:r>
            <a:r>
              <a:rPr lang="zh-CN" altLang="en-US" sz="2400" smtClean="0">
                <a:latin typeface="+mn-ea"/>
                <a:sym typeface="+mn-ea"/>
              </a:rPr>
              <a:t>　　</a:t>
            </a:r>
            <a:r>
              <a:rPr lang="en-US" altLang="zh-CN" sz="2400" smtClean="0">
                <a:latin typeface="+mn-ea"/>
                <a:sym typeface="+mn-ea"/>
              </a:rPr>
              <a:t>0.44A	  B</a:t>
            </a:r>
            <a:r>
              <a:rPr lang="zh-CN" altLang="zh-CN" sz="2400" smtClean="0">
                <a:latin typeface="+mn-ea"/>
                <a:sym typeface="+mn-ea"/>
              </a:rPr>
              <a:t>．</a:t>
            </a:r>
            <a:r>
              <a:rPr lang="en-US" altLang="zh-CN" sz="2400" smtClean="0">
                <a:latin typeface="+mn-ea"/>
                <a:sym typeface="+mn-ea"/>
              </a:rPr>
              <a:t>1.76A </a:t>
            </a:r>
            <a:r>
              <a:rPr lang="zh-CN" altLang="en-US" sz="2400" smtClean="0">
                <a:latin typeface="+mn-ea"/>
                <a:sym typeface="+mn-ea"/>
              </a:rPr>
              <a:t>　</a:t>
            </a:r>
            <a:r>
              <a:rPr lang="en-US" altLang="zh-CN" sz="2400" smtClean="0">
                <a:latin typeface="+mn-ea"/>
                <a:sym typeface="+mn-ea"/>
              </a:rPr>
              <a:t>0.44A	</a:t>
            </a:r>
            <a:endParaRPr lang="zh-CN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C</a:t>
            </a:r>
            <a:r>
              <a:rPr lang="zh-CN" altLang="zh-CN" sz="2400" smtClean="0">
                <a:latin typeface="+mn-ea"/>
                <a:sym typeface="+mn-ea"/>
              </a:rPr>
              <a:t>．</a:t>
            </a:r>
            <a:r>
              <a:rPr lang="en-US" altLang="zh-CN" sz="2400" smtClean="0">
                <a:latin typeface="+mn-ea"/>
                <a:sym typeface="+mn-ea"/>
              </a:rPr>
              <a:t>0.44A </a:t>
            </a:r>
            <a:r>
              <a:rPr lang="zh-CN" altLang="en-US" sz="2400" smtClean="0">
                <a:latin typeface="+mn-ea"/>
                <a:sym typeface="+mn-ea"/>
              </a:rPr>
              <a:t>　</a:t>
            </a:r>
            <a:r>
              <a:rPr lang="en-US" altLang="zh-CN" sz="2400" smtClean="0">
                <a:latin typeface="+mn-ea"/>
                <a:sym typeface="+mn-ea"/>
              </a:rPr>
              <a:t>1.76A	   D</a:t>
            </a:r>
            <a:r>
              <a:rPr lang="zh-CN" altLang="zh-CN" sz="2400" smtClean="0">
                <a:latin typeface="+mn-ea"/>
                <a:sym typeface="+mn-ea"/>
              </a:rPr>
              <a:t>．</a:t>
            </a:r>
            <a:r>
              <a:rPr lang="en-US" altLang="zh-CN" sz="2400" smtClean="0">
                <a:latin typeface="+mn-ea"/>
                <a:sym typeface="+mn-ea"/>
              </a:rPr>
              <a:t>0.44A </a:t>
            </a:r>
            <a:r>
              <a:rPr lang="zh-CN" altLang="en-US" sz="2400" smtClean="0">
                <a:latin typeface="+mn-ea"/>
                <a:sym typeface="+mn-ea"/>
              </a:rPr>
              <a:t>　</a:t>
            </a:r>
            <a:r>
              <a:rPr lang="en-US" altLang="zh-CN" sz="2400" smtClean="0">
                <a:latin typeface="+mn-ea"/>
                <a:sym typeface="+mn-ea"/>
              </a:rPr>
              <a:t>2.2A</a:t>
            </a:r>
            <a:endParaRPr lang="en-US" altLang="zh-CN" sz="2400" smtClean="0">
              <a:latin typeface="+mn-ea"/>
              <a:sym typeface="+mn-ea"/>
            </a:endParaRPr>
          </a:p>
        </p:txBody>
      </p:sp>
      <p:pic>
        <p:nvPicPr>
          <p:cNvPr id="29698" name="图片24" descr="菁优网：http://www.jyeoo.com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 bwMode="auto">
          <a:xfrm>
            <a:off x="7051675" y="1162685"/>
            <a:ext cx="3785870" cy="14947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 Box 3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50517" y="1013098"/>
            <a:ext cx="48768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400" b="1" smtClean="0">
                <a:solidFill>
                  <a:srgbClr val="FF0000"/>
                </a:solidFill>
                <a:latin typeface="+mn-ea"/>
              </a:rPr>
              <a:t>Ｃ</a:t>
            </a:r>
            <a:endParaRPr lang="zh-CN" altLang="en-US" sz="2400" b="1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4170" y="2920365"/>
            <a:ext cx="10960100" cy="2954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5.</a:t>
            </a:r>
            <a:r>
              <a:rPr lang="zh-CN" altLang="zh-CN" sz="2400" smtClean="0">
                <a:latin typeface="+mn-ea"/>
                <a:sym typeface="+mn-ea"/>
              </a:rPr>
              <a:t>将两个电流表分别接入如图甲所示的两个位置测量电流，此时电流表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和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指针偏转分别如图乙所示，下列说法正确的是（　　）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zh-CN" altLang="zh-CN" sz="2400" smtClean="0">
                <a:latin typeface="+mn-ea"/>
                <a:sym typeface="+mn-ea"/>
              </a:rPr>
              <a:t>．电流表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测量电灯</a:t>
            </a:r>
            <a:r>
              <a:rPr lang="en-US" altLang="zh-CN" sz="2400" smtClean="0">
                <a:latin typeface="+mn-ea"/>
                <a:sym typeface="+mn-ea"/>
              </a:rPr>
              <a:t>L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的电流</a:t>
            </a:r>
            <a:r>
              <a:rPr lang="en-US" altLang="zh-CN" sz="2400" smtClean="0">
                <a:latin typeface="+mn-ea"/>
                <a:sym typeface="+mn-ea"/>
              </a:rPr>
              <a:t>	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B</a:t>
            </a:r>
            <a:r>
              <a:rPr lang="zh-CN" altLang="zh-CN" sz="2400" smtClean="0">
                <a:latin typeface="+mn-ea"/>
                <a:sym typeface="+mn-ea"/>
              </a:rPr>
              <a:t>．电流表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1</a:t>
            </a:r>
            <a:r>
              <a:rPr lang="zh-CN" altLang="zh-CN" sz="2400" smtClean="0">
                <a:latin typeface="+mn-ea"/>
                <a:sym typeface="+mn-ea"/>
              </a:rPr>
              <a:t>的示数可能为</a:t>
            </a:r>
            <a:r>
              <a:rPr lang="en-US" altLang="zh-CN" sz="2400" smtClean="0">
                <a:latin typeface="+mn-ea"/>
                <a:sym typeface="+mn-ea"/>
              </a:rPr>
              <a:t>0.24A	</a:t>
            </a:r>
            <a:endParaRPr lang="zh-CN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C</a:t>
            </a:r>
            <a:r>
              <a:rPr lang="zh-CN" altLang="zh-CN" sz="2400" smtClean="0">
                <a:latin typeface="+mn-ea"/>
                <a:sym typeface="+mn-ea"/>
              </a:rPr>
              <a:t>．电流表</a:t>
            </a:r>
            <a:r>
              <a:rPr lang="en-US" altLang="zh-CN" sz="2400" smtClean="0">
                <a:latin typeface="+mn-ea"/>
                <a:sym typeface="+mn-ea"/>
              </a:rPr>
              <a:t>A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的示数一定为</a:t>
            </a:r>
            <a:r>
              <a:rPr lang="en-US" altLang="zh-CN" sz="2400" smtClean="0">
                <a:latin typeface="+mn-ea"/>
                <a:sym typeface="+mn-ea"/>
              </a:rPr>
              <a:t>2A	</a:t>
            </a:r>
            <a:endParaRPr lang="zh-CN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D</a:t>
            </a:r>
            <a:r>
              <a:rPr lang="zh-CN" altLang="zh-CN" sz="2400" smtClean="0">
                <a:latin typeface="+mn-ea"/>
                <a:sym typeface="+mn-ea"/>
              </a:rPr>
              <a:t>．通过灯</a:t>
            </a:r>
            <a:r>
              <a:rPr lang="en-US" altLang="zh-CN" sz="2400" smtClean="0">
                <a:latin typeface="+mn-ea"/>
                <a:sym typeface="+mn-ea"/>
              </a:rPr>
              <a:t>L</a:t>
            </a:r>
            <a:r>
              <a:rPr lang="en-US" altLang="zh-CN" sz="2400" baseline="-25000" smtClean="0">
                <a:latin typeface="+mn-ea"/>
                <a:sym typeface="+mn-ea"/>
              </a:rPr>
              <a:t>2</a:t>
            </a:r>
            <a:r>
              <a:rPr lang="zh-CN" altLang="zh-CN" sz="2400" smtClean="0">
                <a:latin typeface="+mn-ea"/>
                <a:sym typeface="+mn-ea"/>
              </a:rPr>
              <a:t>的电流可能为</a:t>
            </a:r>
            <a:r>
              <a:rPr lang="en-US" altLang="zh-CN" sz="2400" smtClean="0">
                <a:latin typeface="+mn-ea"/>
                <a:sym typeface="+mn-ea"/>
              </a:rPr>
              <a:t>0.12A</a:t>
            </a:r>
            <a:endParaRPr lang="en-US" altLang="zh-CN" sz="2400" smtClean="0">
              <a:latin typeface="+mn-ea"/>
              <a:sym typeface="+mn-ea"/>
            </a:endParaRPr>
          </a:p>
        </p:txBody>
      </p:sp>
      <p:pic>
        <p:nvPicPr>
          <p:cNvPr id="30722" name="图片24" descr="菁优网：http://www.jyeoo.com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5013960" y="4348480"/>
            <a:ext cx="6866890" cy="17964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ext Box 3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635120" y="3624719"/>
            <a:ext cx="48768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400" b="1" smtClean="0">
                <a:solidFill>
                  <a:srgbClr val="FF0000"/>
                </a:solidFill>
                <a:latin typeface="+mn-ea"/>
              </a:rPr>
              <a:t>Ｄ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467360" y="476885"/>
            <a:ext cx="10538460" cy="315404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6.</a:t>
            </a:r>
            <a:r>
              <a:rPr lang="zh-CN" altLang="zh-CN" sz="2400" smtClean="0">
                <a:latin typeface="+mn-ea"/>
              </a:rPr>
              <a:t>如图甲所示电路，合上开关后两灯正常发光，电流表</a:t>
            </a:r>
            <a:r>
              <a:rPr lang="en-US" altLang="zh-CN" sz="2400" smtClean="0">
                <a:latin typeface="+mn-ea"/>
              </a:rPr>
              <a:t>A</a:t>
            </a:r>
            <a:r>
              <a:rPr lang="en-US" altLang="zh-CN" sz="2400" baseline="-25000" smtClean="0">
                <a:latin typeface="+mn-ea"/>
              </a:rPr>
              <a:t>1</a:t>
            </a:r>
            <a:r>
              <a:rPr lang="zh-CN" altLang="zh-CN" sz="2400" smtClean="0">
                <a:latin typeface="+mn-ea"/>
              </a:rPr>
              <a:t>的示数如图乙所示，电流表</a:t>
            </a:r>
            <a:r>
              <a:rPr lang="en-US" altLang="zh-CN" sz="2400" smtClean="0">
                <a:latin typeface="+mn-ea"/>
              </a:rPr>
              <a:t>A</a:t>
            </a:r>
            <a:r>
              <a:rPr lang="en-US" altLang="zh-CN" sz="2400" baseline="-25000" smtClean="0">
                <a:latin typeface="+mn-ea"/>
              </a:rPr>
              <a:t>2</a:t>
            </a:r>
            <a:r>
              <a:rPr lang="zh-CN" altLang="zh-CN" sz="2400" smtClean="0">
                <a:latin typeface="+mn-ea"/>
              </a:rPr>
              <a:t>的示数为</a:t>
            </a:r>
            <a:r>
              <a:rPr lang="en-US" altLang="zh-CN" sz="2400" smtClean="0">
                <a:latin typeface="+mn-ea"/>
              </a:rPr>
              <a:t>0.6A</a:t>
            </a:r>
            <a:r>
              <a:rPr lang="zh-CN" altLang="zh-CN" sz="2400" smtClean="0">
                <a:latin typeface="+mn-ea"/>
              </a:rPr>
              <a:t>，则（　　）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A</a:t>
            </a:r>
            <a:r>
              <a:rPr lang="zh-CN" altLang="zh-CN" sz="2400" smtClean="0">
                <a:latin typeface="+mn-ea"/>
              </a:rPr>
              <a:t>．两灯是串联连接的</a:t>
            </a:r>
            <a:r>
              <a:rPr lang="en-US" altLang="zh-CN" sz="2400" smtClean="0">
                <a:latin typeface="+mn-ea"/>
              </a:rPr>
              <a:t>	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B</a:t>
            </a:r>
            <a:r>
              <a:rPr lang="zh-CN" altLang="zh-CN" sz="2400" smtClean="0">
                <a:latin typeface="+mn-ea"/>
              </a:rPr>
              <a:t>．流过</a:t>
            </a:r>
            <a:r>
              <a:rPr lang="en-US" altLang="zh-CN" sz="2400" smtClean="0">
                <a:latin typeface="+mn-ea"/>
              </a:rPr>
              <a:t>L</a:t>
            </a:r>
            <a:r>
              <a:rPr lang="en-US" altLang="zh-CN" sz="2400" baseline="-25000" smtClean="0">
                <a:latin typeface="+mn-ea"/>
              </a:rPr>
              <a:t>1</a:t>
            </a:r>
            <a:r>
              <a:rPr lang="zh-CN" altLang="zh-CN" sz="2400" smtClean="0">
                <a:latin typeface="+mn-ea"/>
              </a:rPr>
              <a:t>的电流是</a:t>
            </a:r>
            <a:r>
              <a:rPr lang="en-US" altLang="zh-CN" sz="2400" smtClean="0">
                <a:latin typeface="+mn-ea"/>
              </a:rPr>
              <a:t>0.3A	</a:t>
            </a:r>
            <a:endParaRPr lang="zh-CN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C</a:t>
            </a:r>
            <a:r>
              <a:rPr lang="zh-CN" altLang="zh-CN" sz="2400" smtClean="0">
                <a:latin typeface="+mn-ea"/>
              </a:rPr>
              <a:t>．流过</a:t>
            </a:r>
            <a:r>
              <a:rPr lang="en-US" altLang="zh-CN" sz="2400" smtClean="0">
                <a:latin typeface="+mn-ea"/>
              </a:rPr>
              <a:t>L</a:t>
            </a:r>
            <a:r>
              <a:rPr lang="en-US" altLang="zh-CN" sz="2400" baseline="-25000" smtClean="0">
                <a:latin typeface="+mn-ea"/>
              </a:rPr>
              <a:t>2</a:t>
            </a:r>
            <a:r>
              <a:rPr lang="zh-CN" altLang="zh-CN" sz="2400" smtClean="0">
                <a:latin typeface="+mn-ea"/>
              </a:rPr>
              <a:t>的电流是</a:t>
            </a:r>
            <a:r>
              <a:rPr lang="en-US" altLang="zh-CN" sz="2400" smtClean="0">
                <a:latin typeface="+mn-ea"/>
              </a:rPr>
              <a:t>0.6A	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D</a:t>
            </a:r>
            <a:r>
              <a:rPr lang="zh-CN" altLang="zh-CN" sz="2400" smtClean="0">
                <a:latin typeface="+mn-ea"/>
              </a:rPr>
              <a:t>．干路电流是</a:t>
            </a:r>
            <a:r>
              <a:rPr lang="en-US" altLang="zh-CN" sz="2400" smtClean="0">
                <a:latin typeface="+mn-ea"/>
              </a:rPr>
              <a:t>1.1A</a:t>
            </a:r>
            <a:endParaRPr lang="zh-CN" altLang="zh-CN" sz="2400" smtClean="0">
              <a:latin typeface="+mn-ea"/>
            </a:endParaRPr>
          </a:p>
        </p:txBody>
      </p:sp>
      <p:pic>
        <p:nvPicPr>
          <p:cNvPr id="31746" name="图片24" descr="菁优网：http://www.jyeoo.com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5955030" y="1153795"/>
            <a:ext cx="4549140" cy="22275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 Box 3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02324" y="1167651"/>
            <a:ext cx="48768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400" b="1" smtClean="0">
                <a:solidFill>
                  <a:srgbClr val="FF0000"/>
                </a:solidFill>
                <a:latin typeface="+mn-ea"/>
              </a:rPr>
              <a:t>Ｂ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54355" y="3790950"/>
            <a:ext cx="10718800" cy="13017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en-US" altLang="zh-CN" sz="2600" smtClean="0">
                <a:latin typeface="+mn-ea"/>
                <a:sym typeface="+mn-ea"/>
              </a:rPr>
              <a:t>7.</a:t>
            </a:r>
            <a:r>
              <a:rPr lang="zh-CN" altLang="en-US" sz="2600" smtClean="0">
                <a:latin typeface="+mn-ea"/>
                <a:sym typeface="+mn-ea"/>
              </a:rPr>
              <a:t>如</a:t>
            </a:r>
            <a:r>
              <a:rPr lang="zh-CN" altLang="en-US" sz="2600">
                <a:latin typeface="+mn-ea"/>
                <a:sym typeface="+mn-ea"/>
              </a:rPr>
              <a:t>图所示，已知</a:t>
            </a:r>
            <a:r>
              <a:rPr lang="en-US" altLang="zh-CN" sz="2600">
                <a:latin typeface="+mn-ea"/>
                <a:sym typeface="+mn-ea"/>
              </a:rPr>
              <a:t>A1</a:t>
            </a:r>
            <a:r>
              <a:rPr lang="zh-CN" altLang="en-US" sz="2600">
                <a:latin typeface="+mn-ea"/>
                <a:sym typeface="+mn-ea"/>
              </a:rPr>
              <a:t>的示数是</a:t>
            </a:r>
            <a:r>
              <a:rPr lang="en-US" altLang="zh-CN" sz="2600">
                <a:latin typeface="+mn-ea"/>
                <a:sym typeface="+mn-ea"/>
              </a:rPr>
              <a:t>0.8A</a:t>
            </a:r>
            <a:r>
              <a:rPr lang="zh-CN" altLang="en-US" sz="2600" smtClean="0">
                <a:latin typeface="+mn-ea"/>
                <a:sym typeface="+mn-ea"/>
              </a:rPr>
              <a:t>，</a:t>
            </a:r>
            <a:r>
              <a:rPr lang="en-US" altLang="zh-CN" sz="2600" smtClean="0">
                <a:latin typeface="+mn-ea"/>
                <a:sym typeface="+mn-ea"/>
              </a:rPr>
              <a:t>A2</a:t>
            </a:r>
            <a:r>
              <a:rPr lang="zh-CN" altLang="en-US" sz="2600">
                <a:latin typeface="+mn-ea"/>
                <a:sym typeface="+mn-ea"/>
              </a:rPr>
              <a:t>的示数是</a:t>
            </a:r>
            <a:r>
              <a:rPr lang="en-US" altLang="zh-CN" sz="2600">
                <a:latin typeface="+mn-ea"/>
                <a:sym typeface="+mn-ea"/>
              </a:rPr>
              <a:t>1.5A</a:t>
            </a:r>
            <a:r>
              <a:rPr lang="zh-CN" altLang="en-US" sz="2600">
                <a:latin typeface="+mn-ea"/>
                <a:sym typeface="+mn-ea"/>
              </a:rPr>
              <a:t>，则通过灯</a:t>
            </a:r>
            <a:r>
              <a:rPr lang="en-US" altLang="zh-CN" sz="2600">
                <a:latin typeface="+mn-ea"/>
                <a:sym typeface="+mn-ea"/>
              </a:rPr>
              <a:t>L1</a:t>
            </a:r>
            <a:r>
              <a:rPr lang="zh-CN" altLang="en-US" sz="2600">
                <a:latin typeface="+mn-ea"/>
                <a:sym typeface="+mn-ea"/>
              </a:rPr>
              <a:t>的电</a:t>
            </a:r>
            <a:r>
              <a:rPr lang="zh-CN" altLang="en-US" sz="2600" smtClean="0">
                <a:latin typeface="+mn-ea"/>
                <a:sym typeface="+mn-ea"/>
              </a:rPr>
              <a:t>流是</a:t>
            </a:r>
            <a:r>
              <a:rPr lang="en-US" altLang="zh-CN" sz="2600">
                <a:latin typeface="+mn-ea"/>
                <a:sym typeface="+mn-ea"/>
              </a:rPr>
              <a:t>_____A</a:t>
            </a:r>
            <a:r>
              <a:rPr lang="zh-CN" altLang="en-US" sz="2600">
                <a:latin typeface="+mn-ea"/>
                <a:sym typeface="+mn-ea"/>
              </a:rPr>
              <a:t>，灯</a:t>
            </a:r>
            <a:r>
              <a:rPr lang="en-US" altLang="zh-CN" sz="2600">
                <a:latin typeface="+mn-ea"/>
                <a:sym typeface="+mn-ea"/>
              </a:rPr>
              <a:t>L2</a:t>
            </a:r>
            <a:r>
              <a:rPr lang="zh-CN" altLang="en-US" sz="2600">
                <a:latin typeface="+mn-ea"/>
                <a:sym typeface="+mn-ea"/>
              </a:rPr>
              <a:t>的电流是</a:t>
            </a:r>
            <a:r>
              <a:rPr lang="en-US" altLang="zh-CN" sz="2600">
                <a:latin typeface="+mn-ea"/>
                <a:sym typeface="+mn-ea"/>
              </a:rPr>
              <a:t>______A</a:t>
            </a:r>
            <a:r>
              <a:rPr lang="zh-CN" altLang="en-US" sz="2600">
                <a:latin typeface="+mn-ea"/>
                <a:sym typeface="+mn-ea"/>
              </a:rPr>
              <a:t>。</a:t>
            </a:r>
            <a:endParaRPr lang="zh-CN" altLang="en-US" sz="2600">
              <a:latin typeface="+mn-ea"/>
              <a:sym typeface="+mn-ea"/>
            </a:endParaRPr>
          </a:p>
        </p:txBody>
      </p:sp>
      <p:grpSp>
        <p:nvGrpSpPr>
          <p:cNvPr id="5" name="Group 3"/>
          <p:cNvGrpSpPr/>
          <p:nvPr/>
        </p:nvGrpSpPr>
        <p:grpSpPr>
          <a:xfrm>
            <a:off x="7172980" y="4635247"/>
            <a:ext cx="2736850" cy="2020253"/>
            <a:chOff x="1610" y="2341"/>
            <a:chExt cx="1724" cy="1701"/>
          </a:xfrm>
        </p:grpSpPr>
        <p:grpSp>
          <p:nvGrpSpPr>
            <p:cNvPr id="8" name="Group 4"/>
            <p:cNvGrpSpPr/>
            <p:nvPr/>
          </p:nvGrpSpPr>
          <p:grpSpPr>
            <a:xfrm>
              <a:off x="1610" y="3612"/>
              <a:ext cx="1724" cy="227"/>
              <a:chOff x="1655" y="73"/>
              <a:chExt cx="1406" cy="227"/>
            </a:xfrm>
          </p:grpSpPr>
          <p:grpSp>
            <p:nvGrpSpPr>
              <p:cNvPr id="32" name="Group 5"/>
              <p:cNvGrpSpPr/>
              <p:nvPr/>
            </p:nvGrpSpPr>
            <p:grpSpPr>
              <a:xfrm>
                <a:off x="1655" y="119"/>
                <a:ext cx="1043" cy="108"/>
                <a:chOff x="1701" y="1616"/>
                <a:chExt cx="1043" cy="108"/>
              </a:xfrm>
            </p:grpSpPr>
            <p:sp>
              <p:nvSpPr>
                <p:cNvPr id="36" name="Line 6"/>
                <p:cNvSpPr>
                  <a:spLocks noChangeShapeType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>
                  <a:off x="1701" y="1706"/>
                  <a:ext cx="5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7" name="Oval 7"/>
                <p:cNvSpPr>
                  <a:spLocks noChangeArrowheads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2245" y="1679"/>
                  <a:ext cx="45" cy="45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p>
                  <a:endParaRPr lang="zh-CN" altLang="en-US"/>
                </a:p>
              </p:txBody>
            </p:sp>
            <p:sp>
              <p:nvSpPr>
                <p:cNvPr id="38" name="Line 8"/>
                <p:cNvSpPr>
                  <a:spLocks noChangeShapeType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 flipV="1">
                  <a:off x="2290" y="1616"/>
                  <a:ext cx="227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39" name="Line 9"/>
                <p:cNvSpPr>
                  <a:spLocks noChangeShapeType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2517" y="1697"/>
                  <a:ext cx="22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</p:spPr>
              <p:txBody>
                <a:bodyPr/>
                <a:p>
                  <a:endParaRPr lang="zh-CN" altLang="en-US"/>
                </a:p>
              </p:txBody>
            </p:sp>
          </p:grpSp>
          <p:sp>
            <p:nvSpPr>
              <p:cNvPr id="33" name="Line 10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H="1">
                <a:off x="2699" y="119"/>
                <a:ext cx="0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34" name="Line 11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>
                <a:off x="2789" y="73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35" name="Line 12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789" y="192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</p:grpSp>
        <p:grpSp>
          <p:nvGrpSpPr>
            <p:cNvPr id="9" name="Group 13"/>
            <p:cNvGrpSpPr/>
            <p:nvPr/>
          </p:nvGrpSpPr>
          <p:grpSpPr>
            <a:xfrm>
              <a:off x="1610" y="2784"/>
              <a:ext cx="1405" cy="229"/>
              <a:chOff x="1610" y="2784"/>
              <a:chExt cx="1405" cy="229"/>
            </a:xfrm>
          </p:grpSpPr>
          <p:sp>
            <p:nvSpPr>
              <p:cNvPr id="27" name="AutoShape 14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 rot="21600000">
                <a:off x="1881" y="2784"/>
                <a:ext cx="227" cy="227"/>
              </a:xfrm>
              <a:prstGeom prst="flowChartSummingJunction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28" name="Line 15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 rot="21600000">
                <a:off x="2108" y="2893"/>
                <a:ext cx="31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29" name="Line 16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 rot="21600000">
                <a:off x="2653" y="2893"/>
                <a:ext cx="36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30" name="Line 17"/>
              <p:cNvSpPr>
                <a:spLocks noChangeShapeType="1"/>
              </p:cNvSpPr>
              <p:nvPr>
                <p:custDataLst>
                  <p:tags r:id="rId15"/>
                </p:custDataLst>
              </p:nvPr>
            </p:nvSpPr>
            <p:spPr bwMode="auto">
              <a:xfrm flipH="1">
                <a:off x="1610" y="2894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31" name="AutoShape 18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 rot="5400000">
                <a:off x="2426" y="2786"/>
                <a:ext cx="227" cy="227"/>
              </a:xfrm>
              <a:prstGeom prst="flowChartSummingJunction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</p:grpSp>
        <p:sp>
          <p:nvSpPr>
            <p:cNvPr id="10" name="Line 19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5400000" flipH="1">
              <a:off x="2086" y="2682"/>
              <a:ext cx="4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" name="Line 20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10800000" flipV="1">
              <a:off x="2881" y="2478"/>
              <a:ext cx="453" cy="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2" name="Line 21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rot="10800000">
              <a:off x="2292" y="2487"/>
              <a:ext cx="362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3" name="Line 22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381" y="3385"/>
              <a:ext cx="6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4" name="Line 23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 flipH="1">
              <a:off x="3016" y="2886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5" name="Line 24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H="1">
              <a:off x="1610" y="2886"/>
              <a:ext cx="0" cy="8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6" name="Line 25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H="1">
              <a:off x="1610" y="3385"/>
              <a:ext cx="5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7" name="Line 26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H="1">
              <a:off x="3334" y="2478"/>
              <a:ext cx="0" cy="1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grpSp>
          <p:nvGrpSpPr>
            <p:cNvPr id="18" name="Group 27"/>
            <p:cNvGrpSpPr/>
            <p:nvPr/>
          </p:nvGrpSpPr>
          <p:grpSpPr>
            <a:xfrm>
              <a:off x="2653" y="2341"/>
              <a:ext cx="262" cy="311"/>
              <a:chOff x="930" y="1888"/>
              <a:chExt cx="262" cy="311"/>
            </a:xfrm>
          </p:grpSpPr>
          <p:sp>
            <p:nvSpPr>
              <p:cNvPr id="25" name="Oval 28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930" y="1912"/>
                <a:ext cx="227" cy="27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26" name="Text Box 29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930" y="1888"/>
                <a:ext cx="262" cy="311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p>
                <a:r>
                  <a:rPr lang="en-US" altLang="zh-CN" b="0">
                    <a:latin typeface="宋体" panose="02010600030101010101" pitchFamily="2" charset="-122"/>
                  </a:rPr>
                  <a:t>A2</a:t>
                </a:r>
                <a:endParaRPr lang="en-US" altLang="zh-CN" b="0">
                  <a:latin typeface="宋体" panose="02010600030101010101" pitchFamily="2" charset="-122"/>
                </a:endParaRPr>
              </a:p>
            </p:txBody>
          </p:sp>
        </p:grpSp>
        <p:grpSp>
          <p:nvGrpSpPr>
            <p:cNvPr id="19" name="Group 30"/>
            <p:cNvGrpSpPr/>
            <p:nvPr/>
          </p:nvGrpSpPr>
          <p:grpSpPr>
            <a:xfrm>
              <a:off x="2154" y="3249"/>
              <a:ext cx="262" cy="311"/>
              <a:chOff x="930" y="1888"/>
              <a:chExt cx="262" cy="311"/>
            </a:xfrm>
          </p:grpSpPr>
          <p:sp>
            <p:nvSpPr>
              <p:cNvPr id="23" name="Oval 31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930" y="1912"/>
                <a:ext cx="227" cy="281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24" name="Text Box 32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930" y="1888"/>
                <a:ext cx="262" cy="311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p>
                <a:r>
                  <a:rPr lang="en-US" altLang="zh-CN" b="0">
                    <a:latin typeface="宋体" panose="02010600030101010101" pitchFamily="2" charset="-122"/>
                  </a:rPr>
                  <a:t>A1</a:t>
                </a:r>
                <a:endParaRPr lang="en-US" altLang="zh-CN" b="0">
                  <a:latin typeface="宋体" panose="02010600030101010101" pitchFamily="2" charset="-122"/>
                </a:endParaRPr>
              </a:p>
            </p:txBody>
          </p:sp>
        </p:grpSp>
        <p:sp>
          <p:nvSpPr>
            <p:cNvPr id="20" name="Text Box 33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426" y="2976"/>
              <a:ext cx="278" cy="38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p>
              <a:r>
                <a:rPr lang="en-US" altLang="zh-CN" sz="2400" b="0">
                  <a:latin typeface="隶书" panose="02010509060101010101" pitchFamily="49" charset="-122"/>
                  <a:ea typeface="隶书" panose="02010509060101010101" pitchFamily="49" charset="-122"/>
                </a:rPr>
                <a:t>L</a:t>
              </a:r>
              <a:r>
                <a:rPr lang="en-US" altLang="zh-CN" sz="2400" b="0" baseline="-25000">
                  <a:latin typeface="隶书" panose="02010509060101010101" pitchFamily="49" charset="-122"/>
                  <a:ea typeface="隶书" panose="02010509060101010101" pitchFamily="49" charset="-122"/>
                </a:rPr>
                <a:t>2</a:t>
              </a:r>
              <a:endParaRPr lang="en-US" altLang="zh-CN" sz="2400" b="0" baseline="-25000"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21" name="Text Box 34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1837" y="2976"/>
              <a:ext cx="278" cy="38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p>
              <a:r>
                <a:rPr lang="en-US" altLang="zh-CN" sz="2400" b="0">
                  <a:latin typeface="隶书" panose="02010509060101010101" pitchFamily="49" charset="-122"/>
                  <a:ea typeface="隶书" panose="02010509060101010101" pitchFamily="49" charset="-122"/>
                </a:rPr>
                <a:t>L</a:t>
              </a:r>
              <a:r>
                <a:rPr lang="en-US" altLang="zh-CN" sz="2400" b="0" baseline="-25000">
                  <a:latin typeface="隶书" panose="02010509060101010101" pitchFamily="49" charset="-122"/>
                  <a:ea typeface="隶书" panose="02010509060101010101" pitchFamily="49" charset="-122"/>
                </a:rPr>
                <a:t>1</a:t>
              </a:r>
              <a:endParaRPr lang="en-US" altLang="zh-CN" sz="2400" b="0" baseline="-25000"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22" name="Text Box 35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2336" y="3705"/>
              <a:ext cx="197" cy="33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p>
              <a:r>
                <a:rPr lang="en-US" altLang="zh-CN" sz="2000" b="0">
                  <a:latin typeface="隶书" panose="02010509060101010101" pitchFamily="49" charset="-122"/>
                  <a:ea typeface="隶书" panose="02010509060101010101" pitchFamily="49" charset="-122"/>
                </a:rPr>
                <a:t>S</a:t>
              </a:r>
              <a:endParaRPr lang="en-US" altLang="zh-CN" sz="2000" b="0"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</p:grpSp>
      <p:sp>
        <p:nvSpPr>
          <p:cNvPr id="40" name="Text Box 36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976263" y="4474478"/>
            <a:ext cx="59436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+mn-ea"/>
              </a:rPr>
              <a:t>0.7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1" name="Text Box 37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4317841" y="4474478"/>
            <a:ext cx="59436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+mn-ea"/>
              </a:rPr>
              <a:t>0.8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0" grpId="0" bldLvl="0" animBg="1"/>
      <p:bldP spid="41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7845" y="351790"/>
            <a:ext cx="10563225" cy="14916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  <a:sym typeface="+mn-ea"/>
              </a:rPr>
              <a:t>8.</a:t>
            </a:r>
            <a:r>
              <a:rPr lang="zh-CN" altLang="en-US" sz="2400" smtClean="0">
                <a:latin typeface="+mn-ea"/>
                <a:sym typeface="+mn-ea"/>
              </a:rPr>
              <a:t>如</a:t>
            </a:r>
            <a:r>
              <a:rPr lang="zh-CN" altLang="en-US" sz="2400">
                <a:latin typeface="+mn-ea"/>
                <a:sym typeface="+mn-ea"/>
              </a:rPr>
              <a:t>图所示，电流表</a:t>
            </a:r>
            <a:r>
              <a:rPr lang="en-US" altLang="zh-CN" sz="2400">
                <a:latin typeface="+mn-ea"/>
                <a:sym typeface="+mn-ea"/>
              </a:rPr>
              <a:t>A</a:t>
            </a:r>
            <a:r>
              <a:rPr lang="en-US" altLang="zh-CN" sz="2400" baseline="-25000">
                <a:latin typeface="+mn-ea"/>
                <a:sym typeface="+mn-ea"/>
              </a:rPr>
              <a:t>1</a:t>
            </a:r>
            <a:r>
              <a:rPr lang="zh-CN" altLang="en-US" sz="2400">
                <a:latin typeface="+mn-ea"/>
                <a:sym typeface="+mn-ea"/>
              </a:rPr>
              <a:t>、</a:t>
            </a:r>
            <a:r>
              <a:rPr lang="en-US" altLang="zh-CN" sz="2400">
                <a:latin typeface="+mn-ea"/>
                <a:sym typeface="+mn-ea"/>
              </a:rPr>
              <a:t>A</a:t>
            </a:r>
            <a:r>
              <a:rPr lang="en-US" altLang="zh-CN" sz="2400" baseline="-25000">
                <a:latin typeface="+mn-ea"/>
                <a:sym typeface="+mn-ea"/>
              </a:rPr>
              <a:t>2</a:t>
            </a:r>
            <a:r>
              <a:rPr lang="zh-CN" altLang="en-US" sz="2400">
                <a:latin typeface="+mn-ea"/>
                <a:sym typeface="+mn-ea"/>
              </a:rPr>
              <a:t>和</a:t>
            </a:r>
            <a:r>
              <a:rPr lang="en-US" altLang="zh-CN" sz="2400">
                <a:latin typeface="+mn-ea"/>
                <a:sym typeface="+mn-ea"/>
              </a:rPr>
              <a:t>A</a:t>
            </a:r>
            <a:r>
              <a:rPr lang="en-US" altLang="zh-CN" sz="2400" baseline="-25000">
                <a:latin typeface="+mn-ea"/>
                <a:sym typeface="+mn-ea"/>
              </a:rPr>
              <a:t>3</a:t>
            </a:r>
            <a:r>
              <a:rPr lang="zh-CN" altLang="en-US" sz="2400" smtClean="0">
                <a:latin typeface="+mn-ea"/>
                <a:sym typeface="+mn-ea"/>
              </a:rPr>
              <a:t>的示</a:t>
            </a:r>
            <a:r>
              <a:rPr lang="zh-CN" altLang="en-US" sz="2400">
                <a:latin typeface="+mn-ea"/>
                <a:sym typeface="+mn-ea"/>
              </a:rPr>
              <a:t>数分别为</a:t>
            </a:r>
            <a:r>
              <a:rPr lang="en-US" altLang="zh-CN" sz="2400" smtClean="0">
                <a:latin typeface="+mn-ea"/>
                <a:sym typeface="+mn-ea"/>
              </a:rPr>
              <a:t>1.5A</a:t>
            </a:r>
            <a:r>
              <a:rPr lang="zh-CN" altLang="en-US" sz="2400" smtClean="0">
                <a:latin typeface="+mn-ea"/>
                <a:sym typeface="+mn-ea"/>
              </a:rPr>
              <a:t>、</a:t>
            </a:r>
            <a:r>
              <a:rPr lang="en-US" altLang="zh-CN" sz="2400" smtClean="0">
                <a:latin typeface="+mn-ea"/>
                <a:sym typeface="+mn-ea"/>
              </a:rPr>
              <a:t>0.8A</a:t>
            </a:r>
            <a:r>
              <a:rPr lang="zh-CN" altLang="en-US" sz="2400">
                <a:latin typeface="+mn-ea"/>
                <a:sym typeface="+mn-ea"/>
              </a:rPr>
              <a:t>和</a:t>
            </a:r>
            <a:r>
              <a:rPr lang="en-US" altLang="zh-CN" sz="2400">
                <a:latin typeface="+mn-ea"/>
                <a:sym typeface="+mn-ea"/>
              </a:rPr>
              <a:t>1.2A</a:t>
            </a:r>
            <a:r>
              <a:rPr lang="zh-CN" altLang="en-US" sz="2400">
                <a:latin typeface="+mn-ea"/>
                <a:sym typeface="+mn-ea"/>
              </a:rPr>
              <a:t>，那</a:t>
            </a:r>
            <a:r>
              <a:rPr lang="zh-CN" altLang="en-US" sz="2400" smtClean="0">
                <a:latin typeface="+mn-ea"/>
                <a:sym typeface="+mn-ea"/>
              </a:rPr>
              <a:t>么通</a:t>
            </a:r>
            <a:r>
              <a:rPr lang="zh-CN" altLang="en-US" sz="2400">
                <a:latin typeface="+mn-ea"/>
                <a:sym typeface="+mn-ea"/>
              </a:rPr>
              <a:t>过灯</a:t>
            </a:r>
            <a:r>
              <a:rPr lang="en-US" altLang="zh-CN" sz="2400">
                <a:latin typeface="+mn-ea"/>
                <a:sym typeface="+mn-ea"/>
              </a:rPr>
              <a:t>L</a:t>
            </a:r>
            <a:r>
              <a:rPr lang="en-US" altLang="zh-CN" sz="2400" baseline="-25000">
                <a:latin typeface="+mn-ea"/>
                <a:sym typeface="+mn-ea"/>
              </a:rPr>
              <a:t>1</a:t>
            </a:r>
            <a:r>
              <a:rPr lang="zh-CN" altLang="en-US" sz="2400">
                <a:latin typeface="+mn-ea"/>
                <a:sym typeface="+mn-ea"/>
              </a:rPr>
              <a:t>的电流是</a:t>
            </a:r>
            <a:r>
              <a:rPr lang="en-US" altLang="zh-CN" sz="2400">
                <a:latin typeface="+mn-ea"/>
                <a:sym typeface="+mn-ea"/>
              </a:rPr>
              <a:t>_____A, L</a:t>
            </a:r>
            <a:r>
              <a:rPr lang="en-US" altLang="zh-CN" sz="2400" baseline="-25000">
                <a:latin typeface="+mn-ea"/>
                <a:sym typeface="+mn-ea"/>
              </a:rPr>
              <a:t>2</a:t>
            </a:r>
            <a:r>
              <a:rPr lang="zh-CN" altLang="en-US" sz="2400">
                <a:latin typeface="+mn-ea"/>
                <a:sym typeface="+mn-ea"/>
              </a:rPr>
              <a:t>的电</a:t>
            </a:r>
            <a:r>
              <a:rPr lang="zh-CN" altLang="en-US" sz="2400" smtClean="0">
                <a:latin typeface="+mn-ea"/>
                <a:sym typeface="+mn-ea"/>
              </a:rPr>
              <a:t>流是</a:t>
            </a:r>
            <a:r>
              <a:rPr lang="en-US" altLang="zh-CN" sz="2400" smtClean="0">
                <a:latin typeface="+mn-ea"/>
                <a:sym typeface="+mn-ea"/>
              </a:rPr>
              <a:t>____</a:t>
            </a:r>
            <a:r>
              <a:rPr lang="en-US" altLang="zh-CN" sz="2400">
                <a:latin typeface="+mn-ea"/>
                <a:sym typeface="+mn-ea"/>
              </a:rPr>
              <a:t>A, L</a:t>
            </a:r>
            <a:r>
              <a:rPr lang="en-US" altLang="zh-CN" sz="2400" baseline="-25000">
                <a:latin typeface="+mn-ea"/>
                <a:sym typeface="+mn-ea"/>
              </a:rPr>
              <a:t>3</a:t>
            </a:r>
            <a:r>
              <a:rPr lang="zh-CN" altLang="en-US" sz="2400">
                <a:latin typeface="+mn-ea"/>
                <a:sym typeface="+mn-ea"/>
              </a:rPr>
              <a:t>的电流是</a:t>
            </a:r>
            <a:r>
              <a:rPr lang="en-US" altLang="zh-CN" sz="2400">
                <a:latin typeface="+mn-ea"/>
                <a:sym typeface="+mn-ea"/>
              </a:rPr>
              <a:t>_____A</a:t>
            </a:r>
            <a:r>
              <a:rPr lang="zh-CN" altLang="en-US" sz="2400">
                <a:latin typeface="+mn-ea"/>
                <a:sym typeface="+mn-ea"/>
              </a:rPr>
              <a:t>。</a:t>
            </a:r>
            <a:endParaRPr lang="zh-CN" altLang="en-US" sz="2400">
              <a:latin typeface="+mn-ea"/>
              <a:sym typeface="+mn-ea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7978140" y="1151890"/>
            <a:ext cx="3255645" cy="1576705"/>
            <a:chOff x="4506" y="4289"/>
            <a:chExt cx="5127" cy="2483"/>
          </a:xfrm>
        </p:grpSpPr>
        <p:sp>
          <p:nvSpPr>
            <p:cNvPr id="111625" name="Line 9"/>
            <p:cNvSpPr>
              <a:spLocks noChangeShapeType="1"/>
            </p:cNvSpPr>
            <p:nvPr>
              <p:custDataLst>
                <p:tags r:id="rId1"/>
              </p:custDataLst>
            </p:nvPr>
          </p:nvSpPr>
          <p:spPr bwMode="auto">
            <a:xfrm rot="16200000" flipH="1">
              <a:off x="6368" y="4804"/>
              <a:ext cx="0" cy="10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26" name="Line 10"/>
            <p:cNvSpPr>
              <a:spLocks noChangeShapeType="1"/>
            </p:cNvSpPr>
            <p:nvPr>
              <p:custDataLst>
                <p:tags r:id="rId2"/>
              </p:custDataLst>
            </p:nvPr>
          </p:nvSpPr>
          <p:spPr bwMode="auto">
            <a:xfrm rot="16200000" flipV="1">
              <a:off x="4736" y="6654"/>
              <a:ext cx="2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27" name="Line 11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>
              <a:off x="4846" y="5321"/>
              <a:ext cx="0" cy="5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grpSp>
          <p:nvGrpSpPr>
            <p:cNvPr id="3" name="Group 12"/>
            <p:cNvGrpSpPr/>
            <p:nvPr/>
          </p:nvGrpSpPr>
          <p:grpSpPr>
            <a:xfrm>
              <a:off x="4506" y="5830"/>
              <a:ext cx="628" cy="827"/>
              <a:chOff x="930" y="1888"/>
              <a:chExt cx="239" cy="302"/>
            </a:xfrm>
          </p:grpSpPr>
          <p:sp>
            <p:nvSpPr>
              <p:cNvPr id="111629" name="Oval 13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930" y="1912"/>
                <a:ext cx="227" cy="22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1630" name="Text Box 14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930" y="1888"/>
                <a:ext cx="239" cy="30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p>
                <a:r>
                  <a:rPr lang="en-US" altLang="zh-CN" sz="2000">
                    <a:latin typeface="宋体" panose="02010600030101010101" pitchFamily="2" charset="-122"/>
                  </a:rPr>
                  <a:t>A</a:t>
                </a:r>
                <a:r>
                  <a:rPr lang="en-US" altLang="zh-CN" sz="2000" baseline="-25000">
                    <a:latin typeface="宋体" panose="02010600030101010101" pitchFamily="2" charset="-122"/>
                  </a:rPr>
                  <a:t>1</a:t>
                </a:r>
                <a:endParaRPr lang="en-US" altLang="zh-CN" sz="2000" baseline="-25000">
                  <a:latin typeface="宋体" panose="02010600030101010101" pitchFamily="2" charset="-122"/>
                </a:endParaRPr>
              </a:p>
            </p:txBody>
          </p:sp>
        </p:grpSp>
        <p:sp>
          <p:nvSpPr>
            <p:cNvPr id="111631" name="Line 15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4833" y="4607"/>
              <a:ext cx="1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grpSp>
          <p:nvGrpSpPr>
            <p:cNvPr id="4" name="Group 16"/>
            <p:cNvGrpSpPr/>
            <p:nvPr/>
          </p:nvGrpSpPr>
          <p:grpSpPr>
            <a:xfrm>
              <a:off x="7341" y="6474"/>
              <a:ext cx="2267" cy="299"/>
              <a:chOff x="2971" y="3638"/>
              <a:chExt cx="907" cy="160"/>
            </a:xfrm>
          </p:grpSpPr>
          <p:sp>
            <p:nvSpPr>
              <p:cNvPr id="111633" name="Line 17"/>
              <p:cNvSpPr>
                <a:spLocks noChangeShapeType="1"/>
              </p:cNvSpPr>
              <p:nvPr>
                <p:custDataLst>
                  <p:tags r:id="rId7"/>
                </p:custDataLst>
              </p:nvPr>
            </p:nvSpPr>
            <p:spPr bwMode="auto">
              <a:xfrm flipH="1">
                <a:off x="2971" y="3793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11634" name="Line 18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 flipH="1">
                <a:off x="3424" y="3793"/>
                <a:ext cx="45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11635" name="Oval 19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288" y="3748"/>
                <a:ext cx="47" cy="5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1636" name="Line 20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 flipH="1">
                <a:off x="3334" y="3638"/>
                <a:ext cx="150" cy="1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</p:grpSp>
        <p:grpSp>
          <p:nvGrpSpPr>
            <p:cNvPr id="5" name="Group 21"/>
            <p:cNvGrpSpPr/>
            <p:nvPr/>
          </p:nvGrpSpPr>
          <p:grpSpPr>
            <a:xfrm>
              <a:off x="6083" y="4289"/>
              <a:ext cx="628" cy="781"/>
              <a:chOff x="930" y="1888"/>
              <a:chExt cx="239" cy="302"/>
            </a:xfrm>
          </p:grpSpPr>
          <p:sp>
            <p:nvSpPr>
              <p:cNvPr id="111638" name="Oval 22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930" y="1912"/>
                <a:ext cx="227" cy="227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1639" name="Text Box 23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930" y="1888"/>
                <a:ext cx="239" cy="302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p>
                <a:r>
                  <a:rPr lang="en-US" altLang="zh-CN" sz="2000">
                    <a:latin typeface="宋体" panose="02010600030101010101" pitchFamily="2" charset="-122"/>
                  </a:rPr>
                  <a:t>A</a:t>
                </a:r>
                <a:r>
                  <a:rPr lang="en-US" altLang="zh-CN" sz="2000" baseline="-25000">
                    <a:latin typeface="宋体" panose="02010600030101010101" pitchFamily="2" charset="-122"/>
                  </a:rPr>
                  <a:t>2</a:t>
                </a:r>
                <a:endParaRPr lang="en-US" altLang="zh-CN" sz="2000" baseline="-25000">
                  <a:latin typeface="宋体" panose="02010600030101010101" pitchFamily="2" charset="-122"/>
                </a:endParaRPr>
              </a:p>
            </p:txBody>
          </p:sp>
        </p:grpSp>
        <p:sp>
          <p:nvSpPr>
            <p:cNvPr id="111640" name="Line 2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H="1">
              <a:off x="6633" y="4607"/>
              <a:ext cx="10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41" name="Line 2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7453" y="5321"/>
              <a:ext cx="6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grpSp>
          <p:nvGrpSpPr>
            <p:cNvPr id="6" name="Group 27"/>
            <p:cNvGrpSpPr/>
            <p:nvPr/>
          </p:nvGrpSpPr>
          <p:grpSpPr>
            <a:xfrm>
              <a:off x="7453" y="5643"/>
              <a:ext cx="628" cy="630"/>
              <a:chOff x="4501" y="2498"/>
              <a:chExt cx="251" cy="337"/>
            </a:xfrm>
          </p:grpSpPr>
          <p:sp>
            <p:nvSpPr>
              <p:cNvPr id="111644" name="Oval 28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513" y="2568"/>
                <a:ext cx="238" cy="253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1645" name="Text Box 29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01" y="2498"/>
                <a:ext cx="251" cy="337"/>
              </a:xfrm>
              <a:prstGeom prst="rect">
                <a:avLst/>
              </a:prstGeom>
              <a:noFill/>
              <a:ln w="28575">
                <a:noFill/>
                <a:miter lim="800000"/>
              </a:ln>
              <a:effectLst/>
            </p:spPr>
            <p:txBody>
              <a:bodyPr wrap="none">
                <a:spAutoFit/>
              </a:bodyPr>
              <a:p>
                <a:r>
                  <a:rPr lang="en-US" altLang="zh-CN" sz="2000">
                    <a:latin typeface="宋体" panose="02010600030101010101" pitchFamily="2" charset="-122"/>
                  </a:rPr>
                  <a:t>A</a:t>
                </a:r>
                <a:r>
                  <a:rPr lang="en-US" altLang="zh-CN" sz="2000" baseline="-25000">
                    <a:latin typeface="宋体" panose="02010600030101010101" pitchFamily="2" charset="-122"/>
                  </a:rPr>
                  <a:t>3</a:t>
                </a:r>
                <a:endParaRPr lang="en-US" altLang="zh-CN" sz="2000" baseline="-25000">
                  <a:latin typeface="宋体" panose="02010600030101010101" pitchFamily="2" charset="-122"/>
                </a:endParaRPr>
              </a:p>
            </p:txBody>
          </p:sp>
        </p:grpSp>
        <p:grpSp>
          <p:nvGrpSpPr>
            <p:cNvPr id="7" name="Group 30"/>
            <p:cNvGrpSpPr/>
            <p:nvPr/>
          </p:nvGrpSpPr>
          <p:grpSpPr>
            <a:xfrm>
              <a:off x="8701" y="5321"/>
              <a:ext cx="907" cy="1446"/>
              <a:chOff x="3515" y="3022"/>
              <a:chExt cx="363" cy="773"/>
            </a:xfrm>
          </p:grpSpPr>
          <p:sp>
            <p:nvSpPr>
              <p:cNvPr id="111647" name="Line 3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 flipH="1">
                <a:off x="3878" y="3022"/>
                <a:ext cx="0" cy="77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11648" name="Line 32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H="1">
                <a:off x="3515" y="3022"/>
                <a:ext cx="36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p>
                <a:endParaRPr lang="zh-CN" altLang="en-US"/>
              </a:p>
            </p:txBody>
          </p:sp>
        </p:grpSp>
        <p:sp>
          <p:nvSpPr>
            <p:cNvPr id="111649" name="Line 33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rot="16200000" flipH="1">
              <a:off x="6036" y="5574"/>
              <a:ext cx="0" cy="23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50" name="Line 34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flipH="1">
              <a:off x="4821" y="5321"/>
              <a:ext cx="4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grpSp>
          <p:nvGrpSpPr>
            <p:cNvPr id="8" name="Group 35"/>
            <p:cNvGrpSpPr/>
            <p:nvPr/>
          </p:nvGrpSpPr>
          <p:grpSpPr>
            <a:xfrm>
              <a:off x="8133" y="5105"/>
              <a:ext cx="953" cy="920"/>
              <a:chOff x="3288" y="2906"/>
              <a:chExt cx="381" cy="492"/>
            </a:xfrm>
          </p:grpSpPr>
          <p:sp>
            <p:nvSpPr>
              <p:cNvPr id="111652" name="AutoShape 36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288" y="2906"/>
                <a:ext cx="239" cy="252"/>
              </a:xfrm>
              <a:prstGeom prst="flowChartSummingJunction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1653" name="Text Box 37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379" y="3009"/>
                <a:ext cx="290" cy="38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p>
                <a:r>
                  <a:rPr lang="en-US" altLang="zh-CN" sz="2400">
                    <a:latin typeface="隶书" panose="02010509060101010101" pitchFamily="49" charset="-122"/>
                    <a:ea typeface="隶书" panose="02010509060101010101" pitchFamily="49" charset="-122"/>
                  </a:rPr>
                  <a:t>L</a:t>
                </a:r>
                <a:r>
                  <a:rPr lang="en-US" altLang="zh-CN" sz="2400" baseline="-25000">
                    <a:latin typeface="隶书" panose="02010509060101010101" pitchFamily="49" charset="-122"/>
                    <a:ea typeface="隶书" panose="02010509060101010101" pitchFamily="49" charset="-122"/>
                  </a:rPr>
                  <a:t>3</a:t>
                </a:r>
                <a:endParaRPr lang="en-US" altLang="zh-CN" sz="2400" baseline="-2500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grpSp>
          <p:nvGrpSpPr>
            <p:cNvPr id="9" name="Group 38"/>
            <p:cNvGrpSpPr/>
            <p:nvPr/>
          </p:nvGrpSpPr>
          <p:grpSpPr>
            <a:xfrm>
              <a:off x="5063" y="5067"/>
              <a:ext cx="793" cy="1066"/>
              <a:chOff x="2064" y="2886"/>
              <a:chExt cx="317" cy="570"/>
            </a:xfrm>
          </p:grpSpPr>
          <p:sp>
            <p:nvSpPr>
              <p:cNvPr id="111655" name="AutoShape 39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2142" y="2886"/>
                <a:ext cx="239" cy="252"/>
              </a:xfrm>
              <a:prstGeom prst="flowChartSummingJunction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1656" name="Text Box 40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064" y="3067"/>
                <a:ext cx="278" cy="38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p>
                <a:r>
                  <a:rPr lang="en-US" altLang="zh-CN" sz="2400">
                    <a:latin typeface="隶书" panose="02010509060101010101" pitchFamily="49" charset="-122"/>
                    <a:ea typeface="隶书" panose="02010509060101010101" pitchFamily="49" charset="-122"/>
                  </a:rPr>
                  <a:t>L</a:t>
                </a:r>
                <a:r>
                  <a:rPr lang="en-US" altLang="zh-CN" sz="2400" baseline="-25000">
                    <a:latin typeface="隶书" panose="02010509060101010101" pitchFamily="49" charset="-122"/>
                    <a:ea typeface="隶书" panose="02010509060101010101" pitchFamily="49" charset="-122"/>
                  </a:rPr>
                  <a:t>1</a:t>
                </a:r>
                <a:endParaRPr lang="en-US" altLang="zh-CN" sz="2400" baseline="-2500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grpSp>
          <p:nvGrpSpPr>
            <p:cNvPr id="10" name="Group 41"/>
            <p:cNvGrpSpPr/>
            <p:nvPr/>
          </p:nvGrpSpPr>
          <p:grpSpPr>
            <a:xfrm>
              <a:off x="6661" y="5067"/>
              <a:ext cx="823" cy="958"/>
              <a:chOff x="2699" y="2886"/>
              <a:chExt cx="329" cy="512"/>
            </a:xfrm>
          </p:grpSpPr>
          <p:sp>
            <p:nvSpPr>
              <p:cNvPr id="111658" name="AutoShape 42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789" y="2886"/>
                <a:ext cx="239" cy="252"/>
              </a:xfrm>
              <a:prstGeom prst="flowChartSummingJunction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1659" name="Text Box 43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699" y="3009"/>
                <a:ext cx="278" cy="38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p>
                <a:r>
                  <a:rPr lang="en-US" altLang="zh-CN" sz="2400">
                    <a:latin typeface="隶书" panose="02010509060101010101" pitchFamily="49" charset="-122"/>
                    <a:ea typeface="隶书" panose="02010509060101010101" pitchFamily="49" charset="-122"/>
                  </a:rPr>
                  <a:t>L</a:t>
                </a:r>
                <a:r>
                  <a:rPr lang="en-US" altLang="zh-CN" sz="2400" baseline="-25000">
                    <a:latin typeface="隶书" panose="02010509060101010101" pitchFamily="49" charset="-122"/>
                    <a:ea typeface="隶书" panose="02010509060101010101" pitchFamily="49" charset="-122"/>
                  </a:rPr>
                  <a:t>2</a:t>
                </a:r>
                <a:endParaRPr lang="en-US" altLang="zh-CN" sz="2400" baseline="-25000">
                  <a:latin typeface="隶书" panose="02010509060101010101" pitchFamily="49" charset="-122"/>
                  <a:ea typeface="隶书" panose="02010509060101010101" pitchFamily="49" charset="-122"/>
                </a:endParaRPr>
              </a:p>
            </p:txBody>
          </p:sp>
        </p:grpSp>
        <p:sp>
          <p:nvSpPr>
            <p:cNvPr id="111661" name="Line 45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H="1">
              <a:off x="6273" y="6043"/>
              <a:ext cx="1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69" name="Line 53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H="1" flipV="1">
              <a:off x="6273" y="5325"/>
              <a:ext cx="0" cy="7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tailEnd type="oval" w="med" len="med"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70" name="Line 54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8073" y="6043"/>
              <a:ext cx="1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tailEnd type="oval" w="med" len="med"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71" name="Line 55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H="1">
              <a:off x="7713" y="4607"/>
              <a:ext cx="0" cy="7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tailEnd type="oval" w="med" len="med"/>
            </a:ln>
            <a:effectLst/>
          </p:spPr>
          <p:txBody>
            <a:bodyPr/>
            <a:p>
              <a:endParaRPr lang="zh-CN" altLang="en-US"/>
            </a:p>
          </p:txBody>
        </p:sp>
        <p:sp>
          <p:nvSpPr>
            <p:cNvPr id="111672" name="Line 56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H="1">
              <a:off x="4833" y="4607"/>
              <a:ext cx="0" cy="7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tailEnd type="oval" w="med" len="med"/>
            </a:ln>
            <a:effectLst/>
          </p:spPr>
          <p:txBody>
            <a:bodyPr/>
            <a:p>
              <a:endParaRPr lang="zh-CN" altLang="en-US"/>
            </a:p>
          </p:txBody>
        </p:sp>
      </p:grpSp>
      <p:sp>
        <p:nvSpPr>
          <p:cNvPr id="111619" name="Text Box 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059181" y="1002938"/>
            <a:ext cx="65114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+mn-ea"/>
              </a:rPr>
              <a:t>0.7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1620" name="Text Box 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4480907" y="1002938"/>
            <a:ext cx="65114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+mn-ea"/>
              </a:rPr>
              <a:t>0.5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1621" name="Text Box 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811308" y="1002804"/>
            <a:ext cx="65114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+mn-ea"/>
              </a:rPr>
              <a:t>0.3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2" name="矩形 11"/>
          <p:cNvSpPr/>
          <p:nvPr>
            <p:custDataLst>
              <p:tags r:id="rId35"/>
            </p:custDataLst>
          </p:nvPr>
        </p:nvSpPr>
        <p:spPr>
          <a:xfrm>
            <a:off x="537845" y="2880360"/>
            <a:ext cx="10194290" cy="1617980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9.</a:t>
            </a:r>
            <a:r>
              <a:rPr lang="zh-CN" altLang="zh-CN" sz="2400" smtClean="0">
                <a:latin typeface="+mn-ea"/>
              </a:rPr>
              <a:t>如图，已知通过</a:t>
            </a:r>
            <a:r>
              <a:rPr lang="en-US" altLang="zh-CN" sz="2400" smtClean="0">
                <a:latin typeface="+mn-ea"/>
              </a:rPr>
              <a:t>L</a:t>
            </a:r>
            <a:r>
              <a:rPr lang="en-US" altLang="zh-CN" sz="2400" baseline="-25000" smtClean="0">
                <a:latin typeface="+mn-ea"/>
              </a:rPr>
              <a:t>1</a:t>
            </a:r>
            <a:r>
              <a:rPr lang="zh-CN" altLang="zh-CN" sz="2400" smtClean="0">
                <a:latin typeface="+mn-ea"/>
              </a:rPr>
              <a:t>，</a:t>
            </a:r>
            <a:r>
              <a:rPr lang="en-US" altLang="zh-CN" sz="2400" smtClean="0">
                <a:latin typeface="+mn-ea"/>
              </a:rPr>
              <a:t>L</a:t>
            </a:r>
            <a:r>
              <a:rPr lang="en-US" altLang="zh-CN" sz="2400" baseline="-25000" smtClean="0">
                <a:latin typeface="+mn-ea"/>
              </a:rPr>
              <a:t>2</a:t>
            </a:r>
            <a:r>
              <a:rPr lang="zh-CN" altLang="zh-CN" sz="2400" smtClean="0">
                <a:latin typeface="+mn-ea"/>
              </a:rPr>
              <a:t>，</a:t>
            </a:r>
            <a:r>
              <a:rPr lang="en-US" altLang="zh-CN" sz="2400" smtClean="0">
                <a:latin typeface="+mn-ea"/>
              </a:rPr>
              <a:t>L</a:t>
            </a:r>
            <a:r>
              <a:rPr lang="en-US" altLang="zh-CN" sz="2400" baseline="-25000" smtClean="0">
                <a:latin typeface="+mn-ea"/>
              </a:rPr>
              <a:t>3</a:t>
            </a:r>
            <a:r>
              <a:rPr lang="zh-CN" altLang="zh-CN" sz="2400" smtClean="0">
                <a:latin typeface="+mn-ea"/>
              </a:rPr>
              <a:t>的电流分别为</a:t>
            </a:r>
            <a:r>
              <a:rPr lang="en-US" altLang="zh-CN" sz="2400" smtClean="0">
                <a:latin typeface="+mn-ea"/>
              </a:rPr>
              <a:t>30mA</a:t>
            </a:r>
            <a:r>
              <a:rPr lang="zh-CN" altLang="zh-CN" sz="2400" smtClean="0">
                <a:latin typeface="+mn-ea"/>
              </a:rPr>
              <a:t>，</a:t>
            </a:r>
            <a:r>
              <a:rPr lang="en-US" altLang="zh-CN" sz="2400" smtClean="0">
                <a:latin typeface="+mn-ea"/>
              </a:rPr>
              <a:t>40mA</a:t>
            </a:r>
            <a:r>
              <a:rPr lang="zh-CN" altLang="zh-CN" sz="2400" smtClean="0">
                <a:latin typeface="+mn-ea"/>
              </a:rPr>
              <a:t>，</a:t>
            </a:r>
            <a:r>
              <a:rPr lang="en-US" altLang="zh-CN" sz="2400" smtClean="0">
                <a:latin typeface="+mn-ea"/>
              </a:rPr>
              <a:t>50mA</a:t>
            </a:r>
            <a:r>
              <a:rPr lang="zh-CN" altLang="zh-CN" sz="2400" smtClean="0">
                <a:latin typeface="+mn-ea"/>
              </a:rPr>
              <a:t>，则电流表</a:t>
            </a:r>
            <a:r>
              <a:rPr lang="en-US" altLang="zh-CN" sz="2400" smtClean="0">
                <a:latin typeface="+mn-ea"/>
              </a:rPr>
              <a:t>A</a:t>
            </a:r>
            <a:r>
              <a:rPr lang="en-US" altLang="zh-CN" sz="2400" baseline="-25000" smtClean="0">
                <a:latin typeface="+mn-ea"/>
              </a:rPr>
              <a:t>2</a:t>
            </a:r>
            <a:r>
              <a:rPr lang="zh-CN" altLang="zh-CN" sz="2400" smtClean="0">
                <a:latin typeface="+mn-ea"/>
              </a:rPr>
              <a:t>的示数为：</a:t>
            </a:r>
            <a:r>
              <a:rPr lang="zh-CN" altLang="zh-CN" sz="2400" u="sng" smtClean="0">
                <a:latin typeface="+mn-ea"/>
              </a:rPr>
              <a:t>　</a:t>
            </a:r>
            <a:r>
              <a:rPr lang="en-US" altLang="zh-CN" sz="2400" u="sng" smtClean="0">
                <a:latin typeface="+mn-ea"/>
              </a:rPr>
              <a:t>  </a:t>
            </a:r>
            <a:r>
              <a:rPr lang="zh-CN" altLang="zh-CN" sz="2400" u="sng" smtClean="0">
                <a:latin typeface="+mn-ea"/>
              </a:rPr>
              <a:t>　</a:t>
            </a:r>
            <a:r>
              <a:rPr lang="en-US" altLang="zh-CN" sz="2400" smtClean="0">
                <a:latin typeface="+mn-ea"/>
              </a:rPr>
              <a:t>A</a:t>
            </a:r>
            <a:r>
              <a:rPr lang="zh-CN" altLang="zh-CN" sz="2400" smtClean="0">
                <a:latin typeface="+mn-ea"/>
              </a:rPr>
              <a:t>，电流表</a:t>
            </a:r>
            <a:r>
              <a:rPr lang="en-US" altLang="zh-CN" sz="2400" smtClean="0">
                <a:latin typeface="+mn-ea"/>
              </a:rPr>
              <a:t>A</a:t>
            </a:r>
            <a:r>
              <a:rPr lang="en-US" altLang="zh-CN" sz="2400" baseline="-25000" smtClean="0">
                <a:latin typeface="+mn-ea"/>
              </a:rPr>
              <a:t>3</a:t>
            </a:r>
            <a:r>
              <a:rPr lang="zh-CN" altLang="zh-CN" sz="2400" smtClean="0">
                <a:latin typeface="+mn-ea"/>
              </a:rPr>
              <a:t>的示数：</a:t>
            </a:r>
            <a:r>
              <a:rPr lang="zh-CN" altLang="zh-CN" sz="2400" u="sng" smtClean="0">
                <a:latin typeface="+mn-ea"/>
              </a:rPr>
              <a:t>　</a:t>
            </a:r>
            <a:r>
              <a:rPr lang="en-US" altLang="zh-CN" sz="2400" u="sng" smtClean="0">
                <a:latin typeface="+mn-ea"/>
              </a:rPr>
              <a:t>   </a:t>
            </a:r>
            <a:r>
              <a:rPr lang="zh-CN" altLang="zh-CN" sz="2400" u="sng" smtClean="0">
                <a:latin typeface="+mn-ea"/>
              </a:rPr>
              <a:t>　</a:t>
            </a:r>
            <a:r>
              <a:rPr lang="en-US" altLang="zh-CN" sz="2400" smtClean="0">
                <a:latin typeface="+mn-ea"/>
              </a:rPr>
              <a:t>A</a:t>
            </a:r>
            <a:r>
              <a:rPr lang="zh-CN" altLang="zh-CN" sz="2400" smtClean="0">
                <a:latin typeface="+mn-ea"/>
              </a:rPr>
              <a:t>。</a:t>
            </a:r>
            <a:endParaRPr lang="zh-CN" altLang="zh-CN" sz="2400">
              <a:latin typeface="+mn-ea"/>
            </a:endParaRPr>
          </a:p>
        </p:txBody>
      </p:sp>
      <p:pic>
        <p:nvPicPr>
          <p:cNvPr id="34818" name="图片24" descr="菁优网：http://www.jyeoo.com"/>
          <p:cNvPicPr>
            <a:picLocks noChangeAspect="1" noChangeArrowheads="1"/>
          </p:cNvPicPr>
          <p:nvPr>
            <p:custDataLst>
              <p:tags r:id="rId36"/>
            </p:custDataLst>
          </p:nvPr>
        </p:nvPicPr>
        <p:blipFill>
          <a:blip r:embed="rId37"/>
          <a:stretch>
            <a:fillRect/>
          </a:stretch>
        </p:blipFill>
        <p:spPr bwMode="auto">
          <a:xfrm>
            <a:off x="6658610" y="4306570"/>
            <a:ext cx="3355975" cy="21520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3" name="Text Box 36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370926" y="3600723"/>
            <a:ext cx="76327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400" b="1" smtClean="0">
                <a:solidFill>
                  <a:srgbClr val="FF0000"/>
                </a:solidFill>
                <a:latin typeface="+mn-ea"/>
              </a:rPr>
              <a:t>0.09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4" name="Text Box 36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6199907" y="3522737"/>
            <a:ext cx="76327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400" b="1" smtClean="0">
                <a:solidFill>
                  <a:srgbClr val="FF0000"/>
                </a:solidFill>
                <a:latin typeface="+mn-ea"/>
              </a:rPr>
              <a:t>0.07</a:t>
            </a:r>
            <a:endParaRPr lang="en-US" altLang="zh-CN" sz="2400" b="1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ldLvl="0" animBg="1"/>
      <p:bldP spid="111620" grpId="0" bldLvl="0" animBg="1"/>
      <p:bldP spid="111621" grpId="0" bldLvl="0" animBg="1"/>
      <p:bldP spid="13" grpId="0" build="allAtOnce"/>
      <p:bldP spid="14" grpId="0" uiExpan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492760" y="560705"/>
            <a:ext cx="10101580" cy="378904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2000" smtClean="0">
                <a:latin typeface="+mn-ea"/>
              </a:rPr>
              <a:t>10.</a:t>
            </a:r>
            <a:r>
              <a:rPr lang="zh-CN" altLang="zh-CN" sz="2000" smtClean="0">
                <a:latin typeface="+mn-ea"/>
              </a:rPr>
              <a:t>为了探究并联电路的电流特点，同学们设计了如图</a:t>
            </a:r>
            <a:r>
              <a:rPr lang="en-US" altLang="zh-CN" sz="2000" smtClean="0">
                <a:latin typeface="+mn-ea"/>
              </a:rPr>
              <a:t>1</a:t>
            </a:r>
            <a:r>
              <a:rPr lang="zh-CN" altLang="zh-CN" sz="2000" smtClean="0">
                <a:latin typeface="+mn-ea"/>
              </a:rPr>
              <a:t>甲所示的电路进行实验。</a:t>
            </a:r>
            <a:endParaRPr lang="en-US" altLang="zh-CN" sz="20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2000" smtClean="0">
                <a:latin typeface="+mn-ea"/>
              </a:rPr>
              <a:t>（</a:t>
            </a:r>
            <a:r>
              <a:rPr lang="en-US" altLang="zh-CN" sz="2000" smtClean="0">
                <a:latin typeface="+mn-ea"/>
              </a:rPr>
              <a:t>1</a:t>
            </a:r>
            <a:r>
              <a:rPr lang="zh-CN" altLang="zh-CN" sz="2000" smtClean="0">
                <a:latin typeface="+mn-ea"/>
              </a:rPr>
              <a:t>）在实验操作中，</a:t>
            </a:r>
            <a:r>
              <a:rPr lang="en-US" altLang="zh-CN" sz="2000" smtClean="0">
                <a:latin typeface="+mn-ea"/>
              </a:rPr>
              <a:t>A</a:t>
            </a:r>
            <a:r>
              <a:rPr lang="zh-CN" altLang="zh-CN" sz="2000" smtClean="0">
                <a:latin typeface="+mn-ea"/>
              </a:rPr>
              <a:t>组同学试触时电流表的指针偏转如图乙所示，出现这种情况的原因是电流表的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</a:t>
            </a:r>
            <a:r>
              <a:rPr lang="zh-CN" altLang="en-US" sz="2000" u="sng" smtClean="0">
                <a:latin typeface="+mn-ea"/>
              </a:rPr>
              <a:t>　　　</a:t>
            </a:r>
            <a:r>
              <a:rPr lang="en-US" altLang="zh-CN" sz="2000" u="sng" smtClean="0">
                <a:latin typeface="+mn-ea"/>
              </a:rPr>
              <a:t>     </a:t>
            </a:r>
            <a:r>
              <a:rPr lang="zh-CN" altLang="en-US" sz="2000" u="sng" smtClean="0">
                <a:latin typeface="+mn-ea"/>
              </a:rPr>
              <a:t>　　</a:t>
            </a:r>
            <a:r>
              <a:rPr lang="en-US" altLang="zh-CN" sz="2000" u="sng" smtClean="0">
                <a:latin typeface="+mn-ea"/>
              </a:rPr>
              <a:t>  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zh-CN" altLang="zh-CN" sz="2000" smtClean="0">
                <a:latin typeface="+mn-ea"/>
              </a:rPr>
              <a:t>。</a:t>
            </a:r>
            <a:endParaRPr lang="zh-CN" altLang="zh-CN" sz="20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2000" smtClean="0">
                <a:latin typeface="+mn-ea"/>
              </a:rPr>
              <a:t>（</a:t>
            </a:r>
            <a:r>
              <a:rPr lang="en-US" altLang="zh-CN" sz="2000" smtClean="0">
                <a:latin typeface="+mn-ea"/>
              </a:rPr>
              <a:t>2</a:t>
            </a:r>
            <a:r>
              <a:rPr lang="zh-CN" altLang="zh-CN" sz="2000" smtClean="0">
                <a:latin typeface="+mn-ea"/>
              </a:rPr>
              <a:t>）</a:t>
            </a:r>
            <a:r>
              <a:rPr lang="en-US" altLang="zh-CN" sz="2000" smtClean="0">
                <a:latin typeface="+mn-ea"/>
              </a:rPr>
              <a:t>B</a:t>
            </a:r>
            <a:r>
              <a:rPr lang="zh-CN" altLang="zh-CN" sz="2000" smtClean="0">
                <a:latin typeface="+mn-ea"/>
              </a:rPr>
              <a:t>组同学试触时电流表的指针偏转如图</a:t>
            </a:r>
            <a:r>
              <a:rPr lang="en-US" altLang="zh-CN" sz="2000" smtClean="0">
                <a:latin typeface="+mn-ea"/>
              </a:rPr>
              <a:t>5</a:t>
            </a:r>
            <a:r>
              <a:rPr lang="zh-CN" altLang="zh-CN" sz="2000" smtClean="0">
                <a:latin typeface="+mn-ea"/>
              </a:rPr>
              <a:t>丙所示，出现这种情况的原因是电流表的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 </a:t>
            </a:r>
            <a:r>
              <a:rPr lang="zh-CN" altLang="en-US" sz="2000" u="sng" smtClean="0">
                <a:latin typeface="+mn-ea"/>
              </a:rPr>
              <a:t>　　　</a:t>
            </a:r>
            <a:r>
              <a:rPr lang="en-US" altLang="zh-CN" sz="2000" u="sng" smtClean="0">
                <a:latin typeface="+mn-ea"/>
              </a:rPr>
              <a:t> 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zh-CN" altLang="zh-CN" sz="2000" u="sng" smtClean="0">
                <a:latin typeface="+mn-ea"/>
                <a:sym typeface="+mn-ea"/>
              </a:rPr>
              <a:t>　</a:t>
            </a:r>
            <a:r>
              <a:rPr lang="en-US" altLang="zh-CN" sz="2000" u="sng" smtClean="0">
                <a:latin typeface="+mn-ea"/>
                <a:sym typeface="+mn-ea"/>
              </a:rPr>
              <a:t>   </a:t>
            </a:r>
            <a:r>
              <a:rPr lang="zh-CN" altLang="zh-CN" sz="2000" u="sng" smtClean="0">
                <a:latin typeface="+mn-ea"/>
                <a:sym typeface="+mn-ea"/>
              </a:rPr>
              <a:t>　</a:t>
            </a:r>
            <a:r>
              <a:rPr lang="en-US" altLang="zh-CN" sz="2000" u="sng" smtClean="0">
                <a:latin typeface="+mn-ea"/>
                <a:sym typeface="+mn-ea"/>
              </a:rPr>
              <a:t>                         </a:t>
            </a:r>
            <a:r>
              <a:rPr lang="zh-CN" altLang="zh-CN" sz="2000" smtClean="0">
                <a:latin typeface="+mn-ea"/>
              </a:rPr>
              <a:t>。</a:t>
            </a:r>
            <a:endParaRPr lang="zh-CN" altLang="zh-CN" sz="20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2000" smtClean="0">
                <a:latin typeface="+mn-ea"/>
              </a:rPr>
              <a:t>（</a:t>
            </a:r>
            <a:r>
              <a:rPr lang="en-US" altLang="zh-CN" sz="2000" smtClean="0">
                <a:latin typeface="+mn-ea"/>
              </a:rPr>
              <a:t>3</a:t>
            </a:r>
            <a:r>
              <a:rPr lang="zh-CN" altLang="zh-CN" sz="2000" smtClean="0">
                <a:latin typeface="+mn-ea"/>
              </a:rPr>
              <a:t>）正确调整电路后，闭合开关，观察到灯</a:t>
            </a:r>
            <a:r>
              <a:rPr lang="en-US" altLang="zh-CN" sz="2000" smtClean="0">
                <a:latin typeface="+mn-ea"/>
              </a:rPr>
              <a:t>L</a:t>
            </a:r>
            <a:r>
              <a:rPr lang="en-US" altLang="zh-CN" sz="2000" baseline="-25000" smtClean="0">
                <a:latin typeface="+mn-ea"/>
              </a:rPr>
              <a:t>2</a:t>
            </a:r>
            <a:r>
              <a:rPr lang="zh-CN" altLang="en-US" sz="2000" smtClean="0">
                <a:latin typeface="+mn-ea"/>
              </a:rPr>
              <a:t>亮，但</a:t>
            </a:r>
            <a:r>
              <a:rPr lang="en-US" altLang="zh-CN" sz="2000" smtClean="0">
                <a:latin typeface="+mn-ea"/>
              </a:rPr>
              <a:t>L</a:t>
            </a:r>
            <a:r>
              <a:rPr lang="en-US" altLang="zh-CN" sz="2000" baseline="-25000" smtClean="0">
                <a:latin typeface="+mn-ea"/>
              </a:rPr>
              <a:t>1</a:t>
            </a:r>
            <a:r>
              <a:rPr lang="zh-CN" altLang="en-US" sz="2000" smtClean="0">
                <a:latin typeface="+mn-ea"/>
              </a:rPr>
              <a:t>不亮，电路可能存在的故障是</a:t>
            </a:r>
            <a:r>
              <a:rPr lang="zh-CN" altLang="zh-CN" sz="2000" u="sng" smtClean="0">
                <a:latin typeface="+mn-ea"/>
                <a:sym typeface="+mn-ea"/>
              </a:rPr>
              <a:t>　</a:t>
            </a:r>
            <a:r>
              <a:rPr lang="en-US" altLang="zh-CN" sz="2000" u="sng" smtClean="0">
                <a:latin typeface="+mn-ea"/>
                <a:sym typeface="+mn-ea"/>
              </a:rPr>
              <a:t>              </a:t>
            </a:r>
            <a:r>
              <a:rPr lang="zh-CN" altLang="zh-CN" sz="2000" smtClean="0">
                <a:latin typeface="+mn-ea"/>
                <a:sym typeface="+mn-ea"/>
              </a:rPr>
              <a:t>。</a:t>
            </a:r>
            <a:endParaRPr lang="zh-CN" altLang="en-US" sz="2000" smtClean="0">
              <a:latin typeface="+mn-ea"/>
            </a:endParaRPr>
          </a:p>
        </p:txBody>
      </p:sp>
      <p:pic>
        <p:nvPicPr>
          <p:cNvPr id="36866" name="图片24" descr="菁优网：http://www.jyeoo.com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3884295" y="3826510"/>
            <a:ext cx="6797040" cy="23647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 Box 3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45511" y="1526550"/>
            <a:ext cx="223651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000" smtClean="0">
                <a:solidFill>
                  <a:srgbClr val="FF0000"/>
                </a:solidFill>
                <a:latin typeface="+mn-ea"/>
              </a:rPr>
              <a:t>正负接线柱接反了</a:t>
            </a:r>
            <a:endParaRPr lang="en-US" altLang="zh-CN" sz="200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5" name="Text Box 3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61687" y="2428111"/>
            <a:ext cx="1960880" cy="398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000" smtClean="0">
                <a:solidFill>
                  <a:srgbClr val="FF0000"/>
                </a:solidFill>
                <a:latin typeface="+mn-ea"/>
              </a:rPr>
              <a:t>所选量程太小了</a:t>
            </a:r>
            <a:endParaRPr lang="en-US" altLang="zh-CN" sz="200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" name="Text Box 3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34060" y="3328670"/>
            <a:ext cx="944880" cy="42799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noAutofit/>
          </a:bodyPr>
          <a:p>
            <a:r>
              <a:rPr lang="en-US" altLang="zh-CN" sz="2000" smtClean="0">
                <a:solidFill>
                  <a:srgbClr val="FF0000"/>
                </a:solidFill>
                <a:latin typeface="+mn-ea"/>
              </a:rPr>
              <a:t>L</a:t>
            </a:r>
            <a:r>
              <a:rPr lang="en-US" altLang="zh-CN" sz="2000" baseline="-2500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sz="2000" smtClean="0">
                <a:solidFill>
                  <a:srgbClr val="FF0000"/>
                </a:solidFill>
                <a:latin typeface="+mn-ea"/>
              </a:rPr>
              <a:t>断路</a:t>
            </a:r>
            <a:endParaRPr lang="zh-CN" altLang="en-US" sz="2000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579755" y="561340"/>
            <a:ext cx="10466070" cy="369887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zh-CN" sz="2000" smtClean="0">
                <a:latin typeface="+mn-ea"/>
              </a:rPr>
              <a:t>（</a:t>
            </a:r>
            <a:r>
              <a:rPr lang="en-US" altLang="zh-CN" sz="2000" smtClean="0">
                <a:latin typeface="+mn-ea"/>
              </a:rPr>
              <a:t>4</a:t>
            </a:r>
            <a:r>
              <a:rPr lang="zh-CN" altLang="zh-CN" sz="2000" smtClean="0">
                <a:latin typeface="+mn-ea"/>
              </a:rPr>
              <a:t>）</a:t>
            </a:r>
            <a:r>
              <a:rPr lang="en-US" altLang="zh-CN" sz="2000" smtClean="0">
                <a:latin typeface="+mn-ea"/>
              </a:rPr>
              <a:t>A</a:t>
            </a:r>
            <a:r>
              <a:rPr lang="zh-CN" altLang="zh-CN" sz="2000" smtClean="0">
                <a:latin typeface="+mn-ea"/>
              </a:rPr>
              <a:t>组同学经过努力，排除故障后，测出了</a:t>
            </a:r>
            <a:r>
              <a:rPr lang="en-US" altLang="zh-CN" sz="2000" smtClean="0">
                <a:latin typeface="+mn-ea"/>
              </a:rPr>
              <a:t>L</a:t>
            </a:r>
            <a:r>
              <a:rPr lang="en-US" altLang="zh-CN" sz="2000" baseline="-25000" smtClean="0">
                <a:latin typeface="+mn-ea"/>
              </a:rPr>
              <a:t>1</a:t>
            </a:r>
            <a:r>
              <a:rPr lang="zh-CN" altLang="zh-CN" sz="2000" smtClean="0">
                <a:latin typeface="+mn-ea"/>
              </a:rPr>
              <a:t>、</a:t>
            </a:r>
            <a:r>
              <a:rPr lang="en-US" altLang="zh-CN" sz="2000" smtClean="0">
                <a:latin typeface="+mn-ea"/>
              </a:rPr>
              <a:t>L</a:t>
            </a:r>
            <a:r>
              <a:rPr lang="en-US" altLang="zh-CN" sz="2000" baseline="-25000" smtClean="0">
                <a:latin typeface="+mn-ea"/>
              </a:rPr>
              <a:t>2</a:t>
            </a:r>
            <a:r>
              <a:rPr lang="zh-CN" altLang="zh-CN" sz="2000" smtClean="0">
                <a:latin typeface="+mn-ea"/>
              </a:rPr>
              <a:t>支路和干路上的电流分别为</a:t>
            </a:r>
            <a:r>
              <a:rPr lang="en-US" altLang="zh-CN" sz="2000" smtClean="0">
                <a:latin typeface="+mn-ea"/>
              </a:rPr>
              <a:t>I</a:t>
            </a:r>
            <a:r>
              <a:rPr lang="en-US" altLang="zh-CN" sz="2000" baseline="-25000" smtClean="0">
                <a:latin typeface="+mn-ea"/>
              </a:rPr>
              <a:t>B</a:t>
            </a:r>
            <a:r>
              <a:rPr lang="zh-CN" altLang="zh-CN" sz="2000" smtClean="0">
                <a:latin typeface="+mn-ea"/>
              </a:rPr>
              <a:t>、</a:t>
            </a:r>
            <a:r>
              <a:rPr lang="en-US" altLang="zh-CN" sz="2000" smtClean="0">
                <a:latin typeface="+mn-ea"/>
              </a:rPr>
              <a:t>I</a:t>
            </a:r>
            <a:r>
              <a:rPr lang="en-US" altLang="zh-CN" sz="2000" baseline="-25000" smtClean="0">
                <a:latin typeface="+mn-ea"/>
              </a:rPr>
              <a:t>C</a:t>
            </a:r>
            <a:r>
              <a:rPr lang="zh-CN" altLang="zh-CN" sz="2000" smtClean="0">
                <a:latin typeface="+mn-ea"/>
              </a:rPr>
              <a:t>、</a:t>
            </a:r>
            <a:r>
              <a:rPr lang="en-US" altLang="zh-CN" sz="2000" smtClean="0">
                <a:latin typeface="+mn-ea"/>
              </a:rPr>
              <a:t>I</a:t>
            </a:r>
            <a:r>
              <a:rPr lang="en-US" altLang="zh-CN" sz="2000" baseline="-25000" smtClean="0">
                <a:latin typeface="+mn-ea"/>
              </a:rPr>
              <a:t>A</a:t>
            </a:r>
            <a:r>
              <a:rPr lang="zh-CN" altLang="zh-CN" sz="2000" smtClean="0">
                <a:latin typeface="+mn-ea"/>
              </a:rPr>
              <a:t>，电流表示数如图</a:t>
            </a:r>
            <a:r>
              <a:rPr lang="en-US" altLang="zh-CN" sz="2000" smtClean="0">
                <a:latin typeface="+mn-ea"/>
              </a:rPr>
              <a:t>2</a:t>
            </a:r>
            <a:r>
              <a:rPr lang="zh-CN" altLang="zh-CN" sz="2000" smtClean="0">
                <a:latin typeface="+mn-ea"/>
              </a:rPr>
              <a:t>中甲、乙、丙所示，可读出：</a:t>
            </a:r>
            <a:r>
              <a:rPr lang="en-US" altLang="zh-CN" sz="2000" smtClean="0">
                <a:latin typeface="+mn-ea"/>
              </a:rPr>
              <a:t>I</a:t>
            </a:r>
            <a:r>
              <a:rPr lang="en-US" altLang="zh-CN" sz="2000" baseline="-25000" smtClean="0">
                <a:latin typeface="+mn-ea"/>
              </a:rPr>
              <a:t>B</a:t>
            </a:r>
            <a:r>
              <a:rPr lang="zh-CN" altLang="zh-CN" sz="2000" smtClean="0">
                <a:latin typeface="+mn-ea"/>
              </a:rPr>
              <a:t>＝</a:t>
            </a:r>
            <a:r>
              <a:rPr lang="en-US" altLang="zh-CN" sz="2000" smtClean="0">
                <a:latin typeface="+mn-ea"/>
              </a:rPr>
              <a:t>0.56A</a:t>
            </a:r>
            <a:r>
              <a:rPr lang="zh-CN" altLang="zh-CN" sz="2000" smtClean="0">
                <a:latin typeface="+mn-ea"/>
              </a:rPr>
              <a:t>，</a:t>
            </a:r>
            <a:r>
              <a:rPr lang="en-US" altLang="zh-CN" sz="2000" smtClean="0">
                <a:latin typeface="+mn-ea"/>
              </a:rPr>
              <a:t>I</a:t>
            </a:r>
            <a:r>
              <a:rPr lang="en-US" altLang="zh-CN" sz="2000" baseline="-25000" smtClean="0">
                <a:latin typeface="+mn-ea"/>
              </a:rPr>
              <a:t>C</a:t>
            </a:r>
            <a:r>
              <a:rPr lang="zh-CN" altLang="zh-CN" sz="2000" smtClean="0">
                <a:latin typeface="+mn-ea"/>
              </a:rPr>
              <a:t>＝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  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smtClean="0">
                <a:latin typeface="+mn-ea"/>
              </a:rPr>
              <a:t>A</a:t>
            </a:r>
            <a:r>
              <a:rPr lang="zh-CN" altLang="zh-CN" sz="2000" smtClean="0">
                <a:latin typeface="+mn-ea"/>
              </a:rPr>
              <a:t>，</a:t>
            </a:r>
            <a:r>
              <a:rPr lang="en-US" altLang="zh-CN" sz="2000" smtClean="0">
                <a:latin typeface="+mn-ea"/>
              </a:rPr>
              <a:t>I</a:t>
            </a:r>
            <a:r>
              <a:rPr lang="en-US" altLang="zh-CN" sz="2000" baseline="-25000" smtClean="0">
                <a:latin typeface="+mn-ea"/>
              </a:rPr>
              <a:t>A</a:t>
            </a:r>
            <a:r>
              <a:rPr lang="zh-CN" altLang="zh-CN" sz="2000" smtClean="0">
                <a:latin typeface="+mn-ea"/>
              </a:rPr>
              <a:t>＝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  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smtClean="0">
                <a:latin typeface="+mn-ea"/>
              </a:rPr>
              <a:t>A</a:t>
            </a:r>
            <a:r>
              <a:rPr lang="zh-CN" altLang="zh-CN" sz="2000" smtClean="0">
                <a:latin typeface="+mn-ea"/>
              </a:rPr>
              <a:t>．根据测量结果，在误差允许范围内你认为并联电路中干路电流和支路电流的关系是：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</a:t>
            </a:r>
            <a:r>
              <a:rPr lang="zh-CN" altLang="en-US" sz="2000" u="sng" smtClean="0">
                <a:latin typeface="+mn-ea"/>
              </a:rPr>
              <a:t>　　　</a:t>
            </a:r>
            <a:r>
              <a:rPr lang="en-US" altLang="zh-CN" sz="2000" u="sng" smtClean="0">
                <a:latin typeface="+mn-ea"/>
              </a:rPr>
              <a:t>  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                                          </a:t>
            </a:r>
            <a:r>
              <a:rPr lang="zh-CN" altLang="zh-CN" sz="2000" smtClean="0">
                <a:latin typeface="+mn-ea"/>
              </a:rPr>
              <a:t>。</a:t>
            </a:r>
            <a:endParaRPr lang="en-US" altLang="zh-CN" sz="20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2000" smtClean="0">
                <a:latin typeface="+mn-ea"/>
              </a:rPr>
              <a:t>（</a:t>
            </a:r>
            <a:r>
              <a:rPr lang="en-US" altLang="zh-CN" sz="2000" smtClean="0">
                <a:latin typeface="+mn-ea"/>
              </a:rPr>
              <a:t>5</a:t>
            </a:r>
            <a:r>
              <a:rPr lang="zh-CN" altLang="zh-CN" sz="2000" smtClean="0">
                <a:latin typeface="+mn-ea"/>
              </a:rPr>
              <a:t>）为了验证结论的普遍性，有些同学采用了更换不同电源继续实验的方法进行验证，你还可以采用的方法是：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</a:t>
            </a:r>
            <a:r>
              <a:rPr lang="zh-CN" altLang="en-US" sz="2000" u="sng" smtClean="0">
                <a:latin typeface="+mn-ea"/>
              </a:rPr>
              <a:t>　　　　　　　　　　</a:t>
            </a:r>
            <a:r>
              <a:rPr lang="en-US" altLang="zh-CN" sz="2000" u="sng" smtClean="0">
                <a:latin typeface="+mn-ea"/>
              </a:rPr>
              <a:t>  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zh-CN" altLang="zh-CN" sz="2000" smtClean="0">
                <a:latin typeface="+mn-ea"/>
              </a:rPr>
              <a:t>。</a:t>
            </a:r>
            <a:endParaRPr lang="zh-CN" altLang="zh-CN" sz="20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2000" smtClean="0">
                <a:latin typeface="+mn-ea"/>
              </a:rPr>
              <a:t>（</a:t>
            </a:r>
            <a:r>
              <a:rPr lang="en-US" altLang="zh-CN" sz="2000" smtClean="0">
                <a:latin typeface="+mn-ea"/>
              </a:rPr>
              <a:t>6</a:t>
            </a:r>
            <a:r>
              <a:rPr lang="zh-CN" altLang="zh-CN" sz="2000" smtClean="0">
                <a:latin typeface="+mn-ea"/>
              </a:rPr>
              <a:t>）小明同学借来两个电流表，同时接入</a:t>
            </a:r>
            <a:r>
              <a:rPr lang="en-US" altLang="zh-CN" sz="2000" smtClean="0">
                <a:latin typeface="+mn-ea"/>
              </a:rPr>
              <a:t>A</a:t>
            </a:r>
            <a:r>
              <a:rPr lang="zh-CN" altLang="en-US" sz="2000" smtClean="0">
                <a:latin typeface="+mn-ea"/>
              </a:rPr>
              <a:t>、</a:t>
            </a:r>
            <a:r>
              <a:rPr lang="en-US" altLang="zh-CN" sz="2000" smtClean="0">
                <a:latin typeface="+mn-ea"/>
              </a:rPr>
              <a:t>B</a:t>
            </a:r>
            <a:r>
              <a:rPr lang="zh-CN" altLang="en-US" sz="2000" smtClean="0">
                <a:latin typeface="+mn-ea"/>
              </a:rPr>
              <a:t>、</a:t>
            </a:r>
            <a:r>
              <a:rPr lang="en-US" altLang="zh-CN" sz="2000" smtClean="0">
                <a:latin typeface="+mn-ea"/>
              </a:rPr>
              <a:t>C</a:t>
            </a:r>
            <a:r>
              <a:rPr lang="zh-CN" altLang="en-US" sz="2000" smtClean="0">
                <a:latin typeface="+mn-ea"/>
              </a:rPr>
              <a:t>三处，测量三个位置的电流，这样的好处为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 </a:t>
            </a:r>
            <a:r>
              <a:rPr lang="zh-CN" altLang="en-US" sz="2000" u="sng" smtClean="0">
                <a:latin typeface="+mn-ea"/>
              </a:rPr>
              <a:t>　　　　　　　</a:t>
            </a:r>
            <a:r>
              <a:rPr lang="en-US" altLang="zh-CN" sz="2000" u="sng" smtClean="0">
                <a:latin typeface="+mn-ea"/>
              </a:rPr>
              <a:t> </a:t>
            </a:r>
            <a:r>
              <a:rPr lang="zh-CN" altLang="zh-CN" sz="2000" u="sng" smtClean="0">
                <a:latin typeface="+mn-ea"/>
              </a:rPr>
              <a:t>　</a:t>
            </a:r>
            <a:r>
              <a:rPr lang="en-US" altLang="zh-CN" sz="2000" u="sng" smtClean="0">
                <a:latin typeface="+mn-ea"/>
              </a:rPr>
              <a:t>                                   </a:t>
            </a:r>
            <a:r>
              <a:rPr lang="zh-CN" altLang="zh-CN" sz="2000" smtClean="0">
                <a:latin typeface="+mn-ea"/>
              </a:rPr>
              <a:t>。</a:t>
            </a:r>
            <a:endParaRPr lang="zh-CN" altLang="zh-CN" sz="2000" smtClean="0">
              <a:latin typeface="+mn-ea"/>
            </a:endParaRPr>
          </a:p>
        </p:txBody>
      </p:sp>
      <p:pic>
        <p:nvPicPr>
          <p:cNvPr id="37890" name="图片24" descr="菁优网：http://www.jyeoo.com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 bwMode="auto">
          <a:xfrm>
            <a:off x="3074035" y="4385945"/>
            <a:ext cx="6501765" cy="22059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 Box 3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610892" y="1081043"/>
            <a:ext cx="697627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000" smtClean="0">
                <a:solidFill>
                  <a:srgbClr val="FF0000"/>
                </a:solidFill>
                <a:latin typeface="+mn-ea"/>
              </a:rPr>
              <a:t>0.44</a:t>
            </a:r>
            <a:endParaRPr lang="en-US" altLang="zh-CN" sz="200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5" name="Text Box 3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230370" y="1081678"/>
            <a:ext cx="312906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en-US" altLang="zh-CN" sz="2000" smtClean="0">
                <a:solidFill>
                  <a:srgbClr val="FF0000"/>
                </a:solidFill>
                <a:latin typeface="+mn-ea"/>
              </a:rPr>
              <a:t>1</a:t>
            </a:r>
            <a:endParaRPr lang="en-US" altLang="zh-CN" sz="200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3074154" y="2889503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mtClean="0">
                <a:solidFill>
                  <a:srgbClr val="FF0000"/>
                </a:solidFill>
              </a:rPr>
              <a:t>换用不同规格灯泡进行多次实验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2" name="矩形 1"/>
          <p:cNvSpPr/>
          <p:nvPr>
            <p:custDataLst>
              <p:tags r:id="rId7"/>
            </p:custDataLst>
          </p:nvPr>
        </p:nvSpPr>
        <p:spPr>
          <a:xfrm>
            <a:off x="642739" y="1989073"/>
            <a:ext cx="31546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mtClean="0">
                <a:solidFill>
                  <a:srgbClr val="FF0000"/>
                </a:solidFill>
              </a:rPr>
              <a:t>干路电流等于各支路电流之和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>
            <p:custDataLst>
              <p:tags r:id="rId8"/>
            </p:custDataLst>
          </p:nvPr>
        </p:nvSpPr>
        <p:spPr>
          <a:xfrm>
            <a:off x="870704" y="3892168"/>
            <a:ext cx="4983480" cy="368300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zh-CN" smtClean="0">
                <a:solidFill>
                  <a:srgbClr val="FF0000"/>
                </a:solidFill>
              </a:rPr>
              <a:t>不需要反复更换电流表的位置，实验操作更简便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10" grpId="0" build="allAtOnce"/>
      <p:bldP spid="2" grpId="0" build="allAtOnce"/>
      <p:bldP spid="6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1393615" y="1449290"/>
            <a:ext cx="221845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学习目标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email"/>
          <a:stretch>
            <a:fillRect/>
          </a:stretch>
        </p:blipFill>
        <p:spPr>
          <a:xfrm>
            <a:off x="1029947" y="1527522"/>
            <a:ext cx="363668" cy="367341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1350645" y="2066925"/>
            <a:ext cx="1024445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1．会正确使用电流表测量串联电路和并联电路中的电流。 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2．在探究串、并联电路的电流规律的过程中，体验科学研究的步骤、科学探究的方法和态度。 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3．会运用串、并联电路的电流规律解决简单的问题。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New picture"/>
          <p:cNvPicPr/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379200" y="10464800"/>
            <a:ext cx="317500" cy="241300"/>
          </a:xfrm>
          <a:prstGeom prst="cube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>
            <p:custDataLst>
              <p:tags r:id="rId1"/>
            </p:custDataLst>
          </p:nvPr>
        </p:nvCxnSpPr>
        <p:spPr>
          <a:xfrm>
            <a:off x="5790080" y="916906"/>
            <a:ext cx="10758" cy="4653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5932170" y="610235"/>
            <a:ext cx="5243830" cy="5530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>
                <a:solidFill>
                  <a:schemeClr val="dk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1.</a:t>
            </a:r>
            <a:r>
              <a:rPr lang="zh-CN" sz="2000" b="1">
                <a:solidFill>
                  <a:schemeClr val="dk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使用电流表测量电流时应该注意什么？</a:t>
            </a:r>
            <a:endParaRPr lang="zh-CN" sz="2000" b="1">
              <a:solidFill>
                <a:schemeClr val="dk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100" name="文本框 99"/>
          <p:cNvSpPr txBox="1"/>
          <p:nvPr>
            <p:custDataLst>
              <p:tags r:id="rId3"/>
            </p:custDataLst>
          </p:nvPr>
        </p:nvSpPr>
        <p:spPr>
          <a:xfrm>
            <a:off x="5932170" y="4504690"/>
            <a:ext cx="5080000" cy="553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000" b="1">
                <a:solidFill>
                  <a:schemeClr val="dk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2.图示电流表有几个量程、分度值是什么？</a:t>
            </a:r>
            <a:endParaRPr lang="zh-CN" altLang="en-US" sz="2000" b="1">
              <a:solidFill>
                <a:schemeClr val="dk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8199" name="Picture 6" descr="H:\2\人教教参资源\九\图\电流表.JP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 bwMode="auto">
          <a:xfrm>
            <a:off x="901700" y="1356995"/>
            <a:ext cx="3960495" cy="350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本框 6"/>
          <p:cNvSpPr txBox="1"/>
          <p:nvPr>
            <p:custDataLst>
              <p:tags r:id="rId6"/>
            </p:custDataLst>
          </p:nvPr>
        </p:nvSpPr>
        <p:spPr>
          <a:xfrm>
            <a:off x="5789930" y="1012190"/>
            <a:ext cx="5080000" cy="36309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266700" fontAlgn="auto">
              <a:lnSpc>
                <a:spcPct val="150000"/>
              </a:lnSpc>
            </a:pPr>
            <a:r>
              <a:rPr lang="en-US" altLang="zh-CN" sz="2000" b="1">
                <a:solidFill>
                  <a:srgbClr val="FF0000"/>
                </a:solidFill>
                <a:ea typeface="仿宋" panose="02010609060101010101" charset="-122"/>
              </a:rPr>
              <a:t>1.</a:t>
            </a:r>
            <a:r>
              <a:rPr lang="zh-CN" altLang="en-US" sz="2000" b="1">
                <a:solidFill>
                  <a:srgbClr val="FF0000"/>
                </a:solidFill>
                <a:ea typeface="仿宋" panose="02010609060101010101" charset="-122"/>
              </a:rPr>
              <a:t>观察电流表的指针是不是在零刻度线上，若不在，对电流表进行</a:t>
            </a:r>
            <a:r>
              <a:rPr lang="zh-CN" altLang="en-US" sz="2000" b="1">
                <a:solidFill>
                  <a:srgbClr val="FF0000"/>
                </a:solidFill>
                <a:highlight>
                  <a:srgbClr val="FFFF00"/>
                </a:highlight>
                <a:ea typeface="仿宋" panose="02010609060101010101" charset="-122"/>
              </a:rPr>
              <a:t>调零</a:t>
            </a:r>
            <a:endParaRPr lang="zh-CN" altLang="en-US" sz="2000" b="1">
              <a:solidFill>
                <a:srgbClr val="FF0000"/>
              </a:solidFill>
              <a:ea typeface="仿宋" panose="02010609060101010101" charset="-122"/>
            </a:endParaRPr>
          </a:p>
          <a:p>
            <a:pPr indent="266700" fontAlgn="auto">
              <a:lnSpc>
                <a:spcPct val="150000"/>
              </a:lnSpc>
            </a:pPr>
            <a:r>
              <a:rPr lang="en-US" altLang="zh-CN" sz="2000" b="1">
                <a:solidFill>
                  <a:srgbClr val="FF0000"/>
                </a:solidFill>
                <a:ea typeface="仿宋" panose="02010609060101010101" charset="-122"/>
              </a:rPr>
              <a:t>2.</a:t>
            </a:r>
            <a:r>
              <a:rPr lang="zh-CN" altLang="en-US" sz="2000" b="1">
                <a:solidFill>
                  <a:srgbClr val="FF0000"/>
                </a:solidFill>
                <a:ea typeface="仿宋" panose="02010609060101010101" charset="-122"/>
              </a:rPr>
              <a:t>电流表应该</a:t>
            </a:r>
            <a:r>
              <a:rPr lang="zh-CN" altLang="en-US" sz="2000" b="1">
                <a:solidFill>
                  <a:srgbClr val="FF0000"/>
                </a:solidFill>
                <a:highlight>
                  <a:srgbClr val="FFFF00"/>
                </a:highlight>
                <a:ea typeface="仿宋" panose="02010609060101010101" charset="-122"/>
              </a:rPr>
              <a:t>串联</a:t>
            </a:r>
            <a:r>
              <a:rPr lang="zh-CN" altLang="en-US" sz="2000" b="1">
                <a:solidFill>
                  <a:srgbClr val="FF0000"/>
                </a:solidFill>
                <a:ea typeface="仿宋" panose="02010609060101010101" charset="-122"/>
              </a:rPr>
              <a:t>使用</a:t>
            </a:r>
            <a:endParaRPr lang="zh-CN" altLang="en-US" sz="2000" b="1">
              <a:solidFill>
                <a:srgbClr val="FF0000"/>
              </a:solidFill>
              <a:ea typeface="仿宋" panose="02010609060101010101" charset="-122"/>
            </a:endParaRPr>
          </a:p>
          <a:p>
            <a:pPr indent="266700" fontAlgn="auto">
              <a:lnSpc>
                <a:spcPct val="150000"/>
              </a:lnSpc>
            </a:pPr>
            <a:r>
              <a:rPr lang="en-US" altLang="zh-CN" sz="2000" b="1">
                <a:solidFill>
                  <a:srgbClr val="FF0000"/>
                </a:solidFill>
                <a:ea typeface="仿宋" panose="02010609060101010101" charset="-122"/>
              </a:rPr>
              <a:t>3.</a:t>
            </a:r>
            <a:r>
              <a:rPr lang="zh-CN" altLang="en-US" sz="2000" b="1">
                <a:solidFill>
                  <a:srgbClr val="FF0000"/>
                </a:solidFill>
                <a:ea typeface="仿宋" panose="02010609060101010101" charset="-122"/>
              </a:rPr>
              <a:t>电流应该从</a:t>
            </a:r>
            <a:r>
              <a:rPr lang="zh-CN" altLang="en-US" sz="2000" b="1">
                <a:solidFill>
                  <a:srgbClr val="FF0000"/>
                </a:solidFill>
                <a:highlight>
                  <a:srgbClr val="FFFF00"/>
                </a:highlight>
                <a:ea typeface="仿宋" panose="02010609060101010101" charset="-122"/>
              </a:rPr>
              <a:t>正接线柱进，负接线柱出</a:t>
            </a:r>
            <a:endParaRPr lang="zh-CN" altLang="en-US" sz="2000" b="1">
              <a:solidFill>
                <a:srgbClr val="FF0000"/>
              </a:solidFill>
              <a:ea typeface="仿宋" panose="02010609060101010101" charset="-122"/>
            </a:endParaRPr>
          </a:p>
          <a:p>
            <a:pPr indent="266700" fontAlgn="auto">
              <a:lnSpc>
                <a:spcPct val="150000"/>
              </a:lnSpc>
            </a:pPr>
            <a:r>
              <a:rPr lang="en-US" altLang="zh-CN" sz="2000" b="1">
                <a:solidFill>
                  <a:srgbClr val="FF0000"/>
                </a:solidFill>
                <a:ea typeface="仿宋" panose="02010609060101010101" charset="-122"/>
              </a:rPr>
              <a:t>4.</a:t>
            </a:r>
            <a:r>
              <a:rPr lang="zh-CN" altLang="en-US" sz="2000" b="1">
                <a:solidFill>
                  <a:srgbClr val="FF0000"/>
                </a:solidFill>
                <a:ea typeface="仿宋" panose="02010609060101010101" charset="-122"/>
              </a:rPr>
              <a:t>测量电流时，要选用</a:t>
            </a:r>
            <a:r>
              <a:rPr lang="zh-CN" altLang="en-US" sz="2000" b="1">
                <a:solidFill>
                  <a:srgbClr val="FF0000"/>
                </a:solidFill>
                <a:highlight>
                  <a:srgbClr val="FFFF00"/>
                </a:highlight>
                <a:ea typeface="仿宋" panose="02010609060101010101" charset="-122"/>
              </a:rPr>
              <a:t>合适</a:t>
            </a:r>
            <a:r>
              <a:rPr lang="zh-CN" altLang="en-US" sz="2000" b="1">
                <a:solidFill>
                  <a:srgbClr val="FF0000"/>
                </a:solidFill>
                <a:ea typeface="仿宋" panose="02010609060101010101" charset="-122"/>
              </a:rPr>
              <a:t>的量程</a:t>
            </a:r>
            <a:endParaRPr lang="zh-CN" altLang="en-US" sz="2000" b="1">
              <a:solidFill>
                <a:srgbClr val="FF0000"/>
              </a:solidFill>
              <a:ea typeface="仿宋" panose="02010609060101010101" charset="-122"/>
            </a:endParaRPr>
          </a:p>
          <a:p>
            <a:pPr indent="266700" fontAlgn="auto">
              <a:lnSpc>
                <a:spcPct val="150000"/>
              </a:lnSpc>
            </a:pPr>
            <a:r>
              <a:rPr lang="en-US" altLang="zh-CN" sz="2000" b="1">
                <a:solidFill>
                  <a:srgbClr val="FF0000"/>
                </a:solidFill>
                <a:ea typeface="仿宋" panose="02010609060101010101" charset="-122"/>
              </a:rPr>
              <a:t>5.</a:t>
            </a:r>
            <a:r>
              <a:rPr lang="zh-CN" altLang="en-US" sz="2000" b="1">
                <a:solidFill>
                  <a:srgbClr val="FF0000"/>
                </a:solidFill>
                <a:ea typeface="仿宋" panose="02010609060101010101" charset="-122"/>
              </a:rPr>
              <a:t>不允许直接将电流表接到电源两极，会造成</a:t>
            </a:r>
            <a:r>
              <a:rPr lang="zh-CN" altLang="en-US" sz="2000" b="1">
                <a:solidFill>
                  <a:srgbClr val="FF0000"/>
                </a:solidFill>
                <a:highlight>
                  <a:srgbClr val="FFFF00"/>
                </a:highlight>
                <a:ea typeface="仿宋" panose="02010609060101010101" charset="-122"/>
              </a:rPr>
              <a:t>电源短路</a:t>
            </a:r>
            <a:endParaRPr lang="zh-CN" altLang="en-US" sz="2000" b="1">
              <a:solidFill>
                <a:srgbClr val="FF0000"/>
              </a:solidFill>
              <a:ea typeface="仿宋" panose="02010609060101010101" charset="-122"/>
            </a:endParaRPr>
          </a:p>
          <a:p>
            <a:pPr indent="266700"/>
            <a:r>
              <a:rPr lang="en-US" altLang="zh-CN" sz="2000" b="1">
                <a:solidFill>
                  <a:srgbClr val="FF0000"/>
                </a:solidFill>
                <a:ea typeface="仿宋" panose="02010609060101010101" charset="-122"/>
              </a:rPr>
              <a:t>                                    </a:t>
            </a:r>
            <a:endParaRPr lang="en-US" altLang="zh-CN" sz="2000" b="1">
              <a:solidFill>
                <a:srgbClr val="FF0000"/>
              </a:solidFill>
              <a:ea typeface="仿宋" panose="02010609060101010101" charset="-122"/>
            </a:endParaRPr>
          </a:p>
        </p:txBody>
      </p:sp>
      <p:graphicFrame>
        <p:nvGraphicFramePr>
          <p:cNvPr id="11" name="表格 10"/>
          <p:cNvGraphicFramePr/>
          <p:nvPr>
            <p:custDataLst>
              <p:tags r:id="rId7"/>
            </p:custDataLst>
          </p:nvPr>
        </p:nvGraphicFramePr>
        <p:xfrm>
          <a:off x="6096000" y="5151755"/>
          <a:ext cx="4547870" cy="1242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3935"/>
                <a:gridCol w="2273935"/>
              </a:tblGrid>
              <a:tr h="4140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量程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分度值</a:t>
                      </a:r>
                      <a:endParaRPr lang="zh-CN" altLang="en-US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0-0.6A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0.02A</a:t>
                      </a:r>
                      <a:endParaRPr lang="en-US" altLang="zh-CN"/>
                    </a:p>
                  </a:txBody>
                  <a:tcPr/>
                </a:tc>
              </a:tr>
              <a:tr h="4140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0-3A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0.1A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782955" y="2012950"/>
            <a:ext cx="5702300" cy="5530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000" b="1">
                <a:solidFill>
                  <a:schemeClr val="dk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串联电路中电流处处相等。</a:t>
            </a:r>
            <a:endParaRPr lang="zh-CN" altLang="en-US" sz="2000" b="1">
              <a:solidFill>
                <a:schemeClr val="dk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9255" y="394970"/>
            <a:ext cx="6096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smtClean="0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一、串</a:t>
            </a:r>
            <a:r>
              <a:rPr lang="zh-CN" altLang="en-US" sz="2800" b="1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联电路的电流规律</a:t>
            </a:r>
            <a:endParaRPr lang="zh-CN" altLang="en-US" sz="2800" b="1">
              <a:solidFill>
                <a:srgbClr val="006666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grpSp>
        <p:nvGrpSpPr>
          <p:cNvPr id="7" name="组合 37903"/>
          <p:cNvGrpSpPr/>
          <p:nvPr/>
        </p:nvGrpSpPr>
        <p:grpSpPr>
          <a:xfrm>
            <a:off x="7921779" y="2566035"/>
            <a:ext cx="3097212" cy="2039256"/>
            <a:chOff x="0" y="-243"/>
            <a:chExt cx="1951" cy="1717"/>
          </a:xfrm>
        </p:grpSpPr>
        <p:sp>
          <p:nvSpPr>
            <p:cNvPr id="7180" name="文本框 37904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225" y="920"/>
              <a:ext cx="243" cy="44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</a:rPr>
                <a:t>S</a:t>
              </a:r>
              <a:endParaRPr lang="en-US" altLang="zh-CN" sz="2800" b="1" baseline="-25000">
                <a:latin typeface="Times New Roman" panose="02020603050405020304" pitchFamily="18" charset="0"/>
              </a:endParaRPr>
            </a:p>
          </p:txBody>
        </p:sp>
        <p:grpSp>
          <p:nvGrpSpPr>
            <p:cNvPr id="9" name="组合 37905"/>
            <p:cNvGrpSpPr/>
            <p:nvPr/>
          </p:nvGrpSpPr>
          <p:grpSpPr>
            <a:xfrm>
              <a:off x="0" y="-243"/>
              <a:ext cx="1951" cy="1717"/>
              <a:chOff x="0" y="-243"/>
              <a:chExt cx="1951" cy="1717"/>
            </a:xfrm>
          </p:grpSpPr>
          <p:sp>
            <p:nvSpPr>
              <p:cNvPr id="7182" name="矩形 37906"/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0" y="431"/>
                <a:ext cx="1951" cy="86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183" name="AutoShape 21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417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p>
                <a:endParaRPr lang="zh-CN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184" name="文本框 37908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1225" y="-243"/>
                <a:ext cx="343" cy="44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</a:rPr>
                  <a:t>L</a:t>
                </a:r>
                <a:r>
                  <a:rPr lang="en-US" altLang="zh-CN" sz="2800" b="1" baseline="-25000">
                    <a:latin typeface="Times New Roman" panose="02020603050405020304" pitchFamily="18" charset="0"/>
                  </a:rPr>
                  <a:t>2</a:t>
                </a:r>
                <a:endParaRPr lang="en-US" altLang="zh-CN" sz="2800" b="1" baseline="-2500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0" name="组合 37909"/>
              <p:cNvGrpSpPr/>
              <p:nvPr/>
            </p:nvGrpSpPr>
            <p:grpSpPr>
              <a:xfrm>
                <a:off x="1214" y="1190"/>
                <a:ext cx="283" cy="170"/>
                <a:chOff x="0" y="0"/>
                <a:chExt cx="256" cy="142"/>
              </a:xfrm>
            </p:grpSpPr>
            <p:sp>
              <p:nvSpPr>
                <p:cNvPr id="7186" name="Rectangle 15"/>
                <p:cNvSpPr>
                  <a:spLocks noChangeArrowheads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p>
                  <a:endParaRPr lang="zh-CN" altLang="en-US"/>
                </a:p>
              </p:txBody>
            </p:sp>
            <p:sp>
              <p:nvSpPr>
                <p:cNvPr id="7187" name="Line 16"/>
                <p:cNvSpPr>
                  <a:spLocks noChangeShapeType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188" name="Oval 17"/>
                <p:cNvSpPr>
                  <a:spLocks noChangeArrowheads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p>
                  <a:endParaRPr lang="zh-CN" altLang="en-US"/>
                </a:p>
              </p:txBody>
            </p:sp>
          </p:grpSp>
          <p:grpSp>
            <p:nvGrpSpPr>
              <p:cNvPr id="11" name="组合 37913"/>
              <p:cNvGrpSpPr/>
              <p:nvPr/>
            </p:nvGrpSpPr>
            <p:grpSpPr>
              <a:xfrm flipH="1">
                <a:off x="477" y="1134"/>
                <a:ext cx="85" cy="340"/>
                <a:chOff x="0" y="0"/>
                <a:chExt cx="85" cy="340"/>
              </a:xfrm>
            </p:grpSpPr>
            <p:sp>
              <p:nvSpPr>
                <p:cNvPr id="7190" name="Rectangle 19"/>
                <p:cNvSpPr>
                  <a:spLocks noChangeArrowheads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p>
                  <a:endParaRPr lang="zh-CN" altLang="en-US"/>
                </a:p>
              </p:txBody>
            </p:sp>
            <p:sp>
              <p:nvSpPr>
                <p:cNvPr id="7191" name="Line 20"/>
                <p:cNvSpPr>
                  <a:spLocks noChangeShapeType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 flipH="1"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192" name="Line 21"/>
                <p:cNvSpPr>
                  <a:spLocks noChangeShapeType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 flipH="1"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sp>
            <p:nvSpPr>
              <p:cNvPr id="7193" name="AutoShape 21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1225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p>
                <a:endParaRPr lang="zh-CN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7194" name="椭圆 37918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183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195" name="文本框 37919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14" y="453"/>
                <a:ext cx="246" cy="38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p>
                <a:r>
                  <a:rPr lang="en-US" altLang="zh-CN" sz="2400" b="1" i="1">
                    <a:latin typeface="Times New Roman" panose="02020603050405020304" pitchFamily="18" charset="0"/>
                  </a:rPr>
                  <a:t>A</a:t>
                </a:r>
                <a:endParaRPr lang="en-US" altLang="zh-CN" sz="2400" b="1" i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6" name="椭圆 37920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953" y="385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197" name="文本框 37921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885" y="431"/>
                <a:ext cx="246" cy="38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p>
                <a:r>
                  <a:rPr lang="en-US" altLang="zh-CN" sz="2400" b="1" i="1">
                    <a:latin typeface="Times New Roman" panose="02020603050405020304" pitchFamily="18" charset="0"/>
                  </a:rPr>
                  <a:t>B</a:t>
                </a:r>
                <a:endParaRPr lang="en-US" altLang="zh-CN" sz="2400" b="1" i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8" name="椭圆 37922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709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 w="9525">
                <a:noFill/>
                <a:round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7199" name="文本框 37923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33" y="430"/>
                <a:ext cx="246" cy="38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p>
                <a:r>
                  <a:rPr lang="en-US" altLang="zh-CN" sz="2400" b="1" i="1">
                    <a:latin typeface="Times New Roman" panose="02020603050405020304" pitchFamily="18" charset="0"/>
                  </a:rPr>
                  <a:t>C</a:t>
                </a:r>
                <a:endParaRPr lang="en-US" altLang="zh-CN" sz="2400" b="1" i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00" name="文本框 37924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08" y="-243"/>
                <a:ext cx="343" cy="44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</a:rPr>
                  <a:t>L</a:t>
                </a:r>
                <a:r>
                  <a:rPr lang="en-US" altLang="zh-CN" sz="2800" b="1" baseline="-25000">
                    <a:latin typeface="Times New Roman" panose="02020603050405020304" pitchFamily="18" charset="0"/>
                  </a:rPr>
                  <a:t>1</a:t>
                </a:r>
                <a:endParaRPr lang="en-US" altLang="zh-CN" sz="2800" b="1" baseline="-250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7201" name="矩形 3792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1560" y="1239659"/>
            <a:ext cx="8208963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猜想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：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串联电路中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电流大小可能存在什么关系？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7591" name="TextBox 1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97796" y="2600097"/>
            <a:ext cx="7488832" cy="255629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</a:ln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设计实验电路；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根据电路图连接电路；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3.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进行测量，将测量数据记录在表格中；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黑体" panose="02010609060101010101" charset="-122"/>
              <a:ea typeface="黑体" panose="02010609060101010101" charset="-122"/>
            </a:endParaRPr>
          </a:p>
        </p:txBody>
      </p:sp>
      <p:graphicFrame>
        <p:nvGraphicFramePr>
          <p:cNvPr id="93207" name="Group 23"/>
          <p:cNvGraphicFramePr>
            <a:graphicFrameLocks noGrp="1"/>
          </p:cNvGraphicFramePr>
          <p:nvPr>
            <p:custDataLst>
              <p:tags r:id="rId22"/>
            </p:custDataLst>
          </p:nvPr>
        </p:nvGraphicFramePr>
        <p:xfrm>
          <a:off x="782757" y="4889361"/>
          <a:ext cx="8229600" cy="875343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437515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观察对象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A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处电流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B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处电流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C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处电流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</a:tr>
              <a:tr h="437828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测量结果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9255" y="394970"/>
            <a:ext cx="6096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smtClean="0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一、串</a:t>
            </a:r>
            <a:r>
              <a:rPr lang="zh-CN" altLang="en-US" sz="2800" b="1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联电路的电流规律</a:t>
            </a:r>
            <a:endParaRPr lang="zh-CN" altLang="en-US" sz="2800" b="1">
              <a:solidFill>
                <a:srgbClr val="006666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graphicFrame>
        <p:nvGraphicFramePr>
          <p:cNvPr id="9329" name="Group 11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038860" y="2221230"/>
          <a:ext cx="8307705" cy="2415540"/>
        </p:xfrm>
        <a:graphic>
          <a:graphicData uri="http://schemas.openxmlformats.org/drawingml/2006/table">
            <a:tbl>
              <a:tblPr/>
              <a:tblGrid>
                <a:gridCol w="1857375"/>
                <a:gridCol w="2214880"/>
                <a:gridCol w="2143125"/>
                <a:gridCol w="2092325"/>
              </a:tblGrid>
              <a:tr h="462280"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A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点电流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A</a:t>
                      </a:r>
                      <a:endParaRPr kumimoji="0" lang="en-US" altLang="zh-CN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B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点电流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B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C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点电流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C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245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第一次测量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33095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第二次测量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629920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第三次测量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718820" y="1075690"/>
            <a:ext cx="9189085" cy="6959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50000"/>
              </a:lnSpc>
            </a:pPr>
            <a:r>
              <a:rPr lang="en-US" altLang="zh-CN" sz="32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4.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换上另外两个规格不同的小灯泡，再次实验。</a:t>
            </a: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9" name="TextBox 1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247900" y="5086350"/>
            <a:ext cx="6243320" cy="72263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28575" cmpd="sng">
            <a:solidFill>
              <a:schemeClr val="accent1"/>
            </a:solidFill>
            <a:prstDash val="solid"/>
            <a:round/>
          </a:ln>
        </p:spPr>
        <p:txBody>
          <a:bodyPr>
            <a:noAutofit/>
          </a:bodyPr>
          <a:p>
            <a:pPr algn="ctr">
              <a:lnSpc>
                <a:spcPct val="12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串联电路中，电流处处相等。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9255" y="394970"/>
            <a:ext cx="6096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smtClean="0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二、并</a:t>
            </a:r>
            <a:r>
              <a:rPr lang="zh-CN" altLang="en-US" sz="2800" b="1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联电路的电流规律</a:t>
            </a:r>
            <a:endParaRPr lang="zh-CN" altLang="en-US" sz="2800" b="1">
              <a:solidFill>
                <a:srgbClr val="006666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7201" name="矩形 379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11560" y="1143139"/>
            <a:ext cx="8208963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</a:rPr>
              <a:t>猜想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：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并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联电路中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电流大小可能存在什么关系？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782955" y="1829435"/>
            <a:ext cx="5702300" cy="5530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2000" b="1">
                <a:solidFill>
                  <a:schemeClr val="dk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并联电路中，干路电流等于各支路电流之和。</a:t>
            </a:r>
            <a:endParaRPr lang="zh-CN" altLang="en-US" sz="2000" b="1">
              <a:solidFill>
                <a:schemeClr val="dk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</p:txBody>
      </p:sp>
      <p:grpSp>
        <p:nvGrpSpPr>
          <p:cNvPr id="9" name="组合 70690"/>
          <p:cNvGrpSpPr/>
          <p:nvPr/>
        </p:nvGrpSpPr>
        <p:grpSpPr>
          <a:xfrm>
            <a:off x="7659018" y="2240414"/>
            <a:ext cx="3644900" cy="2584402"/>
            <a:chOff x="0" y="-107"/>
            <a:chExt cx="2296" cy="2176"/>
          </a:xfrm>
        </p:grpSpPr>
        <p:sp>
          <p:nvSpPr>
            <p:cNvPr id="11277" name="Rectangle 102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8" y="770"/>
              <a:ext cx="2268" cy="11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p>
              <a:endParaRPr lang="zh-CN" altLang="en-US"/>
            </a:p>
          </p:txBody>
        </p:sp>
        <p:sp>
          <p:nvSpPr>
            <p:cNvPr id="11278" name="Text Box 104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259" y="725"/>
              <a:ext cx="368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pitchFamily="18" charset="0"/>
                </a:rPr>
                <a:t>L</a:t>
              </a:r>
              <a:r>
                <a:rPr lang="en-US" altLang="zh-CN" sz="2800" b="1" baseline="-25000">
                  <a:latin typeface="Times New Roman" panose="02020603050405020304" pitchFamily="18" charset="0"/>
                </a:rPr>
                <a:t>1</a:t>
              </a:r>
              <a:endParaRPr lang="en-US" altLang="zh-CN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11279" name="Rectangle 10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53" y="402"/>
              <a:ext cx="1384" cy="7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p>
              <a:endParaRPr lang="zh-CN" altLang="en-US"/>
            </a:p>
          </p:txBody>
        </p:sp>
        <p:sp>
          <p:nvSpPr>
            <p:cNvPr id="11280" name="AutoShape 4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242" y="975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p>
              <a:endParaRPr lang="zh-CN" altLang="en-US"/>
            </a:p>
          </p:txBody>
        </p:sp>
        <p:sp>
          <p:nvSpPr>
            <p:cNvPr id="11281" name="AutoShape 44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264" y="249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p>
              <a:endParaRPr lang="zh-CN" altLang="en-US"/>
            </a:p>
          </p:txBody>
        </p:sp>
        <p:grpSp>
          <p:nvGrpSpPr>
            <p:cNvPr id="10" name="组合 70696"/>
            <p:cNvGrpSpPr/>
            <p:nvPr/>
          </p:nvGrpSpPr>
          <p:grpSpPr>
            <a:xfrm>
              <a:off x="1559" y="1791"/>
              <a:ext cx="283" cy="170"/>
              <a:chOff x="0" y="0"/>
              <a:chExt cx="256" cy="142"/>
            </a:xfrm>
          </p:grpSpPr>
          <p:sp>
            <p:nvSpPr>
              <p:cNvPr id="11283" name="Rectangle 15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284" name="Line 1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1285" name="Oval 17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p>
                <a:endParaRPr lang="zh-CN" altLang="en-US"/>
              </a:p>
            </p:txBody>
          </p:sp>
        </p:grpSp>
        <p:sp>
          <p:nvSpPr>
            <p:cNvPr id="11286" name="Text Box 10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270" y="1287"/>
              <a:ext cx="341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pitchFamily="18" charset="0"/>
                </a:rPr>
                <a:t>L</a:t>
              </a:r>
              <a:r>
                <a:rPr lang="en-US" altLang="zh-CN" sz="2800" b="1" baseline="-25000">
                  <a:latin typeface="Times New Roman" panose="02020603050405020304" pitchFamily="18" charset="0"/>
                </a:rPr>
                <a:t>2</a:t>
              </a:r>
              <a:endParaRPr lang="en-US" altLang="zh-CN" sz="28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11287" name="Oval 12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 rot="5400000" flipV="1">
              <a:off x="754" y="1100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</p:spPr>
          <p:txBody>
            <a:bodyPr vert="eaVert" wrap="none" anchor="ctr"/>
            <a:p>
              <a:endParaRPr lang="zh-CN" altLang="en-US"/>
            </a:p>
          </p:txBody>
        </p:sp>
        <p:sp>
          <p:nvSpPr>
            <p:cNvPr id="11288" name="Oval 125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 rot="5400000" flipV="1">
              <a:off x="726" y="363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</p:spPr>
          <p:txBody>
            <a:bodyPr vert="eaVert" wrap="none" anchor="ctr"/>
            <a:p>
              <a:endParaRPr lang="zh-CN" altLang="en-US"/>
            </a:p>
          </p:txBody>
        </p:sp>
        <p:sp>
          <p:nvSpPr>
            <p:cNvPr id="11289" name="Oval 12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 rot="5400000" flipV="1">
              <a:off x="414" y="731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</p:spPr>
          <p:txBody>
            <a:bodyPr vert="eaVert" wrap="none" anchor="ctr"/>
            <a:p>
              <a:endParaRPr lang="zh-CN" altLang="en-US"/>
            </a:p>
          </p:txBody>
        </p:sp>
        <p:sp>
          <p:nvSpPr>
            <p:cNvPr id="11290" name="Oval 12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 rot="5400000" flipV="1">
              <a:off x="1803" y="731"/>
              <a:ext cx="57" cy="5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</a:ln>
          </p:spPr>
          <p:txBody>
            <a:bodyPr vert="eaVert" wrap="none" anchor="ctr"/>
            <a:p>
              <a:endParaRPr lang="zh-CN" altLang="en-US"/>
            </a:p>
          </p:txBody>
        </p:sp>
        <p:sp>
          <p:nvSpPr>
            <p:cNvPr id="11291" name="Oval 12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 rot="5400000" flipV="1">
              <a:off x="0" y="1156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</a:ln>
          </p:spPr>
          <p:txBody>
            <a:bodyPr vert="eaVert" wrap="none" anchor="ctr"/>
            <a:p>
              <a:endParaRPr lang="zh-CN" altLang="en-US"/>
            </a:p>
          </p:txBody>
        </p:sp>
        <p:sp>
          <p:nvSpPr>
            <p:cNvPr id="11292" name="Text Box 104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315" y="-107"/>
              <a:ext cx="368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pitchFamily="18" charset="0"/>
                </a:rPr>
                <a:t>L</a:t>
              </a:r>
              <a:r>
                <a:rPr lang="en-US" altLang="zh-CN" sz="2800" b="1" baseline="-25000">
                  <a:latin typeface="Times New Roman" panose="02020603050405020304" pitchFamily="18" charset="0"/>
                </a:rPr>
                <a:t>1</a:t>
              </a:r>
              <a:endParaRPr lang="en-US" altLang="zh-CN" sz="2800" b="1" baseline="-25000">
                <a:latin typeface="Times New Roman" panose="02020603050405020304" pitchFamily="18" charset="0"/>
              </a:endParaRPr>
            </a:p>
          </p:txBody>
        </p:sp>
        <p:grpSp>
          <p:nvGrpSpPr>
            <p:cNvPr id="11" name="组合 70707"/>
            <p:cNvGrpSpPr/>
            <p:nvPr/>
          </p:nvGrpSpPr>
          <p:grpSpPr>
            <a:xfrm flipH="1">
              <a:off x="623" y="1729"/>
              <a:ext cx="85" cy="340"/>
              <a:chOff x="0" y="0"/>
              <a:chExt cx="85" cy="340"/>
            </a:xfrm>
          </p:grpSpPr>
          <p:sp>
            <p:nvSpPr>
              <p:cNvPr id="11294" name="Rectangle 23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p>
                <a:endParaRPr lang="zh-CN" altLang="en-US"/>
              </a:p>
            </p:txBody>
          </p:sp>
          <p:sp>
            <p:nvSpPr>
              <p:cNvPr id="11295" name="Line 24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 flipH="1"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1296" name="Line 25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flipH="1"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p>
                <a:endParaRPr lang="zh-CN" altLang="en-US"/>
              </a:p>
            </p:txBody>
          </p:sp>
        </p:grpSp>
        <p:sp>
          <p:nvSpPr>
            <p:cNvPr id="11297" name="Text Box 116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81" y="425"/>
              <a:ext cx="226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 i="1">
                  <a:latin typeface="Times New Roman" panose="02020603050405020304" pitchFamily="18" charset="0"/>
                </a:rPr>
                <a:t>A</a:t>
              </a:r>
              <a:endParaRPr lang="en-US" altLang="zh-CN" sz="2800" b="1" i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11298" name="Text Box 116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37" y="1148"/>
              <a:ext cx="226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 i="1">
                  <a:latin typeface="Times New Roman" panose="02020603050405020304" pitchFamily="18" charset="0"/>
                </a:rPr>
                <a:t>B</a:t>
              </a:r>
              <a:endParaRPr lang="en-US" altLang="zh-CN" sz="2800" b="1" i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11299" name="Text Box 116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113" y="1077"/>
              <a:ext cx="226" cy="3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 i="1">
                  <a:latin typeface="Times New Roman" panose="02020603050405020304" pitchFamily="18" charset="0"/>
                </a:rPr>
                <a:t>C</a:t>
              </a:r>
              <a:endParaRPr lang="en-US" altLang="zh-CN" sz="2800" b="1" i="1" baseline="-25000">
                <a:latin typeface="Times New Roman" panose="02020603050405020304" pitchFamily="18" charset="0"/>
              </a:endParaRPr>
            </a:p>
          </p:txBody>
        </p:sp>
      </p:grpSp>
      <p:sp>
        <p:nvSpPr>
          <p:cNvPr id="71685" name="TextBox 1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64828" y="2671217"/>
            <a:ext cx="8337550" cy="2553891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设计实验电路；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根据电路图连接电路；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3.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进行测量，将测量数据记录在表格中；</a:t>
            </a:r>
            <a:endParaRPr lang="zh-CN" altLang="en-US" sz="24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4.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</a:rPr>
              <a:t>换上另外两个规格不同的小灯泡，再次实验。</a:t>
            </a:r>
            <a:endParaRPr lang="zh-CN" altLang="en-US" sz="24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9255" y="394970"/>
            <a:ext cx="6096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smtClean="0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二、并</a:t>
            </a:r>
            <a:r>
              <a:rPr lang="zh-CN" altLang="en-US" sz="2800" b="1">
                <a:solidFill>
                  <a:srgbClr val="0066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联电路的电流规律</a:t>
            </a:r>
            <a:endParaRPr lang="zh-CN" altLang="en-US" sz="2800" b="1">
              <a:solidFill>
                <a:srgbClr val="006666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graphicFrame>
        <p:nvGraphicFramePr>
          <p:cNvPr id="9329" name="Group 11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52220" y="1727200"/>
          <a:ext cx="8307705" cy="2415540"/>
        </p:xfrm>
        <a:graphic>
          <a:graphicData uri="http://schemas.openxmlformats.org/drawingml/2006/table">
            <a:tbl>
              <a:tblPr/>
              <a:tblGrid>
                <a:gridCol w="1857375"/>
                <a:gridCol w="2214880"/>
                <a:gridCol w="2143125"/>
                <a:gridCol w="2092325"/>
              </a:tblGrid>
              <a:tr h="462280"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A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点电流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A</a:t>
                      </a:r>
                      <a:endParaRPr kumimoji="0" lang="en-US" altLang="zh-CN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B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点电流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B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C</a:t>
                      </a: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点电流</a:t>
                      </a: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I</a:t>
                      </a:r>
                      <a:r>
                        <a:rPr kumimoji="0" lang="en-US" altLang="zh-CN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楷体_GB2312" panose="02010609030101010101" pitchFamily="49" charset="-122"/>
                        </a:rPr>
                        <a:t>C</a:t>
                      </a:r>
                      <a:endParaRPr kumimoji="0" lang="en-US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245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第一次测量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33095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第二次测量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629920">
                <a:tc>
                  <a:txBody>
                    <a:bodyPr wrap="square"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charset="-122"/>
                          <a:ea typeface="黑体" panose="02010609060101010101" charset="-122"/>
                        </a:rPr>
                        <a:t>第三次测量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 wrap="square"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楷体_GB2312" panose="02010609030101010101" pitchFamily="49" charset="-122"/>
                      </a:endParaRPr>
                    </a:p>
                  </a:txBody>
                  <a:tcPr marT="34205" marB="34205" vert="horz" horzOverflow="overflow">
                    <a:lnL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folHlin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TextBox 1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37973" y="4746858"/>
            <a:ext cx="7864475" cy="674227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C00000"/>
            </a:solidFill>
            <a:round/>
          </a:ln>
        </p:spPr>
        <p:txBody>
          <a:bodyPr>
            <a:spAutoFit/>
          </a:bodyPr>
          <a:p>
            <a:pPr algn="ctr">
              <a:lnSpc>
                <a:spcPct val="120000"/>
              </a:lnSpc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并联电路中，干路电流等于各支路电流之和。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003235" y="510245"/>
            <a:ext cx="2686050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" name="矩形 7475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19275" y="1673860"/>
            <a:ext cx="8309610" cy="36791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p>
            <a:pPr>
              <a:lnSpc>
                <a:spcPct val="180000"/>
              </a:lnSpc>
            </a:pPr>
            <a:r>
              <a:rPr lang="en-US" altLang="zh-CN" sz="2800">
                <a:latin typeface="Times New Roman" panose="02020603050405020304" pitchFamily="18" charset="0"/>
              </a:rPr>
              <a:t>1.</a:t>
            </a:r>
            <a:r>
              <a:rPr lang="zh-CN" altLang="en-US" sz="2800">
                <a:latin typeface="Times New Roman" panose="02020603050405020304" pitchFamily="18" charset="0"/>
              </a:rPr>
              <a:t>串联电路</a:t>
            </a:r>
            <a:r>
              <a:rPr lang="zh-CN" altLang="en-US" sz="2800" smtClean="0">
                <a:latin typeface="Times New Roman" panose="02020603050405020304" pitchFamily="18" charset="0"/>
              </a:rPr>
              <a:t>中电流处处相等。</a:t>
            </a:r>
            <a:endParaRPr lang="en-US" altLang="zh-CN" sz="2800">
              <a:latin typeface="Times New Roman" panose="02020603050405020304" pitchFamily="18" charset="0"/>
            </a:endParaRPr>
          </a:p>
          <a:p>
            <a:pPr>
              <a:lnSpc>
                <a:spcPct val="180000"/>
              </a:lnSpc>
            </a:pPr>
            <a:r>
              <a:rPr lang="en-US" altLang="zh-CN" sz="2800" i="1">
                <a:latin typeface="Times New Roman" panose="02020603050405020304" pitchFamily="18" charset="0"/>
              </a:rPr>
              <a:t>              </a:t>
            </a:r>
            <a:r>
              <a:rPr lang="en-US" altLang="zh-CN" sz="2800" i="1" smtClean="0">
                <a:latin typeface="Times New Roman" panose="02020603050405020304" pitchFamily="18" charset="0"/>
              </a:rPr>
              <a:t>I=I</a:t>
            </a:r>
            <a:r>
              <a:rPr lang="en-US" altLang="zh-CN" sz="2800" i="1" baseline="-25000" smtClean="0">
                <a:latin typeface="Times New Roman" panose="02020603050405020304" pitchFamily="18" charset="0"/>
              </a:rPr>
              <a:t>1</a:t>
            </a:r>
            <a:r>
              <a:rPr lang="en-US" altLang="zh-CN" sz="2800" i="1" smtClean="0">
                <a:latin typeface="Times New Roman" panose="02020603050405020304" pitchFamily="18" charset="0"/>
              </a:rPr>
              <a:t>=I</a:t>
            </a:r>
            <a:r>
              <a:rPr lang="en-US" altLang="zh-CN" sz="2800" i="1" baseline="-25000" smtClean="0">
                <a:latin typeface="Times New Roman" panose="02020603050405020304" pitchFamily="18" charset="0"/>
              </a:rPr>
              <a:t>2</a:t>
            </a:r>
            <a:r>
              <a:rPr lang="en-US" altLang="zh-CN" sz="2800" i="1" smtClean="0">
                <a:latin typeface="Times New Roman" panose="02020603050405020304" pitchFamily="18" charset="0"/>
              </a:rPr>
              <a:t>=……</a:t>
            </a:r>
            <a:endParaRPr lang="en-US" altLang="zh-CN" sz="2800" i="1" baseline="-25000">
              <a:latin typeface="Times New Roman" panose="02020603050405020304" pitchFamily="18" charset="0"/>
            </a:endParaRPr>
          </a:p>
          <a:p>
            <a:pPr>
              <a:lnSpc>
                <a:spcPct val="180000"/>
              </a:lnSpc>
            </a:pPr>
            <a:r>
              <a:rPr lang="en-US" altLang="zh-CN" sz="2800">
                <a:latin typeface="Times New Roman" panose="02020603050405020304" pitchFamily="18" charset="0"/>
              </a:rPr>
              <a:t>2.</a:t>
            </a:r>
            <a:r>
              <a:rPr lang="zh-CN" altLang="en-US" sz="2800">
                <a:latin typeface="Times New Roman" panose="02020603050405020304" pitchFamily="18" charset="0"/>
              </a:rPr>
              <a:t>并联电路</a:t>
            </a:r>
            <a:r>
              <a:rPr lang="zh-CN" altLang="en-US" sz="2800" smtClean="0">
                <a:latin typeface="Times New Roman" panose="02020603050405020304" pitchFamily="18" charset="0"/>
              </a:rPr>
              <a:t>中干路电流等于各支路电流之和。</a:t>
            </a:r>
            <a:endParaRPr lang="en-US" altLang="zh-CN" sz="2800">
              <a:latin typeface="Times New Roman" panose="02020603050405020304" pitchFamily="18" charset="0"/>
            </a:endParaRPr>
          </a:p>
          <a:p>
            <a:pPr>
              <a:lnSpc>
                <a:spcPct val="180000"/>
              </a:lnSpc>
            </a:pPr>
            <a:r>
              <a:rPr lang="en-US" altLang="zh-CN" sz="2800" i="1">
                <a:latin typeface="Times New Roman" panose="02020603050405020304" pitchFamily="18" charset="0"/>
              </a:rPr>
              <a:t>              </a:t>
            </a:r>
            <a:r>
              <a:rPr lang="en-US" altLang="zh-CN" sz="2800" i="1" smtClean="0">
                <a:latin typeface="Times New Roman" panose="02020603050405020304" pitchFamily="18" charset="0"/>
              </a:rPr>
              <a:t>I</a:t>
            </a:r>
            <a:r>
              <a:rPr lang="en-US" altLang="zh-CN" sz="2800" smtClean="0">
                <a:latin typeface="Times New Roman" panose="02020603050405020304" pitchFamily="18" charset="0"/>
              </a:rPr>
              <a:t>=</a:t>
            </a:r>
            <a:r>
              <a:rPr lang="en-US" altLang="zh-CN" sz="2800" i="1" smtClean="0">
                <a:latin typeface="Times New Roman" panose="02020603050405020304" pitchFamily="18" charset="0"/>
              </a:rPr>
              <a:t>I</a:t>
            </a:r>
            <a:r>
              <a:rPr lang="en-US" altLang="zh-CN" sz="2800" i="1" baseline="-25000" smtClean="0">
                <a:latin typeface="Times New Roman" panose="02020603050405020304" pitchFamily="18" charset="0"/>
              </a:rPr>
              <a:t>1</a:t>
            </a:r>
            <a:r>
              <a:rPr lang="en-US" altLang="zh-CN" sz="2800" smtClean="0">
                <a:latin typeface="Times New Roman" panose="02020603050405020304" pitchFamily="18" charset="0"/>
              </a:rPr>
              <a:t>+</a:t>
            </a:r>
            <a:r>
              <a:rPr lang="en-US" altLang="zh-CN" sz="2800" i="1" smtClean="0">
                <a:latin typeface="Times New Roman" panose="02020603050405020304" pitchFamily="18" charset="0"/>
              </a:rPr>
              <a:t>I</a:t>
            </a:r>
            <a:r>
              <a:rPr lang="en-US" altLang="zh-CN" sz="2800" i="1" baseline="-25000" smtClean="0">
                <a:latin typeface="Times New Roman" panose="02020603050405020304" pitchFamily="18" charset="0"/>
              </a:rPr>
              <a:t>2</a:t>
            </a:r>
            <a:r>
              <a:rPr lang="en-US" altLang="zh-CN" sz="2800" smtClean="0">
                <a:latin typeface="Times New Roman" panose="02020603050405020304" pitchFamily="18" charset="0"/>
              </a:rPr>
              <a:t>+……</a:t>
            </a:r>
            <a:endParaRPr lang="en-US" altLang="zh-CN" sz="2800" i="1" baseline="-25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1"/>
            </p:custDataLst>
          </p:nvPr>
        </p:nvSpPr>
        <p:spPr>
          <a:xfrm>
            <a:off x="563245" y="817880"/>
            <a:ext cx="10318115" cy="477837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en-US" altLang="zh-CN" sz="3200" smtClean="0">
                <a:latin typeface="+mn-ea"/>
              </a:rPr>
              <a:t>1.</a:t>
            </a:r>
            <a:r>
              <a:rPr lang="zh-CN" altLang="zh-CN" sz="3200" smtClean="0">
                <a:latin typeface="+mn-ea"/>
              </a:rPr>
              <a:t>两只小灯泡串联在同一电源上，发现甲灯比乙亮，则下列说法正确的是（　　）</a:t>
            </a:r>
            <a:endParaRPr lang="zh-CN" altLang="zh-CN" sz="32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smtClean="0">
                <a:latin typeface="+mn-ea"/>
              </a:rPr>
              <a:t>A</a:t>
            </a:r>
            <a:r>
              <a:rPr lang="zh-CN" altLang="zh-CN" sz="3200" smtClean="0">
                <a:latin typeface="+mn-ea"/>
              </a:rPr>
              <a:t>．甲灯中电流较大</a:t>
            </a:r>
            <a:r>
              <a:rPr lang="en-US" altLang="zh-CN" sz="3200" smtClean="0">
                <a:latin typeface="+mn-ea"/>
              </a:rPr>
              <a:t>	</a:t>
            </a:r>
            <a:endParaRPr lang="en-US" altLang="zh-CN" sz="32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smtClean="0">
                <a:latin typeface="+mn-ea"/>
              </a:rPr>
              <a:t>B</a:t>
            </a:r>
            <a:r>
              <a:rPr lang="zh-CN" altLang="zh-CN" sz="3200" smtClean="0">
                <a:latin typeface="+mn-ea"/>
              </a:rPr>
              <a:t>．乙灯中电流较大</a:t>
            </a:r>
            <a:r>
              <a:rPr lang="en-US" altLang="zh-CN" sz="3200" smtClean="0">
                <a:latin typeface="+mn-ea"/>
              </a:rPr>
              <a:t>	</a:t>
            </a:r>
            <a:endParaRPr lang="zh-CN" altLang="zh-CN" sz="32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smtClean="0">
                <a:latin typeface="+mn-ea"/>
              </a:rPr>
              <a:t>C</a:t>
            </a:r>
            <a:r>
              <a:rPr lang="zh-CN" altLang="zh-CN" sz="3200" smtClean="0">
                <a:latin typeface="+mn-ea"/>
              </a:rPr>
              <a:t>．通过两灯的电流一样大</a:t>
            </a:r>
            <a:r>
              <a:rPr lang="en-US" altLang="zh-CN" sz="3200" smtClean="0">
                <a:latin typeface="+mn-ea"/>
              </a:rPr>
              <a:t>	</a:t>
            </a:r>
            <a:endParaRPr lang="en-US" altLang="zh-CN" sz="32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smtClean="0">
                <a:latin typeface="+mn-ea"/>
              </a:rPr>
              <a:t>D</a:t>
            </a:r>
            <a:r>
              <a:rPr lang="zh-CN" altLang="zh-CN" sz="3200" smtClean="0">
                <a:latin typeface="+mn-ea"/>
              </a:rPr>
              <a:t>．条件不足，无法判断</a:t>
            </a:r>
            <a:endParaRPr lang="zh-CN" altLang="zh-CN" sz="3200" smtClean="0">
              <a:latin typeface="+mn-ea"/>
            </a:endParaRPr>
          </a:p>
        </p:txBody>
      </p:sp>
      <p:sp>
        <p:nvSpPr>
          <p:cNvPr id="7" name="Text Box 3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020681" y="1806079"/>
            <a:ext cx="487680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p>
            <a:r>
              <a:rPr lang="zh-CN" altLang="en-US" sz="2400" b="1" smtClean="0">
                <a:solidFill>
                  <a:srgbClr val="FF0000"/>
                </a:solidFill>
                <a:latin typeface="宋体" panose="02010600030101010101" pitchFamily="2" charset="-122"/>
              </a:rPr>
              <a:t>Ｃ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tags/tag1.xml><?xml version="1.0" encoding="utf-8"?>
<p:tagLst xmlns:p="http://schemas.openxmlformats.org/presentationml/2006/main">
  <p:tag name="AS_UNIQUEID" val="44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10.xml><?xml version="1.0" encoding="utf-8"?>
<p:tagLst xmlns:p="http://schemas.openxmlformats.org/presentationml/2006/main">
  <p:tag name="AS_UNIQUEID" val="457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BEAUTIFY_FLAG" val="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AS_UNIQUEID" val="458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BEAUTIFY_FLAG" val=""/>
</p:tagLst>
</file>

<file path=ppt/tags/tag117.xml><?xml version="1.0" encoding="utf-8"?>
<p:tagLst xmlns:p="http://schemas.openxmlformats.org/presentationml/2006/main">
  <p:tag name="KSO_WM_BEAUTIFY_FLAG" val=""/>
</p:tagLst>
</file>

<file path=ppt/tags/tag118.xml><?xml version="1.0" encoding="utf-8"?>
<p:tagLst xmlns:p="http://schemas.openxmlformats.org/presentationml/2006/main">
  <p:tag name="KSO_WM_BEAUTIFY_FLAG" val=""/>
</p:tagLst>
</file>

<file path=ppt/tags/tag119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AS_UNIQUEID" val="459"/>
</p:tagLst>
</file>

<file path=ppt/tags/tag120.xml><?xml version="1.0" encoding="utf-8"?>
<p:tagLst xmlns:p="http://schemas.openxmlformats.org/presentationml/2006/main">
  <p:tag name="KSO_WM_BEAUTIFY_FLAG" val=""/>
</p:tagLst>
</file>

<file path=ppt/tags/tag121.xml><?xml version="1.0" encoding="utf-8"?>
<p:tagLst xmlns:p="http://schemas.openxmlformats.org/presentationml/2006/main">
  <p:tag name="KSO_WM_BEAUTIFY_FLAG" val=""/>
</p:tagLst>
</file>

<file path=ppt/tags/tag122.xml><?xml version="1.0" encoding="utf-8"?>
<p:tagLst xmlns:p="http://schemas.openxmlformats.org/presentationml/2006/main">
  <p:tag name="KSO_WM_BEAUTIFY_FLAG" val=""/>
</p:tagLst>
</file>

<file path=ppt/tags/tag123.xml><?xml version="1.0" encoding="utf-8"?>
<p:tagLst xmlns:p="http://schemas.openxmlformats.org/presentationml/2006/main">
  <p:tag name="KSO_WM_BEAUTIFY_FLAG" val=""/>
</p:tagLst>
</file>

<file path=ppt/tags/tag124.xml><?xml version="1.0" encoding="utf-8"?>
<p:tagLst xmlns:p="http://schemas.openxmlformats.org/presentationml/2006/main">
  <p:tag name="KSO_WM_BEAUTIFY_FLAG" val=""/>
</p:tagLst>
</file>

<file path=ppt/tags/tag125.xml><?xml version="1.0" encoding="utf-8"?>
<p:tagLst xmlns:p="http://schemas.openxmlformats.org/presentationml/2006/main">
  <p:tag name="KSO_WM_BEAUTIFY_FLAG" val=""/>
</p:tagLst>
</file>

<file path=ppt/tags/tag126.xml><?xml version="1.0" encoding="utf-8"?>
<p:tagLst xmlns:p="http://schemas.openxmlformats.org/presentationml/2006/main">
  <p:tag name="KSO_WM_BEAUTIFY_FLAG" val=""/>
</p:tagLst>
</file>

<file path=ppt/tags/tag127.xml><?xml version="1.0" encoding="utf-8"?>
<p:tagLst xmlns:p="http://schemas.openxmlformats.org/presentationml/2006/main">
  <p:tag name="KSO_WM_BEAUTIFY_FLAG" val=""/>
</p:tagLst>
</file>

<file path=ppt/tags/tag128.xml><?xml version="1.0" encoding="utf-8"?>
<p:tagLst xmlns:p="http://schemas.openxmlformats.org/presentationml/2006/main">
  <p:tag name="KSO_WM_BEAUTIFY_FLAG" val=""/>
</p:tagLst>
</file>

<file path=ppt/tags/tag129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AS_UNIQUEID" val="461"/>
</p:tagLst>
</file>

<file path=ppt/tags/tag130.xml><?xml version="1.0" encoding="utf-8"?>
<p:tagLst xmlns:p="http://schemas.openxmlformats.org/presentationml/2006/main">
  <p:tag name="KSO_WM_BEAUTIFY_FLAG" val=""/>
</p:tagLst>
</file>

<file path=ppt/tags/tag131.xml><?xml version="1.0" encoding="utf-8"?>
<p:tagLst xmlns:p="http://schemas.openxmlformats.org/presentationml/2006/main">
  <p:tag name="KSO_WM_BEAUTIFY_FLAG" val=""/>
</p:tagLst>
</file>

<file path=ppt/tags/tag132.xml><?xml version="1.0" encoding="utf-8"?>
<p:tagLst xmlns:p="http://schemas.openxmlformats.org/presentationml/2006/main">
  <p:tag name="KSO_WM_BEAUTIFY_FLAG" val=""/>
</p:tagLst>
</file>

<file path=ppt/tags/tag133.xml><?xml version="1.0" encoding="utf-8"?>
<p:tagLst xmlns:p="http://schemas.openxmlformats.org/presentationml/2006/main">
  <p:tag name="KSO_WM_BEAUTIFY_FLAG" val=""/>
</p:tagLst>
</file>

<file path=ppt/tags/tag134.xml><?xml version="1.0" encoding="utf-8"?>
<p:tagLst xmlns:p="http://schemas.openxmlformats.org/presentationml/2006/main">
  <p:tag name="KSO_WM_BEAUTIFY_FLAG" val=""/>
</p:tagLst>
</file>

<file path=ppt/tags/tag135.xml><?xml version="1.0" encoding="utf-8"?>
<p:tagLst xmlns:p="http://schemas.openxmlformats.org/presentationml/2006/main">
  <p:tag name="KSO_WM_BEAUTIFY_FLAG" val=""/>
</p:tagLst>
</file>

<file path=ppt/tags/tag136.xml><?xml version="1.0" encoding="utf-8"?>
<p:tagLst xmlns:p="http://schemas.openxmlformats.org/presentationml/2006/main">
  <p:tag name="KSO_WM_BEAUTIFY_FLAG" val=""/>
</p:tagLst>
</file>

<file path=ppt/tags/tag137.xml><?xml version="1.0" encoding="utf-8"?>
<p:tagLst xmlns:p="http://schemas.openxmlformats.org/presentationml/2006/main">
  <p:tag name="KSO_WM_BEAUTIFY_FLAG" val=""/>
</p:tagLst>
</file>

<file path=ppt/tags/tag138.xml><?xml version="1.0" encoding="utf-8"?>
<p:tagLst xmlns:p="http://schemas.openxmlformats.org/presentationml/2006/main">
  <p:tag name="KSO_WM_BEAUTIFY_FLAG" val=""/>
</p:tagLst>
</file>

<file path=ppt/tags/tag139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AS_UNIQUEID" val="462"/>
</p:tagLst>
</file>

<file path=ppt/tags/tag140.xml><?xml version="1.0" encoding="utf-8"?>
<p:tagLst xmlns:p="http://schemas.openxmlformats.org/presentationml/2006/main">
  <p:tag name="KSO_WM_BEAUTIFY_FLAG" val=""/>
</p:tagLst>
</file>

<file path=ppt/tags/tag141.xml><?xml version="1.0" encoding="utf-8"?>
<p:tagLst xmlns:p="http://schemas.openxmlformats.org/presentationml/2006/main">
  <p:tag name="KSO_WM_BEAUTIFY_FLAG" val=""/>
</p:tagLst>
</file>

<file path=ppt/tags/tag142.xml><?xml version="1.0" encoding="utf-8"?>
<p:tagLst xmlns:p="http://schemas.openxmlformats.org/presentationml/2006/main">
  <p:tag name="KSO_WM_BEAUTIFY_FLAG" val=""/>
</p:tagLst>
</file>

<file path=ppt/tags/tag143.xml><?xml version="1.0" encoding="utf-8"?>
<p:tagLst xmlns:p="http://schemas.openxmlformats.org/presentationml/2006/main">
  <p:tag name="KSO_WM_BEAUTIFY_FLAG" val=""/>
</p:tagLst>
</file>

<file path=ppt/tags/tag144.xml><?xml version="1.0" encoding="utf-8"?>
<p:tagLst xmlns:p="http://schemas.openxmlformats.org/presentationml/2006/main">
  <p:tag name="KSO_WM_BEAUTIFY_FLAG" val=""/>
</p:tagLst>
</file>

<file path=ppt/tags/tag145.xml><?xml version="1.0" encoding="utf-8"?>
<p:tagLst xmlns:p="http://schemas.openxmlformats.org/presentationml/2006/main">
  <p:tag name="KSO_WM_BEAUTIFY_FLAG" val=""/>
</p:tagLst>
</file>

<file path=ppt/tags/tag146.xml><?xml version="1.0" encoding="utf-8"?>
<p:tagLst xmlns:p="http://schemas.openxmlformats.org/presentationml/2006/main">
  <p:tag name="KSO_WM_BEAUTIFY_FLAG" val=""/>
</p:tagLst>
</file>

<file path=ppt/tags/tag147.xml><?xml version="1.0" encoding="utf-8"?>
<p:tagLst xmlns:p="http://schemas.openxmlformats.org/presentationml/2006/main">
  <p:tag name="KSO_WM_BEAUTIFY_FLAG" val=""/>
</p:tagLst>
</file>

<file path=ppt/tags/tag148.xml><?xml version="1.0" encoding="utf-8"?>
<p:tagLst xmlns:p="http://schemas.openxmlformats.org/presentationml/2006/main">
  <p:tag name="KSO_WM_BEAUTIFY_FLAG" val=""/>
</p:tagLst>
</file>

<file path=ppt/tags/tag149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AS_UNIQUEID" val="464"/>
</p:tagLst>
</file>

<file path=ppt/tags/tag150.xml><?xml version="1.0" encoding="utf-8"?>
<p:tagLst xmlns:p="http://schemas.openxmlformats.org/presentationml/2006/main">
  <p:tag name="KSO_WM_BEAUTIFY_FLAG" val=""/>
</p:tagLst>
</file>

<file path=ppt/tags/tag151.xml><?xml version="1.0" encoding="utf-8"?>
<p:tagLst xmlns:p="http://schemas.openxmlformats.org/presentationml/2006/main">
  <p:tag name="KSO_WM_BEAUTIFY_FLAG" val=""/>
</p:tagLst>
</file>

<file path=ppt/tags/tag152.xml><?xml version="1.0" encoding="utf-8"?>
<p:tagLst xmlns:p="http://schemas.openxmlformats.org/presentationml/2006/main">
  <p:tag name="KSO_WM_BEAUTIFY_FLAG" val=""/>
</p:tagLst>
</file>

<file path=ppt/tags/tag153.xml><?xml version="1.0" encoding="utf-8"?>
<p:tagLst xmlns:p="http://schemas.openxmlformats.org/presentationml/2006/main">
  <p:tag name="KSO_WM_BEAUTIFY_FLAG" val=""/>
</p:tagLst>
</file>

<file path=ppt/tags/tag154.xml><?xml version="1.0" encoding="utf-8"?>
<p:tagLst xmlns:p="http://schemas.openxmlformats.org/presentationml/2006/main">
  <p:tag name="KSO_WM_BEAUTIFY_FLAG" val=""/>
</p:tagLst>
</file>

<file path=ppt/tags/tag155.xml><?xml version="1.0" encoding="utf-8"?>
<p:tagLst xmlns:p="http://schemas.openxmlformats.org/presentationml/2006/main">
  <p:tag name="KSO_WM_BEAUTIFY_FLAG" val=""/>
</p:tagLst>
</file>

<file path=ppt/tags/tag156.xml><?xml version="1.0" encoding="utf-8"?>
<p:tagLst xmlns:p="http://schemas.openxmlformats.org/presentationml/2006/main">
  <p:tag name="KSO_WM_BEAUTIFY_FLAG" val=""/>
</p:tagLst>
</file>

<file path=ppt/tags/tag157.xml><?xml version="1.0" encoding="utf-8"?>
<p:tagLst xmlns:p="http://schemas.openxmlformats.org/presentationml/2006/main">
  <p:tag name="KSO_WM_BEAUTIFY_FLAG" val=""/>
</p:tagLst>
</file>

<file path=ppt/tags/tag158.xml><?xml version="1.0" encoding="utf-8"?>
<p:tagLst xmlns:p="http://schemas.openxmlformats.org/presentationml/2006/main">
  <p:tag name="KSO_WM_BEAUTIFY_FLAG" val=""/>
</p:tagLst>
</file>

<file path=ppt/tags/tag159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AS_UNIQUEID" val="465"/>
</p:tagLst>
</file>

<file path=ppt/tags/tag160.xml><?xml version="1.0" encoding="utf-8"?>
<p:tagLst xmlns:p="http://schemas.openxmlformats.org/presentationml/2006/main">
  <p:tag name="KSO_WM_BEAUTIFY_FLAG" val=""/>
</p:tagLst>
</file>

<file path=ppt/tags/tag161.xml><?xml version="1.0" encoding="utf-8"?>
<p:tagLst xmlns:p="http://schemas.openxmlformats.org/presentationml/2006/main">
  <p:tag name="KSO_WM_BEAUTIFY_FLAG" val=""/>
</p:tagLst>
</file>

<file path=ppt/tags/tag162.xml><?xml version="1.0" encoding="utf-8"?>
<p:tagLst xmlns:p="http://schemas.openxmlformats.org/presentationml/2006/main">
  <p:tag name="KSO_WM_BEAUTIFY_FLAG" val=""/>
</p:tagLst>
</file>

<file path=ppt/tags/tag163.xml><?xml version="1.0" encoding="utf-8"?>
<p:tagLst xmlns:p="http://schemas.openxmlformats.org/presentationml/2006/main">
  <p:tag name="KSO_WM_BEAUTIFY_FLAG" val=""/>
</p:tagLst>
</file>

<file path=ppt/tags/tag164.xml><?xml version="1.0" encoding="utf-8"?>
<p:tagLst xmlns:p="http://schemas.openxmlformats.org/presentationml/2006/main">
  <p:tag name="KSO_WM_BEAUTIFY_FLAG" val=""/>
</p:tagLst>
</file>

<file path=ppt/tags/tag165.xml><?xml version="1.0" encoding="utf-8"?>
<p:tagLst xmlns:p="http://schemas.openxmlformats.org/presentationml/2006/main">
  <p:tag name="KSO_WM_BEAUTIFY_FLAG" val=""/>
</p:tagLst>
</file>

<file path=ppt/tags/tag166.xml><?xml version="1.0" encoding="utf-8"?>
<p:tagLst xmlns:p="http://schemas.openxmlformats.org/presentationml/2006/main">
  <p:tag name="KSO_WM_BEAUTIFY_FLAG" val=""/>
</p:tagLst>
</file>

<file path=ppt/tags/tag167.xml><?xml version="1.0" encoding="utf-8"?>
<p:tagLst xmlns:p="http://schemas.openxmlformats.org/presentationml/2006/main">
  <p:tag name="KSO_WM_BEAUTIFY_FLAG" val=""/>
</p:tagLst>
</file>

<file path=ppt/tags/tag168.xml><?xml version="1.0" encoding="utf-8"?>
<p:tagLst xmlns:p="http://schemas.openxmlformats.org/presentationml/2006/main">
  <p:tag name="KSO_WM_BEAUTIFY_FLAG" val=""/>
</p:tagLst>
</file>

<file path=ppt/tags/tag169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AS_UNIQUEID" val="466"/>
</p:tagLst>
</file>

<file path=ppt/tags/tag170.xml><?xml version="1.0" encoding="utf-8"?>
<p:tagLst xmlns:p="http://schemas.openxmlformats.org/presentationml/2006/main">
  <p:tag name="KSO_WM_BEAUTIFY_FLAG" val=""/>
</p:tagLst>
</file>

<file path=ppt/tags/tag171.xml><?xml version="1.0" encoding="utf-8"?>
<p:tagLst xmlns:p="http://schemas.openxmlformats.org/presentationml/2006/main">
  <p:tag name="KSO_WM_BEAUTIFY_FLAG" val=""/>
</p:tagLst>
</file>

<file path=ppt/tags/tag172.xml><?xml version="1.0" encoding="utf-8"?>
<p:tagLst xmlns:p="http://schemas.openxmlformats.org/presentationml/2006/main">
  <p:tag name="KSO_WM_BEAUTIFY_FLAG" val=""/>
</p:tagLst>
</file>

<file path=ppt/tags/tag173.xml><?xml version="1.0" encoding="utf-8"?>
<p:tagLst xmlns:p="http://schemas.openxmlformats.org/presentationml/2006/main">
  <p:tag name="KSO_WM_BEAUTIFY_FLAG" val=""/>
</p:tagLst>
</file>

<file path=ppt/tags/tag174.xml><?xml version="1.0" encoding="utf-8"?>
<p:tagLst xmlns:p="http://schemas.openxmlformats.org/presentationml/2006/main">
  <p:tag name="KSO_WM_BEAUTIFY_FLAG" val=""/>
</p:tagLst>
</file>

<file path=ppt/tags/tag175.xml><?xml version="1.0" encoding="utf-8"?>
<p:tagLst xmlns:p="http://schemas.openxmlformats.org/presentationml/2006/main">
  <p:tag name="KSO_WM_BEAUTIFY_FLAG" val=""/>
</p:tagLst>
</file>

<file path=ppt/tags/tag176.xml><?xml version="1.0" encoding="utf-8"?>
<p:tagLst xmlns:p="http://schemas.openxmlformats.org/presentationml/2006/main">
  <p:tag name="KSO_WM_BEAUTIFY_FLAG" val=""/>
</p:tagLst>
</file>

<file path=ppt/tags/tag177.xml><?xml version="1.0" encoding="utf-8"?>
<p:tagLst xmlns:p="http://schemas.openxmlformats.org/presentationml/2006/main">
  <p:tag name="KSO_WM_BEAUTIFY_FLAG" val=""/>
</p:tagLst>
</file>

<file path=ppt/tags/tag178.xml><?xml version="1.0" encoding="utf-8"?>
<p:tagLst xmlns:p="http://schemas.openxmlformats.org/presentationml/2006/main">
  <p:tag name="KSO_WM_BEAUTIFY_FLAG" val=""/>
</p:tagLst>
</file>

<file path=ppt/tags/tag179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AS_UNIQUEID" val="467"/>
</p:tagLst>
</file>

<file path=ppt/tags/tag180.xml><?xml version="1.0" encoding="utf-8"?>
<p:tagLst xmlns:p="http://schemas.openxmlformats.org/presentationml/2006/main">
  <p:tag name="KSO_WM_BEAUTIFY_FLAG" val=""/>
</p:tagLst>
</file>

<file path=ppt/tags/tag181.xml><?xml version="1.0" encoding="utf-8"?>
<p:tagLst xmlns:p="http://schemas.openxmlformats.org/presentationml/2006/main">
  <p:tag name="KSO_WM_BEAUTIFY_FLAG" val=""/>
</p:tagLst>
</file>

<file path=ppt/tags/tag182.xml><?xml version="1.0" encoding="utf-8"?>
<p:tagLst xmlns:p="http://schemas.openxmlformats.org/presentationml/2006/main">
  <p:tag name="KSO_WM_BEAUTIFY_FLAG" val=""/>
</p:tagLst>
</file>

<file path=ppt/tags/tag183.xml><?xml version="1.0" encoding="utf-8"?>
<p:tagLst xmlns:p="http://schemas.openxmlformats.org/presentationml/2006/main">
  <p:tag name="KSO_WM_BEAUTIFY_FLAG" val=""/>
</p:tagLst>
</file>

<file path=ppt/tags/tag184.xml><?xml version="1.0" encoding="utf-8"?>
<p:tagLst xmlns:p="http://schemas.openxmlformats.org/presentationml/2006/main">
  <p:tag name="KSO_WM_BEAUTIFY_FLAG" val=""/>
</p:tagLst>
</file>

<file path=ppt/tags/tag185.xml><?xml version="1.0" encoding="utf-8"?>
<p:tagLst xmlns:p="http://schemas.openxmlformats.org/presentationml/2006/main">
  <p:tag name="KSO_WM_BEAUTIFY_FLAG" val=""/>
</p:tagLst>
</file>

<file path=ppt/tags/tag186.xml><?xml version="1.0" encoding="utf-8"?>
<p:tagLst xmlns:p="http://schemas.openxmlformats.org/presentationml/2006/main">
  <p:tag name="KSO_WM_BEAUTIFY_FLAG" val=""/>
</p:tagLst>
</file>

<file path=ppt/tags/tag187.xml><?xml version="1.0" encoding="utf-8"?>
<p:tagLst xmlns:p="http://schemas.openxmlformats.org/presentationml/2006/main">
  <p:tag name="KSO_WM_BEAUTIFY_FLAG" val=""/>
</p:tagLst>
</file>

<file path=ppt/tags/tag188.xml><?xml version="1.0" encoding="utf-8"?>
<p:tagLst xmlns:p="http://schemas.openxmlformats.org/presentationml/2006/main">
  <p:tag name="KSO_WM_BEAUTIFY_FLAG" val=""/>
</p:tagLst>
</file>

<file path=ppt/tags/tag189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AS_UNIQUEID" val="468"/>
</p:tagLst>
</file>

<file path=ppt/tags/tag190.xml><?xml version="1.0" encoding="utf-8"?>
<p:tagLst xmlns:p="http://schemas.openxmlformats.org/presentationml/2006/main">
  <p:tag name="KSO_WM_BEAUTIFY_FLAG" val=""/>
</p:tagLst>
</file>

<file path=ppt/tags/tag191.xml><?xml version="1.0" encoding="utf-8"?>
<p:tagLst xmlns:p="http://schemas.openxmlformats.org/presentationml/2006/main">
  <p:tag name="KSO_WM_BEAUTIFY_FLAG" val=""/>
</p:tagLst>
</file>

<file path=ppt/tags/tag192.xml><?xml version="1.0" encoding="utf-8"?>
<p:tagLst xmlns:p="http://schemas.openxmlformats.org/presentationml/2006/main">
  <p:tag name="KSO_WM_BEAUTIFY_FLAG" val=""/>
</p:tagLst>
</file>

<file path=ppt/tags/tag193.xml><?xml version="1.0" encoding="utf-8"?>
<p:tagLst xmlns:p="http://schemas.openxmlformats.org/presentationml/2006/main">
  <p:tag name="KSO_WM_BEAUTIFY_FLAG" val=""/>
</p:tagLst>
</file>

<file path=ppt/tags/tag194.xml><?xml version="1.0" encoding="utf-8"?>
<p:tagLst xmlns:p="http://schemas.openxmlformats.org/presentationml/2006/main">
  <p:tag name="AS_UNIQUEID" val="477"/>
</p:tagLst>
</file>

<file path=ppt/tags/tag195.xml><?xml version="1.0" encoding="utf-8"?>
<p:tagLst xmlns:p="http://schemas.openxmlformats.org/presentationml/2006/main">
  <p:tag name="AS_UNIQUEID" val="478"/>
</p:tagLst>
</file>

<file path=ppt/tags/tag196.xml><?xml version="1.0" encoding="utf-8"?>
<p:tagLst xmlns:p="http://schemas.openxmlformats.org/presentationml/2006/main">
  <p:tag name="AS_UNIQUEID" val="479"/>
</p:tagLst>
</file>

<file path=ppt/tags/tag197.xml><?xml version="1.0" encoding="utf-8"?>
<p:tagLst xmlns:p="http://schemas.openxmlformats.org/presentationml/2006/main">
  <p:tag name="AS_UNIQUEID" val="480"/>
</p:tagLst>
</file>

<file path=ppt/tags/tag198.xml><?xml version="1.0" encoding="utf-8"?>
<p:tagLst xmlns:p="http://schemas.openxmlformats.org/presentationml/2006/main">
  <p:tag name="AS_UNIQUEID" val="481"/>
</p:tagLst>
</file>

<file path=ppt/tags/tag199.xml><?xml version="1.0" encoding="utf-8"?>
<p:tagLst xmlns:p="http://schemas.openxmlformats.org/presentationml/2006/main">
  <p:tag name="AS_UNIQUEID" val="482"/>
</p:tagLst>
</file>

<file path=ppt/tags/tag2.xml><?xml version="1.0" encoding="utf-8"?>
<p:tagLst xmlns:p="http://schemas.openxmlformats.org/presentationml/2006/main">
  <p:tag name="AS_UNIQUEID" val="44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20.xml><?xml version="1.0" encoding="utf-8"?>
<p:tagLst xmlns:p="http://schemas.openxmlformats.org/presentationml/2006/main">
  <p:tag name="AS_UNIQUEID" val="470"/>
</p:tagLst>
</file>

<file path=ppt/tags/tag200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ZmRhNmI3NzQ0OGFmZjc2YWRjNjBlNzVlMDllYjU1MzYifQ=="/>
  <p:tag name="commondata" val="eyJoZGlkIjoiYzg4Y2Y1NWJmODZmOWZkN2QzN2JhMTA2MmFhM2FmZTIifQ=="/>
</p:tagLst>
</file>

<file path=ppt/tags/tag21.xml><?xml version="1.0" encoding="utf-8"?>
<p:tagLst xmlns:p="http://schemas.openxmlformats.org/presentationml/2006/main">
  <p:tag name="AS_UNIQUEID" val="471"/>
</p:tagLst>
</file>

<file path=ppt/tags/tag22.xml><?xml version="1.0" encoding="utf-8"?>
<p:tagLst xmlns:p="http://schemas.openxmlformats.org/presentationml/2006/main">
  <p:tag name="AS_UNIQUEID" val="472"/>
</p:tagLst>
</file>

<file path=ppt/tags/tag23.xml><?xml version="1.0" encoding="utf-8"?>
<p:tagLst xmlns:p="http://schemas.openxmlformats.org/presentationml/2006/main">
  <p:tag name="AS_UNIQUEID" val="473"/>
</p:tagLst>
</file>

<file path=ppt/tags/tag24.xml><?xml version="1.0" encoding="utf-8"?>
<p:tagLst xmlns:p="http://schemas.openxmlformats.org/presentationml/2006/main">
  <p:tag name="AS_UNIQUEID" val="474"/>
</p:tagLst>
</file>

<file path=ppt/tags/tag25.xml><?xml version="1.0" encoding="utf-8"?>
<p:tagLst xmlns:p="http://schemas.openxmlformats.org/presentationml/2006/main">
  <p:tag name="AS_UNIQUEID" val="475"/>
</p:tagLst>
</file>

<file path=ppt/tags/tag26.xml><?xml version="1.0" encoding="utf-8"?>
<p:tagLst xmlns:p="http://schemas.openxmlformats.org/presentationml/2006/main">
  <p:tag name="AS_UNIQUEID" val="488"/>
</p:tagLst>
</file>

<file path=ppt/tags/tag27.xml><?xml version="1.0" encoding="utf-8"?>
<p:tagLst xmlns:p="http://schemas.openxmlformats.org/presentationml/2006/main">
  <p:tag name="AS_UNIQUEID" val="489"/>
</p:tagLst>
</file>

<file path=ppt/tags/tag28.xml><?xml version="1.0" encoding="utf-8"?>
<p:tagLst xmlns:p="http://schemas.openxmlformats.org/presentationml/2006/main">
  <p:tag name="AS_UNIQUEID" val="490"/>
</p:tagLst>
</file>

<file path=ppt/tags/tag29.xml><?xml version="1.0" encoding="utf-8"?>
<p:tagLst xmlns:p="http://schemas.openxmlformats.org/presentationml/2006/main">
  <p:tag name="AS_UNIQUEID" val="491"/>
</p:tagLst>
</file>

<file path=ppt/tags/tag3.xml><?xml version="1.0" encoding="utf-8"?>
<p:tagLst xmlns:p="http://schemas.openxmlformats.org/presentationml/2006/main">
  <p:tag name="AS_UNIQUEID" val="44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0.xml><?xml version="1.0" encoding="utf-8"?>
<p:tagLst xmlns:p="http://schemas.openxmlformats.org/presentationml/2006/main">
  <p:tag name="AS_UNIQUEID" val="492"/>
</p:tagLst>
</file>

<file path=ppt/tags/tag31.xml><?xml version="1.0" encoding="utf-8"?>
<p:tagLst xmlns:p="http://schemas.openxmlformats.org/presentationml/2006/main">
  <p:tag name="AS_UNIQUEID" val="493"/>
</p:tagLst>
</file>

<file path=ppt/tags/tag32.xml><?xml version="1.0" encoding="utf-8"?>
<p:tagLst xmlns:p="http://schemas.openxmlformats.org/presentationml/2006/main">
  <p:tag name="AS_UNIQUEID" val="484"/>
</p:tagLst>
</file>

<file path=ppt/tags/tag33.xml><?xml version="1.0" encoding="utf-8"?>
<p:tagLst xmlns:p="http://schemas.openxmlformats.org/presentationml/2006/main">
  <p:tag name="AS_UNIQUEID" val="485"/>
</p:tagLst>
</file>

<file path=ppt/tags/tag34.xml><?xml version="1.0" encoding="utf-8"?>
<p:tagLst xmlns:p="http://schemas.openxmlformats.org/presentationml/2006/main">
  <p:tag name="AS_UNIQUEID" val="486"/>
</p:tagLst>
</file>

<file path=ppt/tags/tag35.xml><?xml version="1.0" encoding="utf-8"?>
<p:tagLst xmlns:p="http://schemas.openxmlformats.org/presentationml/2006/main">
  <p:tag name="AS_UNIQUEID" val="441"/>
</p:tagLst>
</file>

<file path=ppt/tags/tag36.xml><?xml version="1.0" encoding="utf-8"?>
<p:tagLst xmlns:p="http://schemas.openxmlformats.org/presentationml/2006/main">
  <p:tag name="AS_UNIQUEID" val="442"/>
</p:tagLst>
</file>

<file path=ppt/tags/tag37.xml><?xml version="1.0" encoding="utf-8"?>
<p:tagLst xmlns:p="http://schemas.openxmlformats.org/presentationml/2006/main">
  <p:tag name="AS_UNIQUEID" val="443"/>
</p:tagLst>
</file>

<file path=ppt/tags/tag38.xml><?xml version="1.0" encoding="utf-8"?>
<p:tagLst xmlns:p="http://schemas.openxmlformats.org/presentationml/2006/main">
  <p:tag name="AS_UNIQUEID" val="497"/>
</p:tagLst>
</file>

<file path=ppt/tags/tag39.xml><?xml version="1.0" encoding="utf-8"?>
<p:tagLst xmlns:p="http://schemas.openxmlformats.org/presentationml/2006/main">
  <p:tag name="AS_UNIQUEID" val="5"/>
</p:tagLst>
</file>

<file path=ppt/tags/tag4.xml><?xml version="1.0" encoding="utf-8"?>
<p:tagLst xmlns:p="http://schemas.openxmlformats.org/presentationml/2006/main">
  <p:tag name="AS_UNIQUEID" val="448"/>
</p:tagLst>
</file>

<file path=ppt/tags/tag40.xml><?xml version="1.0" encoding="utf-8"?>
<p:tagLst xmlns:p="http://schemas.openxmlformats.org/presentationml/2006/main">
  <p:tag name="AS_UNIQUEID" val="6"/>
</p:tagLst>
</file>

<file path=ppt/tags/tag41.xml><?xml version="1.0" encoding="utf-8"?>
<p:tagLst xmlns:p="http://schemas.openxmlformats.org/presentationml/2006/main">
  <p:tag name="AS_UNIQUEID" val="7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AS_UNIQUEID" val="9"/>
  <p:tag name="KSO_WM_BEAUTIFY_FLAG" val=""/>
</p:tagLst>
</file>

<file path=ppt/tags/tag44.xml><?xml version="1.0" encoding="utf-8"?>
<p:tagLst xmlns:p="http://schemas.openxmlformats.org/presentationml/2006/main">
  <p:tag name="TABLE_ENDDRAG_ORIGIN_RECT" val="358*97"/>
  <p:tag name="TABLE_ENDDRAG_RECT" val="467*413*358*97"/>
</p:tagLst>
</file>

<file path=ppt/tags/tag45.xml><?xml version="1.0" encoding="utf-8"?>
<p:tagLst xmlns:p="http://schemas.openxmlformats.org/presentationml/2006/main">
  <p:tag name="AS_UNIQUEID" val="15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AS_UNIQUEID" val="450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AS_UNIQUEID" val="451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  <p:tag name="TABLE_ENDDRAG_ORIGIN_RECT" val="654*190"/>
  <p:tag name="TABLE_ENDDRAG_RECT" val="30*88*654*190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AS_UNIQUEID" val="452"/>
</p:tagLst>
</file>

<file path=ppt/tags/tag70.xml><?xml version="1.0" encoding="utf-8"?>
<p:tagLst xmlns:p="http://schemas.openxmlformats.org/presentationml/2006/main">
  <p:tag name="AS_UNIQUEID" val="15"/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AS_UNIQUEID" val="453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AS_UNIQUEID" val="456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  <p:tag name="TABLE_ENDDRAG_ORIGIN_RECT" val="654*190"/>
  <p:tag name="TABLE_ENDDRAG_RECT" val="30*88*654*190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AS_UNIQUEID" val="423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第一PPT模板网-WWW.1PPT.COM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2516</Words>
  <Application>WPS 演示</Application>
  <PresentationFormat>自定义</PresentationFormat>
  <Paragraphs>251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3" baseType="lpstr">
      <vt:lpstr>Arial</vt:lpstr>
      <vt:lpstr>宋体</vt:lpstr>
      <vt:lpstr>Wingdings</vt:lpstr>
      <vt:lpstr>微软雅黑</vt:lpstr>
      <vt:lpstr>方正兰亭中黑简体</vt:lpstr>
      <vt:lpstr>黑体</vt:lpstr>
      <vt:lpstr>楷体_GB2312</vt:lpstr>
      <vt:lpstr>汉仪中黑简</vt:lpstr>
      <vt:lpstr>仿宋</vt:lpstr>
      <vt:lpstr>Times New Roman</vt:lpstr>
      <vt:lpstr>Calibri</vt:lpstr>
      <vt:lpstr>新宋体</vt:lpstr>
      <vt:lpstr>隶书</vt:lpstr>
      <vt:lpstr>等线</vt:lpstr>
      <vt:lpstr>Arial Unicode MS</vt:lpstr>
      <vt:lpstr>等线 Light</vt:lpstr>
      <vt:lpstr>第一PPT模板网-WWW.1PPT.COM​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第一PPT模板网-WWW.1PPT.COM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creator>第一PPT模板网-WWW.1PPT.COM</dc:creator>
  <cp:lastModifiedBy>jy</cp:lastModifiedBy>
  <cp:revision>16</cp:revision>
  <cp:lastPrinted>2022-12-29T18:38:00Z</cp:lastPrinted>
  <dcterms:created xsi:type="dcterms:W3CDTF">2022-12-29T18:38:00Z</dcterms:created>
  <dcterms:modified xsi:type="dcterms:W3CDTF">2023-11-28T00:41:11Z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44BE8210BFA1452DBEF9153BA7247B96_13</vt:lpwstr>
  </property>
  <property fmtid="{D5CDD505-2E9C-101B-9397-08002B2CF9AE}" pid="7" name="KSOProductBuildVer">
    <vt:lpwstr>2052-12.1.0.15712</vt:lpwstr>
  </property>
</Properties>
</file>