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79" r:id="rId4"/>
    <p:sldId id="278" r:id="rId5"/>
    <p:sldId id="280" r:id="rId6"/>
    <p:sldId id="281" r:id="rId7"/>
    <p:sldId id="282" r:id="rId8"/>
    <p:sldId id="285" r:id="rId9"/>
    <p:sldId id="286" r:id="rId10"/>
    <p:sldId id="287" r:id="rId11"/>
    <p:sldId id="288" r:id="rId12"/>
    <p:sldId id="289" r:id="rId13"/>
    <p:sldId id="290" r:id="rId14"/>
    <p:sldId id="291" r:id="rId15"/>
    <p:sldId id="292" r:id="rId1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00" d="100"/>
          <a:sy n="100" d="100"/>
        </p:scale>
        <p:origin x="-936" y="-402"/>
      </p:cViewPr>
      <p:guideLst>
        <p:guide orient="horz" pos="2114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1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2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3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4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15" name="Freeform 10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600200"/>
            <a:ext cx="103632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556001"/>
            <a:ext cx="85344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2023/10/10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2023/10/10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2023/10/10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16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7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20" name="Freeform 19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447801"/>
            <a:ext cx="27432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447800"/>
            <a:ext cx="80264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2023/10/10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/>
          <p:nvPr/>
        </p:nvSpPr>
        <p:spPr bwMode="hidden">
          <a:xfrm>
            <a:off x="8063251" y="4203592"/>
            <a:ext cx="383523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10" name="Freeform 18"/>
          <p:cNvSpPr/>
          <p:nvPr/>
        </p:nvSpPr>
        <p:spPr bwMode="hidden">
          <a:xfrm>
            <a:off x="3492427" y="4075290"/>
            <a:ext cx="7392687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11" name="Freeform 22"/>
          <p:cNvSpPr/>
          <p:nvPr/>
        </p:nvSpPr>
        <p:spPr bwMode="hidden">
          <a:xfrm>
            <a:off x="3771637" y="4087562"/>
            <a:ext cx="729064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12" name="Freeform 26"/>
          <p:cNvSpPr/>
          <p:nvPr/>
        </p:nvSpPr>
        <p:spPr bwMode="hidden">
          <a:xfrm>
            <a:off x="7479318" y="4074174"/>
            <a:ext cx="4410667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 useBgFill="1">
        <p:nvSpPr>
          <p:cNvPr id="13" name="Freeform 10"/>
          <p:cNvSpPr/>
          <p:nvPr/>
        </p:nvSpPr>
        <p:spPr bwMode="hidden">
          <a:xfrm>
            <a:off x="282220" y="4058555"/>
            <a:ext cx="11631168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0043" y="2463560"/>
            <a:ext cx="103632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3153" y="1437449"/>
            <a:ext cx="8556979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2023/10/10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2023/10/10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902207" y="2679192"/>
            <a:ext cx="5096256" cy="34472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2679192"/>
            <a:ext cx="5096256" cy="34472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2208" y="2678114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3110" y="3429001"/>
            <a:ext cx="5093407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7600" y="2678113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3429001"/>
            <a:ext cx="5096256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2023/10/10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2023/10/10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29874"/>
            <a:chOff x="-3905251" y="4294188"/>
            <a:chExt cx="13027839" cy="1892300"/>
          </a:xfrm>
        </p:grpSpPr>
        <p:sp>
          <p:nvSpPr>
            <p:cNvPr id="7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8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9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0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11" name="Freeform 10"/>
            <p:cNvSpPr/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2023/10/10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2023/10/10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3581401"/>
            <a:ext cx="44704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25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6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7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8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29" name="Freeform 28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1219200" y="2286000"/>
            <a:ext cx="44704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02616" y="1828800"/>
            <a:ext cx="5205435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0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1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2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3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14" name="Freeform 10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8874" y="338667"/>
            <a:ext cx="5083527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91112" y="2785533"/>
            <a:ext cx="5091289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2023/10/10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17600" y="1371600"/>
            <a:ext cx="475488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82220" y="1679429"/>
            <a:ext cx="11631168" cy="1329874"/>
            <a:chOff x="-3905251" y="4294188"/>
            <a:chExt cx="13027839" cy="1892300"/>
          </a:xfrm>
        </p:grpSpPr>
        <p:sp>
          <p:nvSpPr>
            <p:cNvPr id="17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0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21" name="Freeform 10"/>
            <p:cNvSpPr/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338328"/>
            <a:ext cx="109728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84896" y="6250165"/>
            <a:ext cx="50489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  <a:t>2023/10/10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185" y="6250165"/>
            <a:ext cx="50489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21451" y="6250164"/>
            <a:ext cx="15491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2757" y="2675467"/>
            <a:ext cx="9877777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58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98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image" Target="../media/image11.jpeg"/><Relationship Id="rId7" Type="http://schemas.openxmlformats.org/officeDocument/2006/relationships/image" Target="../media/image1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9.wmf"/><Relationship Id="rId10" Type="http://schemas.openxmlformats.org/officeDocument/2006/relationships/oleObject" Target="../embeddings/oleObject6.bin"/><Relationship Id="rId4" Type="http://schemas.openxmlformats.org/officeDocument/2006/relationships/oleObject" Target="../embeddings/oleObject2.bin"/><Relationship Id="rId9" Type="http://schemas.openxmlformats.org/officeDocument/2006/relationships/oleObject" Target="../embeddings/oleObject5.bin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image" Target="../media/image19.png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0.png"/><Relationship Id="rId5" Type="http://schemas.openxmlformats.org/officeDocument/2006/relationships/image" Target="../media/image17.wmf"/><Relationship Id="rId10" Type="http://schemas.openxmlformats.org/officeDocument/2006/relationships/image" Target="../media/image9.wmf"/><Relationship Id="rId4" Type="http://schemas.openxmlformats.org/officeDocument/2006/relationships/oleObject" Target="../embeddings/oleObject7.bin"/><Relationship Id="rId9" Type="http://schemas.openxmlformats.org/officeDocument/2006/relationships/oleObject" Target="../embeddings/oleObject9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CN" altLang="en-US" sz="60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第十六章 轴对称和中心对称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16.2.3</a:t>
            </a:r>
            <a:r>
              <a:rPr lang="zh-CN" altLang="en-US" sz="4000" b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尺规作图</a:t>
            </a:r>
            <a:r>
              <a:rPr lang="en-US" altLang="zh-CN" sz="4000" b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--</a:t>
            </a:r>
            <a:r>
              <a:rPr lang="zh-CN" altLang="en-US" sz="4000" b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作垂直平分线</a:t>
            </a: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257" y="22954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9"/>
          <p:cNvGrpSpPr/>
          <p:nvPr/>
        </p:nvGrpSpPr>
        <p:grpSpPr bwMode="auto">
          <a:xfrm>
            <a:off x="7453354" y="142852"/>
            <a:ext cx="2928926" cy="928694"/>
            <a:chOff x="-205" y="0"/>
            <a:chExt cx="1838" cy="635"/>
          </a:xfrm>
        </p:grpSpPr>
        <p:pic>
          <p:nvPicPr>
            <p:cNvPr id="3" name="Picture 10" descr="1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0" y="0"/>
              <a:ext cx="1633" cy="6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" name="Rectangle 2"/>
            <p:cNvSpPr txBox="1">
              <a:spLocks noChangeArrowheads="1"/>
            </p:cNvSpPr>
            <p:nvPr/>
          </p:nvSpPr>
          <p:spPr bwMode="auto">
            <a:xfrm>
              <a:off x="-205" y="0"/>
              <a:ext cx="1604" cy="635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lIns="91403" tIns="45700" rIns="91403" bIns="45700" anchor="ctr"/>
            <a:lstStyle/>
            <a:p>
              <a:pPr algn="r" defTabSz="923925">
                <a:buFont typeface="Arial" panose="020B0604020202020204" pitchFamily="34" charset="0"/>
                <a:buNone/>
              </a:pPr>
              <a:r>
                <a:rPr lang="zh-CN" altLang="en-US" sz="3200" b="1" dirty="0" smtClean="0">
                  <a:solidFill>
                    <a:srgbClr val="CC0000"/>
                  </a:solidFill>
                  <a:ea typeface="黑体" panose="02010609060101010101" pitchFamily="49" charset="-122"/>
                </a:rPr>
                <a:t> 检测</a:t>
              </a:r>
              <a:r>
                <a:rPr lang="zh-CN" altLang="en-US" sz="3200" b="1" dirty="0">
                  <a:solidFill>
                    <a:srgbClr val="CC0000"/>
                  </a:solidFill>
                  <a:ea typeface="黑体" panose="02010609060101010101" pitchFamily="49" charset="-122"/>
                </a:rPr>
                <a:t>反馈</a:t>
              </a:r>
            </a:p>
          </p:txBody>
        </p:sp>
      </p:grpSp>
      <p:sp>
        <p:nvSpPr>
          <p:cNvPr id="5" name="矩形 4"/>
          <p:cNvSpPr/>
          <p:nvPr/>
        </p:nvSpPr>
        <p:spPr>
          <a:xfrm>
            <a:off x="613410" y="965200"/>
            <a:ext cx="8858885" cy="15684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2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1</a:t>
            </a:r>
            <a:r>
              <a:rPr lang="en-US" altLang="zh-CN" sz="32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.</a:t>
            </a:r>
            <a:r>
              <a:rPr lang="zh-CN" altLang="zh-CN" sz="32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利用尺规作线段</a:t>
            </a:r>
            <a:r>
              <a:rPr lang="en-US" altLang="zh-CN" sz="32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MN</a:t>
            </a:r>
            <a:r>
              <a:rPr lang="zh-CN" altLang="zh-CN" sz="32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的垂直平分线时</a:t>
            </a:r>
            <a:r>
              <a:rPr lang="en-US" altLang="zh-CN" sz="32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,</a:t>
            </a:r>
            <a:r>
              <a:rPr lang="zh-CN" altLang="zh-CN" sz="32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设以</a:t>
            </a:r>
            <a:r>
              <a:rPr lang="en-US" altLang="zh-CN" sz="32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M</a:t>
            </a:r>
            <a:r>
              <a:rPr lang="zh-CN" altLang="en-US" sz="32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，</a:t>
            </a:r>
            <a:r>
              <a:rPr lang="en-US" altLang="zh-CN" sz="32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N</a:t>
            </a:r>
            <a:r>
              <a:rPr lang="zh-CN" altLang="zh-CN" sz="32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为圆心所画弧的半径分别为</a:t>
            </a:r>
            <a:r>
              <a:rPr lang="en-US" altLang="zh-CN" sz="32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R</a:t>
            </a:r>
            <a:r>
              <a:rPr lang="en-US" altLang="zh-CN" sz="3200" i="1" baseline="-250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M</a:t>
            </a:r>
            <a:r>
              <a:rPr lang="zh-CN" altLang="en-US" sz="3200" i="1" baseline="-250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，</a:t>
            </a:r>
            <a:r>
              <a:rPr lang="en-US" altLang="zh-CN" sz="32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R</a:t>
            </a:r>
            <a:r>
              <a:rPr lang="en-US" altLang="zh-CN" sz="3200" i="1" baseline="-250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N</a:t>
            </a:r>
            <a:r>
              <a:rPr lang="zh-CN" altLang="en-US" sz="3200" i="1" baseline="-250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，</a:t>
            </a:r>
            <a:r>
              <a:rPr lang="zh-CN" altLang="zh-CN" sz="32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则下列说法正确的是</a:t>
            </a:r>
            <a:r>
              <a:rPr lang="en-US" altLang="zh-CN" sz="32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(</a:t>
            </a:r>
            <a:r>
              <a:rPr lang="zh-CN" altLang="zh-CN" sz="32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　　</a:t>
            </a:r>
            <a:r>
              <a:rPr lang="en-US" altLang="zh-CN" sz="32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)</a:t>
            </a:r>
            <a:endParaRPr lang="zh-CN" altLang="zh-CN" sz="3200" dirty="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685165" y="2477135"/>
            <a:ext cx="10784840" cy="2061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2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A</a:t>
            </a:r>
            <a:r>
              <a:rPr lang="en-US" altLang="zh-CN" sz="32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.R</a:t>
            </a:r>
            <a:r>
              <a:rPr lang="en-US" altLang="zh-CN" sz="3200" i="1" baseline="-250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M</a:t>
            </a:r>
            <a:r>
              <a:rPr lang="zh-CN" altLang="zh-CN" sz="32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与</a:t>
            </a:r>
            <a:r>
              <a:rPr lang="en-US" altLang="zh-CN" sz="32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R</a:t>
            </a:r>
            <a:r>
              <a:rPr lang="en-US" altLang="zh-CN" sz="3200" i="1" baseline="-250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N</a:t>
            </a:r>
            <a:r>
              <a:rPr lang="zh-CN" altLang="zh-CN" sz="32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不一定相等</a:t>
            </a:r>
            <a:r>
              <a:rPr lang="en-US" altLang="zh-CN" sz="32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,</a:t>
            </a:r>
            <a:r>
              <a:rPr lang="zh-CN" altLang="zh-CN" sz="32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但必须</a:t>
            </a:r>
            <a:r>
              <a:rPr lang="en-US" altLang="zh-CN" sz="32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R</a:t>
            </a:r>
            <a:r>
              <a:rPr lang="en-US" altLang="zh-CN" sz="3200" i="1" baseline="-250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M </a:t>
            </a:r>
            <a:r>
              <a:rPr lang="en-US" altLang="zh-CN" sz="32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&gt;    </a:t>
            </a:r>
            <a:r>
              <a:rPr lang="en-US" altLang="zh-CN" sz="32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MN</a:t>
            </a:r>
            <a:r>
              <a:rPr lang="en-US" altLang="zh-CN" sz="32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,</a:t>
            </a:r>
            <a:r>
              <a:rPr lang="en-US" altLang="zh-CN" sz="32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R</a:t>
            </a:r>
            <a:r>
              <a:rPr lang="en-US" altLang="zh-CN" sz="3200" i="1" baseline="-250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N</a:t>
            </a:r>
            <a:r>
              <a:rPr lang="en-US" altLang="zh-CN" sz="32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 &gt;    </a:t>
            </a:r>
            <a:r>
              <a:rPr lang="en-US" altLang="zh-CN" sz="32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MN</a:t>
            </a:r>
            <a:r>
              <a:rPr lang="en-US" altLang="zh-CN" sz="32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 </a:t>
            </a:r>
            <a:endParaRPr lang="zh-CN" altLang="zh-CN" sz="3200" dirty="0" smtClean="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</a:endParaRPr>
          </a:p>
          <a:p>
            <a:r>
              <a:rPr lang="en-US" altLang="zh-CN" sz="32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B</a:t>
            </a:r>
            <a:r>
              <a:rPr lang="en-US" altLang="zh-CN" sz="32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.R</a:t>
            </a:r>
            <a:r>
              <a:rPr lang="en-US" altLang="zh-CN" sz="3200" i="1" baseline="-250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M</a:t>
            </a:r>
            <a:r>
              <a:rPr lang="en-US" altLang="zh-CN" sz="32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=</a:t>
            </a:r>
            <a:r>
              <a:rPr lang="en-US" altLang="zh-CN" sz="32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R</a:t>
            </a:r>
            <a:r>
              <a:rPr lang="en-US" altLang="zh-CN" sz="3200" i="1" baseline="-250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N</a:t>
            </a:r>
            <a:r>
              <a:rPr lang="en-US" altLang="zh-CN" sz="32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&gt;   </a:t>
            </a:r>
            <a:r>
              <a:rPr lang="en-US" altLang="zh-CN" sz="32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MN</a:t>
            </a:r>
            <a:endParaRPr lang="zh-CN" altLang="zh-CN" sz="3200" dirty="0" smtClean="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</a:endParaRPr>
          </a:p>
          <a:p>
            <a:r>
              <a:rPr lang="en-US" altLang="zh-CN" sz="32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C.</a:t>
            </a:r>
            <a:r>
              <a:rPr lang="en-US" altLang="zh-CN" sz="32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R</a:t>
            </a:r>
            <a:r>
              <a:rPr lang="en-US" altLang="zh-CN" sz="3200" i="1" baseline="-250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M</a:t>
            </a:r>
            <a:r>
              <a:rPr lang="en-US" altLang="zh-CN" sz="32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&gt;</a:t>
            </a:r>
            <a:r>
              <a:rPr lang="en-US" altLang="zh-CN" sz="32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R</a:t>
            </a:r>
            <a:r>
              <a:rPr lang="en-US" altLang="zh-CN" sz="3200" i="1" baseline="-250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N</a:t>
            </a:r>
            <a:r>
              <a:rPr lang="en-US" altLang="zh-CN" sz="32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&gt;   </a:t>
            </a:r>
            <a:r>
              <a:rPr lang="en-US" altLang="zh-CN" sz="32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MN</a:t>
            </a:r>
            <a:endParaRPr lang="zh-CN" altLang="zh-CN" sz="3200" dirty="0" smtClean="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</a:endParaRPr>
          </a:p>
          <a:p>
            <a:r>
              <a:rPr lang="en-US" altLang="zh-CN" sz="32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D.</a:t>
            </a:r>
            <a:r>
              <a:rPr lang="en-US" altLang="zh-CN" sz="32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R</a:t>
            </a:r>
            <a:r>
              <a:rPr lang="en-US" altLang="zh-CN" sz="3200" i="1" baseline="-250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M</a:t>
            </a:r>
            <a:r>
              <a:rPr lang="en-US" altLang="zh-CN" sz="32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=</a:t>
            </a:r>
            <a:r>
              <a:rPr lang="en-US" altLang="zh-CN" sz="32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R</a:t>
            </a:r>
            <a:r>
              <a:rPr lang="en-US" altLang="zh-CN" sz="3200" i="1" baseline="-250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N</a:t>
            </a:r>
            <a:r>
              <a:rPr lang="en-US" altLang="zh-CN" sz="32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=   </a:t>
            </a:r>
            <a:r>
              <a:rPr lang="en-US" altLang="zh-CN" sz="32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MN</a:t>
            </a:r>
            <a:endParaRPr lang="zh-CN" altLang="zh-CN" sz="3200" dirty="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757555" y="4565650"/>
            <a:ext cx="10688320" cy="1076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32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解析</a:t>
            </a:r>
            <a:r>
              <a:rPr lang="en-US" altLang="zh-CN" sz="32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:</a:t>
            </a:r>
            <a:r>
              <a:rPr lang="zh-CN" altLang="zh-CN" sz="32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根据作已知线段的垂直平分线的画法即可知</a:t>
            </a:r>
            <a:r>
              <a:rPr lang="en-US" altLang="zh-CN" sz="32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B</a:t>
            </a:r>
            <a:r>
              <a:rPr lang="zh-CN" altLang="zh-CN" sz="32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正确</a:t>
            </a:r>
            <a:r>
              <a:rPr lang="en-US" altLang="zh-CN" sz="32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.</a:t>
            </a:r>
            <a:r>
              <a:rPr lang="zh-CN" altLang="zh-CN" sz="32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故选</a:t>
            </a:r>
            <a:r>
              <a:rPr lang="en-US" altLang="zh-CN" sz="32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B</a:t>
            </a:r>
            <a:r>
              <a:rPr lang="en-US" altLang="zh-CN" sz="32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.</a:t>
            </a:r>
            <a:endParaRPr lang="zh-CN" altLang="zh-CN" sz="3200" dirty="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2340610" y="1927756"/>
            <a:ext cx="420370" cy="52197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dirty="0" smtClean="0">
                <a:solidFill>
                  <a:srgbClr val="FF0000"/>
                </a:solidFill>
                <a:latin typeface="Times New Roman" panose="02020603050405020304" pitchFamily="18" charset="0"/>
                <a:ea typeface="隶书" panose="02010509060101010101" pitchFamily="49" charset="-122"/>
                <a:cs typeface="Times New Roman" panose="02020603050405020304" pitchFamily="18" charset="0"/>
              </a:rPr>
              <a:t>B</a:t>
            </a:r>
            <a:endParaRPr lang="zh-CN" altLang="en-US" dirty="0">
              <a:solidFill>
                <a:srgbClr val="FF0000"/>
              </a:solidFill>
            </a:endParaRPr>
          </a:p>
        </p:txBody>
      </p:sp>
      <p:graphicFrame>
        <p:nvGraphicFramePr>
          <p:cNvPr id="16385" name="Object 1"/>
          <p:cNvGraphicFramePr>
            <a:graphicFrameLocks noChangeAspect="1"/>
          </p:cNvGraphicFramePr>
          <p:nvPr/>
        </p:nvGraphicFramePr>
        <p:xfrm>
          <a:off x="6499860" y="2191385"/>
          <a:ext cx="685800" cy="10229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6" name="Equation" r:id="rId4" imgW="3657600" imgH="9448800" progId="Equation.DSMT4">
                  <p:embed/>
                </p:oleObj>
              </mc:Choice>
              <mc:Fallback>
                <p:oleObj name="Equation" r:id="rId4" imgW="3657600" imgH="9448800" progId="Equation.DSMT4">
                  <p:embed/>
                  <p:pic>
                    <p:nvPicPr>
                      <p:cNvPr id="0" name="图片 2048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499860" y="2191385"/>
                        <a:ext cx="685800" cy="102298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6" name="Object 2"/>
          <p:cNvGraphicFramePr>
            <a:graphicFrameLocks noChangeAspect="1"/>
          </p:cNvGraphicFramePr>
          <p:nvPr/>
        </p:nvGraphicFramePr>
        <p:xfrm>
          <a:off x="2576830" y="3337560"/>
          <a:ext cx="292100" cy="752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7" name="Equation" r:id="rId6" imgW="3657600" imgH="9448800" progId="Equation.DSMT4">
                  <p:embed/>
                </p:oleObj>
              </mc:Choice>
              <mc:Fallback>
                <p:oleObj name="Equation" r:id="rId6" imgW="3657600" imgH="9448800" progId="Equation.DSMT4">
                  <p:embed/>
                  <p:pic>
                    <p:nvPicPr>
                      <p:cNvPr id="0" name="图片 2049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576830" y="3337560"/>
                        <a:ext cx="292100" cy="7524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7" name="Object 3"/>
          <p:cNvGraphicFramePr>
            <a:graphicFrameLocks noChangeAspect="1"/>
          </p:cNvGraphicFramePr>
          <p:nvPr/>
        </p:nvGraphicFramePr>
        <p:xfrm>
          <a:off x="2340610" y="2872105"/>
          <a:ext cx="302260" cy="777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8" name="Equation" r:id="rId8" imgW="3657600" imgH="9448800" progId="Equation.DSMT4">
                  <p:embed/>
                </p:oleObj>
              </mc:Choice>
              <mc:Fallback>
                <p:oleObj name="Equation" r:id="rId8" imgW="3657600" imgH="9448800" progId="Equation.DSMT4">
                  <p:embed/>
                  <p:pic>
                    <p:nvPicPr>
                      <p:cNvPr id="0" name="图片 2050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340610" y="2872105"/>
                        <a:ext cx="302260" cy="7778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8" name="Object 4"/>
          <p:cNvGraphicFramePr>
            <a:graphicFrameLocks noChangeAspect="1"/>
          </p:cNvGraphicFramePr>
          <p:nvPr/>
        </p:nvGraphicFramePr>
        <p:xfrm>
          <a:off x="8721090" y="2191385"/>
          <a:ext cx="445770" cy="1146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9" name="Equation" r:id="rId9" imgW="3657600" imgH="9448800" progId="Equation.DSMT4">
                  <p:embed/>
                </p:oleObj>
              </mc:Choice>
              <mc:Fallback>
                <p:oleObj name="Equation" r:id="rId9" imgW="3657600" imgH="9448800" progId="Equation.DSMT4">
                  <p:embed/>
                  <p:pic>
                    <p:nvPicPr>
                      <p:cNvPr id="0" name="图片 2051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8721090" y="2191385"/>
                        <a:ext cx="445770" cy="11461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9" name="Object 5"/>
          <p:cNvGraphicFramePr>
            <a:graphicFrameLocks noChangeAspect="1"/>
          </p:cNvGraphicFramePr>
          <p:nvPr/>
        </p:nvGraphicFramePr>
        <p:xfrm>
          <a:off x="2260600" y="3752215"/>
          <a:ext cx="316230" cy="8134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0" name="Equation" r:id="rId10" imgW="3657600" imgH="9448800" progId="Equation.DSMT4">
                  <p:embed/>
                </p:oleObj>
              </mc:Choice>
              <mc:Fallback>
                <p:oleObj name="Equation" r:id="rId10" imgW="3657600" imgH="9448800" progId="Equation.DSMT4">
                  <p:embed/>
                  <p:pic>
                    <p:nvPicPr>
                      <p:cNvPr id="0" name="图片 2052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260600" y="3752215"/>
                        <a:ext cx="316230" cy="81343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253365" y="352425"/>
            <a:ext cx="10633075" cy="1383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2</a:t>
            </a:r>
            <a:r>
              <a:rPr lang="en-US" altLang="zh-CN" sz="28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.</a:t>
            </a:r>
            <a:r>
              <a:rPr lang="zh-CN" altLang="zh-CN" sz="28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如图</a:t>
            </a:r>
            <a:r>
              <a:rPr lang="en-US" altLang="zh-CN" sz="28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(1)</a:t>
            </a:r>
            <a:r>
              <a:rPr lang="zh-CN" altLang="zh-CN" sz="28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所示</a:t>
            </a:r>
            <a:r>
              <a:rPr lang="zh-CN" altLang="en-US" sz="28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，</a:t>
            </a:r>
            <a:r>
              <a:rPr lang="zh-CN" altLang="zh-CN" sz="28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在河岸</a:t>
            </a:r>
            <a:r>
              <a:rPr lang="en-US" altLang="zh-CN" sz="28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l</a:t>
            </a:r>
            <a:r>
              <a:rPr lang="zh-CN" altLang="zh-CN" sz="28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的同侧有</a:t>
            </a:r>
            <a:r>
              <a:rPr lang="en-US" altLang="zh-CN" sz="28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A</a:t>
            </a:r>
            <a:r>
              <a:rPr lang="zh-CN" altLang="en-US" sz="28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，</a:t>
            </a:r>
            <a:r>
              <a:rPr lang="en-US" altLang="zh-CN" sz="28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B</a:t>
            </a:r>
            <a:r>
              <a:rPr lang="zh-CN" altLang="zh-CN" sz="28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两村</a:t>
            </a:r>
            <a:r>
              <a:rPr lang="en-US" altLang="zh-CN" sz="28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,</a:t>
            </a:r>
            <a:r>
              <a:rPr lang="zh-CN" altLang="zh-CN" sz="28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要在河边修一水泵站</a:t>
            </a:r>
            <a:r>
              <a:rPr lang="en-US" altLang="zh-CN" sz="28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P</a:t>
            </a:r>
            <a:r>
              <a:rPr lang="zh-CN" altLang="en-US" sz="28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，</a:t>
            </a:r>
            <a:r>
              <a:rPr lang="zh-CN" altLang="zh-CN" sz="28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使水送到</a:t>
            </a:r>
            <a:r>
              <a:rPr lang="en-US" altLang="zh-CN" sz="28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A</a:t>
            </a:r>
            <a:r>
              <a:rPr lang="zh-CN" altLang="en-US" sz="28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，</a:t>
            </a:r>
            <a:r>
              <a:rPr lang="en-US" altLang="zh-CN" sz="28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B</a:t>
            </a:r>
            <a:r>
              <a:rPr lang="zh-CN" altLang="zh-CN" sz="28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两村所用的水管最短</a:t>
            </a:r>
            <a:r>
              <a:rPr lang="en-US" altLang="zh-CN" sz="28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(</a:t>
            </a:r>
            <a:r>
              <a:rPr lang="zh-CN" altLang="zh-CN" sz="28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两村不共用水管</a:t>
            </a:r>
            <a:r>
              <a:rPr lang="en-US" altLang="zh-CN" sz="28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)</a:t>
            </a:r>
            <a:r>
              <a:rPr lang="en-US" altLang="zh-CN" sz="28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.</a:t>
            </a:r>
            <a:r>
              <a:rPr lang="zh-CN" altLang="zh-CN" sz="28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另在河边修一码头</a:t>
            </a:r>
            <a:r>
              <a:rPr lang="en-US" altLang="zh-CN" sz="28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Q</a:t>
            </a:r>
            <a:r>
              <a:rPr lang="zh-CN" altLang="en-US" sz="28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，</a:t>
            </a:r>
            <a:r>
              <a:rPr lang="zh-CN" altLang="zh-CN" sz="28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使其到</a:t>
            </a:r>
            <a:r>
              <a:rPr lang="en-US" altLang="zh-CN" sz="28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A</a:t>
            </a:r>
            <a:r>
              <a:rPr lang="zh-CN" altLang="en-US" sz="28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，</a:t>
            </a:r>
            <a:r>
              <a:rPr lang="en-US" altLang="zh-CN" sz="28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B</a:t>
            </a:r>
            <a:r>
              <a:rPr lang="zh-CN" altLang="zh-CN" sz="28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两村的距离相等</a:t>
            </a:r>
            <a:r>
              <a:rPr lang="zh-CN" altLang="en-US" sz="28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，</a:t>
            </a:r>
            <a:r>
              <a:rPr lang="zh-CN" altLang="zh-CN" sz="28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试画出</a:t>
            </a:r>
            <a:r>
              <a:rPr lang="en-US" altLang="zh-CN" sz="28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P</a:t>
            </a:r>
            <a:r>
              <a:rPr lang="zh-CN" altLang="en-US" sz="28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，</a:t>
            </a:r>
            <a:r>
              <a:rPr lang="en-US" altLang="zh-CN" sz="28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Q</a:t>
            </a:r>
            <a:r>
              <a:rPr lang="zh-CN" altLang="zh-CN" sz="28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所在的位置</a:t>
            </a:r>
            <a:r>
              <a:rPr lang="en-US" altLang="zh-CN" sz="28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. </a:t>
            </a:r>
            <a:endParaRPr lang="zh-CN" altLang="en-US" sz="2800" dirty="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</a:endParaRPr>
          </a:p>
        </p:txBody>
      </p:sp>
      <p:pic>
        <p:nvPicPr>
          <p:cNvPr id="3" name="图片 2"/>
          <p:cNvPicPr/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 t="1160" r="51738"/>
          <a:stretch>
            <a:fillRect/>
          </a:stretch>
        </p:blipFill>
        <p:spPr bwMode="auto">
          <a:xfrm>
            <a:off x="8396605" y="1861820"/>
            <a:ext cx="2489835" cy="1757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矩形 3"/>
          <p:cNvSpPr/>
          <p:nvPr/>
        </p:nvSpPr>
        <p:spPr>
          <a:xfrm>
            <a:off x="410210" y="2000250"/>
            <a:ext cx="6491605" cy="1383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28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解析</a:t>
            </a:r>
            <a:r>
              <a:rPr lang="en-US" altLang="zh-CN" sz="28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:</a:t>
            </a:r>
            <a:r>
              <a:rPr lang="zh-CN" altLang="zh-CN" sz="28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点</a:t>
            </a:r>
            <a:r>
              <a:rPr lang="en-US" altLang="zh-CN" sz="28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P</a:t>
            </a:r>
            <a:r>
              <a:rPr lang="zh-CN" altLang="zh-CN" sz="28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为点</a:t>
            </a:r>
            <a:r>
              <a:rPr lang="en-US" altLang="zh-CN" sz="28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A</a:t>
            </a:r>
            <a:r>
              <a:rPr lang="zh-CN" altLang="zh-CN" sz="28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关于直线</a:t>
            </a:r>
            <a:r>
              <a:rPr lang="en-US" altLang="zh-CN" sz="28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l</a:t>
            </a:r>
            <a:r>
              <a:rPr lang="zh-CN" altLang="zh-CN" sz="28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的对称点和点</a:t>
            </a:r>
            <a:r>
              <a:rPr lang="en-US" altLang="zh-CN" sz="28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B</a:t>
            </a:r>
            <a:r>
              <a:rPr lang="zh-CN" altLang="zh-CN" sz="28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的连线与</a:t>
            </a:r>
            <a:r>
              <a:rPr lang="en-US" altLang="zh-CN" sz="28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l</a:t>
            </a:r>
            <a:r>
              <a:rPr lang="zh-CN" altLang="zh-CN" sz="28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的交点</a:t>
            </a:r>
            <a:r>
              <a:rPr lang="en-US" altLang="zh-CN" sz="28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,</a:t>
            </a:r>
            <a:r>
              <a:rPr lang="zh-CN" altLang="zh-CN" sz="28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点</a:t>
            </a:r>
            <a:r>
              <a:rPr lang="en-US" altLang="zh-CN" sz="28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Q</a:t>
            </a:r>
            <a:r>
              <a:rPr lang="zh-CN" altLang="zh-CN" sz="28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为线段</a:t>
            </a:r>
            <a:r>
              <a:rPr lang="en-US" altLang="zh-CN" sz="28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AB</a:t>
            </a:r>
            <a:r>
              <a:rPr lang="zh-CN" altLang="zh-CN" sz="28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垂直平分线与</a:t>
            </a:r>
            <a:r>
              <a:rPr lang="en-US" altLang="zh-CN" sz="28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l</a:t>
            </a:r>
            <a:r>
              <a:rPr lang="zh-CN" altLang="zh-CN" sz="28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的交点</a:t>
            </a:r>
            <a:r>
              <a:rPr lang="en-US" altLang="zh-CN" sz="28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.</a:t>
            </a:r>
            <a:endParaRPr lang="zh-CN" altLang="zh-CN" sz="2800" dirty="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56845" y="3881120"/>
            <a:ext cx="7974965" cy="181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28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解</a:t>
            </a:r>
            <a:r>
              <a:rPr lang="en-US" altLang="zh-CN" sz="28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:</a:t>
            </a:r>
            <a:r>
              <a:rPr lang="zh-CN" altLang="zh-CN" sz="28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如图</a:t>
            </a:r>
            <a:r>
              <a:rPr lang="en-US" altLang="zh-CN" sz="28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(2)</a:t>
            </a:r>
            <a:r>
              <a:rPr lang="zh-CN" altLang="zh-CN" sz="28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所示</a:t>
            </a:r>
            <a:r>
              <a:rPr lang="zh-CN" altLang="en-US" sz="28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，</a:t>
            </a:r>
            <a:r>
              <a:rPr lang="zh-CN" altLang="zh-CN" sz="28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作点</a:t>
            </a:r>
            <a:r>
              <a:rPr lang="en-US" altLang="zh-CN" sz="28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A</a:t>
            </a:r>
            <a:r>
              <a:rPr lang="zh-CN" altLang="zh-CN" sz="28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关于直线</a:t>
            </a:r>
            <a:r>
              <a:rPr lang="en-US" altLang="zh-CN" sz="28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l</a:t>
            </a:r>
            <a:r>
              <a:rPr lang="zh-CN" altLang="zh-CN" sz="28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的对称点</a:t>
            </a:r>
            <a:r>
              <a:rPr lang="en-US" altLang="zh-CN" sz="28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A'</a:t>
            </a:r>
            <a:r>
              <a:rPr lang="zh-CN" altLang="en-US" sz="28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，</a:t>
            </a:r>
            <a:r>
              <a:rPr lang="zh-CN" altLang="zh-CN" sz="28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连接</a:t>
            </a:r>
            <a:r>
              <a:rPr lang="en-US" altLang="zh-CN" sz="28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A'B</a:t>
            </a:r>
            <a:r>
              <a:rPr lang="zh-CN" altLang="zh-CN" sz="28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交直线</a:t>
            </a:r>
            <a:r>
              <a:rPr lang="en-US" altLang="zh-CN" sz="28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l</a:t>
            </a:r>
            <a:r>
              <a:rPr lang="zh-CN" altLang="zh-CN" sz="28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于点</a:t>
            </a:r>
            <a:r>
              <a:rPr lang="en-US" altLang="zh-CN" sz="28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P.</a:t>
            </a:r>
            <a:r>
              <a:rPr lang="zh-CN" altLang="zh-CN" sz="28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连接</a:t>
            </a:r>
            <a:r>
              <a:rPr lang="en-US" altLang="zh-CN" sz="28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AB</a:t>
            </a:r>
            <a:r>
              <a:rPr lang="zh-CN" altLang="en-US" sz="28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，</a:t>
            </a:r>
            <a:r>
              <a:rPr lang="zh-CN" altLang="zh-CN" sz="28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作线段</a:t>
            </a:r>
            <a:r>
              <a:rPr lang="en-US" altLang="zh-CN" sz="28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AB</a:t>
            </a:r>
            <a:r>
              <a:rPr lang="zh-CN" altLang="zh-CN" sz="28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的垂直平分线</a:t>
            </a:r>
            <a:r>
              <a:rPr lang="en-US" altLang="zh-CN" sz="28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,</a:t>
            </a:r>
            <a:r>
              <a:rPr lang="zh-CN" altLang="zh-CN" sz="28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交直线</a:t>
            </a:r>
            <a:r>
              <a:rPr lang="en-US" altLang="zh-CN" sz="28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l</a:t>
            </a:r>
            <a:r>
              <a:rPr lang="zh-CN" altLang="zh-CN" sz="28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于点</a:t>
            </a:r>
            <a:r>
              <a:rPr lang="en-US" altLang="zh-CN" sz="28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Q.P</a:t>
            </a:r>
            <a:r>
              <a:rPr lang="zh-CN" altLang="en-US" sz="28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，</a:t>
            </a:r>
            <a:r>
              <a:rPr lang="en-US" altLang="zh-CN" sz="28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Q</a:t>
            </a:r>
            <a:r>
              <a:rPr lang="zh-CN" altLang="zh-CN" sz="28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两点对应的位置就是所求的位置</a:t>
            </a:r>
            <a:r>
              <a:rPr lang="en-US" altLang="zh-CN" sz="28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.</a:t>
            </a:r>
            <a:endParaRPr lang="zh-CN" altLang="zh-CN" sz="2800" dirty="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</a:endParaRPr>
          </a:p>
        </p:txBody>
      </p:sp>
      <p:pic>
        <p:nvPicPr>
          <p:cNvPr id="6" name="图片 5"/>
          <p:cNvPicPr/>
          <p:nvPr/>
        </p:nvPicPr>
        <p:blipFill>
          <a:blip r:embed="rId2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 l="48262" t="1160"/>
          <a:stretch>
            <a:fillRect/>
          </a:stretch>
        </p:blipFill>
        <p:spPr bwMode="auto">
          <a:xfrm>
            <a:off x="8406765" y="3744595"/>
            <a:ext cx="3278505" cy="2429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790575" y="569595"/>
            <a:ext cx="10226675" cy="1198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6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3</a:t>
            </a:r>
            <a:r>
              <a:rPr lang="en-US" altLang="zh-CN" sz="36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.</a:t>
            </a:r>
            <a:r>
              <a:rPr lang="zh-CN" altLang="zh-CN" sz="36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如图所示</a:t>
            </a:r>
            <a:r>
              <a:rPr lang="en-US" altLang="zh-CN" sz="36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,</a:t>
            </a:r>
            <a:r>
              <a:rPr lang="zh-CN" altLang="zh-CN" sz="36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请你在下列各图中</a:t>
            </a:r>
            <a:r>
              <a:rPr lang="en-US" altLang="zh-CN" sz="36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,</a:t>
            </a:r>
            <a:r>
              <a:rPr lang="zh-CN" altLang="zh-CN" sz="36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过点</a:t>
            </a:r>
            <a:r>
              <a:rPr lang="en-US" altLang="zh-CN" sz="36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P</a:t>
            </a:r>
            <a:r>
              <a:rPr lang="zh-CN" altLang="zh-CN" sz="36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画出射线</a:t>
            </a:r>
            <a:r>
              <a:rPr lang="en-US" altLang="zh-CN" sz="36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AB</a:t>
            </a:r>
            <a:r>
              <a:rPr lang="zh-CN" altLang="zh-CN" sz="36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或线段</a:t>
            </a:r>
            <a:r>
              <a:rPr lang="en-US" altLang="zh-CN" sz="36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AB</a:t>
            </a:r>
            <a:r>
              <a:rPr lang="zh-CN" altLang="zh-CN" sz="36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的垂线</a:t>
            </a:r>
            <a:r>
              <a:rPr lang="en-US" altLang="zh-CN" sz="36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.</a:t>
            </a:r>
            <a:endParaRPr lang="zh-CN" altLang="zh-CN" sz="3600" dirty="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</a:endParaRPr>
          </a:p>
        </p:txBody>
      </p:sp>
      <p:pic>
        <p:nvPicPr>
          <p:cNvPr id="4" name="图片 3"/>
          <p:cNvPicPr/>
          <p:nvPr/>
        </p:nvPicPr>
        <p:blipFill>
          <a:blip r:embed="rId2" cstate="print">
            <a:duotone>
              <a:prstClr val="black"/>
              <a:schemeClr val="accent3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1317159" y="1886997"/>
            <a:ext cx="5112568" cy="216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图片 4"/>
          <p:cNvPicPr/>
          <p:nvPr/>
        </p:nvPicPr>
        <p:blipFill>
          <a:blip r:embed="rId3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3070860" y="4166235"/>
            <a:ext cx="5068570" cy="2586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矩形 5"/>
          <p:cNvSpPr/>
          <p:nvPr/>
        </p:nvSpPr>
        <p:spPr>
          <a:xfrm>
            <a:off x="697672" y="4315584"/>
            <a:ext cx="2139950" cy="52197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800" b="1" dirty="0" smtClean="0">
                <a:solidFill>
                  <a:srgbClr val="FF0000"/>
                </a:solidFill>
              </a:rPr>
              <a:t>解</a:t>
            </a:r>
            <a:r>
              <a:rPr lang="en-US" altLang="zh-CN" sz="2800" b="1" dirty="0" smtClean="0">
                <a:solidFill>
                  <a:srgbClr val="FF0000"/>
                </a:solidFill>
              </a:rPr>
              <a:t>:</a:t>
            </a:r>
            <a:r>
              <a:rPr lang="zh-CN" altLang="zh-CN" sz="2800" b="1" dirty="0" smtClean="0"/>
              <a:t>如图所示</a:t>
            </a:r>
            <a:r>
              <a:rPr lang="en-US" altLang="zh-CN" sz="2800" b="1" i="1" dirty="0" smtClean="0"/>
              <a:t>.</a:t>
            </a:r>
            <a:endParaRPr lang="zh-CN" altLang="en-US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/>
          <p:nvPr/>
        </p:nvPicPr>
        <p:blipFill>
          <a:blip r:embed="rId2" cstate="print">
            <a:duotone>
              <a:prstClr val="black"/>
              <a:schemeClr val="accent3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7886700" y="1012825"/>
            <a:ext cx="3289300" cy="2118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矩形 2"/>
          <p:cNvSpPr/>
          <p:nvPr/>
        </p:nvSpPr>
        <p:spPr>
          <a:xfrm>
            <a:off x="488950" y="404495"/>
            <a:ext cx="8813800" cy="15684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2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4</a:t>
            </a:r>
            <a:r>
              <a:rPr lang="en-US" altLang="zh-CN" sz="32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.</a:t>
            </a:r>
            <a:r>
              <a:rPr lang="zh-CN" altLang="zh-CN" sz="32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如图所示</a:t>
            </a:r>
            <a:r>
              <a:rPr lang="zh-CN" altLang="en-US" sz="32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，</a:t>
            </a:r>
            <a:r>
              <a:rPr lang="zh-CN" altLang="zh-CN" sz="32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已知钝角∠</a:t>
            </a:r>
            <a:r>
              <a:rPr lang="en-US" altLang="zh-CN" sz="32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AOB</a:t>
            </a:r>
            <a:r>
              <a:rPr lang="zh-CN" altLang="en-US" sz="32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，</a:t>
            </a:r>
            <a:r>
              <a:rPr lang="zh-CN" altLang="zh-CN" sz="32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点</a:t>
            </a:r>
            <a:r>
              <a:rPr lang="en-US" altLang="zh-CN" sz="32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D</a:t>
            </a:r>
            <a:r>
              <a:rPr lang="zh-CN" altLang="zh-CN" sz="32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在射线</a:t>
            </a:r>
            <a:r>
              <a:rPr lang="en-US" altLang="zh-CN" sz="32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OB</a:t>
            </a:r>
            <a:r>
              <a:rPr lang="zh-CN" altLang="zh-CN" sz="32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上</a:t>
            </a:r>
            <a:r>
              <a:rPr lang="en-US" altLang="zh-CN" sz="32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. </a:t>
            </a:r>
            <a:endParaRPr lang="zh-CN" altLang="zh-CN" sz="3200" dirty="0" smtClean="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</a:endParaRPr>
          </a:p>
          <a:p>
            <a:r>
              <a:rPr lang="en-US" altLang="zh-CN" sz="32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(1)</a:t>
            </a:r>
            <a:r>
              <a:rPr lang="zh-CN" altLang="zh-CN" sz="32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画直线</a:t>
            </a:r>
            <a:r>
              <a:rPr lang="en-US" altLang="zh-CN" sz="32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DE</a:t>
            </a:r>
            <a:r>
              <a:rPr lang="zh-CN" altLang="zh-CN" sz="32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⊥</a:t>
            </a:r>
            <a:r>
              <a:rPr lang="en-US" altLang="zh-CN" sz="32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OB</a:t>
            </a:r>
            <a:r>
              <a:rPr lang="zh-CN" altLang="en-US" sz="32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；</a:t>
            </a:r>
            <a:endParaRPr lang="zh-CN" altLang="zh-CN" sz="3200" dirty="0" smtClean="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</a:endParaRPr>
          </a:p>
          <a:p>
            <a:r>
              <a:rPr lang="en-US" altLang="zh-CN" sz="32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(2)</a:t>
            </a:r>
            <a:r>
              <a:rPr lang="zh-CN" altLang="zh-CN" sz="32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画直线</a:t>
            </a:r>
            <a:r>
              <a:rPr lang="en-US" altLang="zh-CN" sz="32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DF</a:t>
            </a:r>
            <a:r>
              <a:rPr lang="zh-CN" altLang="zh-CN" sz="32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⊥</a:t>
            </a:r>
            <a:r>
              <a:rPr lang="en-US" altLang="zh-CN" sz="32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OA</a:t>
            </a:r>
            <a:r>
              <a:rPr lang="zh-CN" altLang="en-US" sz="32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，</a:t>
            </a:r>
            <a:r>
              <a:rPr lang="zh-CN" altLang="zh-CN" sz="32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垂足为</a:t>
            </a:r>
            <a:r>
              <a:rPr lang="en-US" altLang="zh-CN" sz="32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F.</a:t>
            </a:r>
            <a:endParaRPr lang="zh-CN" altLang="zh-CN" sz="3200" dirty="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423471" y="2514228"/>
            <a:ext cx="4874895" cy="52197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800" b="1" dirty="0" smtClean="0">
                <a:solidFill>
                  <a:srgbClr val="FF0000"/>
                </a:solidFill>
              </a:rPr>
              <a:t>解</a:t>
            </a:r>
            <a:r>
              <a:rPr lang="en-US" altLang="zh-CN" sz="2800" b="1" dirty="0" smtClean="0"/>
              <a:t>:(1)</a:t>
            </a:r>
            <a:r>
              <a:rPr lang="zh-CN" altLang="zh-CN" sz="2800" b="1" dirty="0" smtClean="0"/>
              <a:t>如图所示</a:t>
            </a:r>
            <a:r>
              <a:rPr lang="en-US" altLang="zh-CN" sz="2800" b="1" i="1" dirty="0" smtClean="0"/>
              <a:t>.</a:t>
            </a:r>
            <a:r>
              <a:rPr lang="zh-CN" altLang="zh-CN" sz="2800" b="1" i="1" dirty="0" smtClean="0"/>
              <a:t>　</a:t>
            </a:r>
            <a:r>
              <a:rPr lang="en-US" altLang="zh-CN" sz="2800" b="1" dirty="0" smtClean="0"/>
              <a:t>(2)</a:t>
            </a:r>
            <a:r>
              <a:rPr lang="zh-CN" altLang="zh-CN" sz="2800" b="1" dirty="0" smtClean="0"/>
              <a:t>如图所示</a:t>
            </a:r>
            <a:r>
              <a:rPr lang="en-US" altLang="zh-CN" sz="2800" b="1" i="1" dirty="0" smtClean="0"/>
              <a:t>. </a:t>
            </a:r>
            <a:endParaRPr lang="zh-CN" altLang="en-US" sz="2800" b="1" dirty="0"/>
          </a:p>
        </p:txBody>
      </p:sp>
      <p:pic>
        <p:nvPicPr>
          <p:cNvPr id="5" name="图片 4"/>
          <p:cNvPicPr/>
          <p:nvPr/>
        </p:nvPicPr>
        <p:blipFill>
          <a:blip r:embed="rId3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1087755" y="3035935"/>
            <a:ext cx="5170170" cy="3257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/>
          <p:nvPr/>
        </p:nvPicPr>
        <p:blipFill>
          <a:blip r:embed="rId3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7374255" y="1297305"/>
            <a:ext cx="3545205" cy="178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3733654" y="1999534"/>
          <a:ext cx="12065" cy="311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2" name="Equation" r:id="rId4" imgW="152400" imgH="393700" progId="Equation.DSMT4">
                  <p:embed/>
                </p:oleObj>
              </mc:Choice>
              <mc:Fallback>
                <p:oleObj name="Equation" r:id="rId4" imgW="152400" imgH="393700" progId="Equation.DSMT4">
                  <p:embed/>
                  <p:pic>
                    <p:nvPicPr>
                      <p:cNvPr id="0" name="图片 3072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733654" y="1999534"/>
                        <a:ext cx="12065" cy="3111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矩形 3"/>
          <p:cNvSpPr/>
          <p:nvPr/>
        </p:nvSpPr>
        <p:spPr>
          <a:xfrm>
            <a:off x="556260" y="478790"/>
            <a:ext cx="9527540" cy="1383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5</a:t>
            </a:r>
            <a:r>
              <a:rPr lang="en-US" altLang="zh-CN" sz="28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.</a:t>
            </a:r>
            <a:r>
              <a:rPr lang="zh-CN" altLang="zh-CN" sz="28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如图所示</a:t>
            </a:r>
            <a:r>
              <a:rPr lang="zh-CN" altLang="en-US" sz="28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，</a:t>
            </a:r>
            <a:r>
              <a:rPr lang="zh-CN" altLang="zh-CN" sz="28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已知Δ</a:t>
            </a:r>
            <a:r>
              <a:rPr lang="en-US" altLang="zh-CN" sz="28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ABC</a:t>
            </a:r>
            <a:r>
              <a:rPr lang="zh-CN" altLang="zh-CN" sz="28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中</a:t>
            </a:r>
            <a:r>
              <a:rPr lang="zh-CN" altLang="en-US" sz="28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，</a:t>
            </a:r>
            <a:r>
              <a:rPr lang="en-US" altLang="zh-CN" sz="28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AB</a:t>
            </a:r>
            <a:r>
              <a:rPr lang="en-US" altLang="zh-CN" sz="28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=2,</a:t>
            </a:r>
            <a:r>
              <a:rPr lang="en-US" altLang="zh-CN" sz="28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BC</a:t>
            </a:r>
            <a:r>
              <a:rPr lang="en-US" altLang="zh-CN" sz="28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=4</a:t>
            </a:r>
            <a:r>
              <a:rPr lang="en-US" altLang="zh-CN" sz="28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. </a:t>
            </a:r>
            <a:endParaRPr lang="zh-CN" altLang="zh-CN" sz="2800" dirty="0" smtClean="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</a:endParaRPr>
          </a:p>
          <a:p>
            <a:r>
              <a:rPr lang="en-US" altLang="zh-CN" sz="28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(1)</a:t>
            </a:r>
            <a:r>
              <a:rPr lang="zh-CN" altLang="zh-CN" sz="28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画出Δ</a:t>
            </a:r>
            <a:r>
              <a:rPr lang="en-US" altLang="zh-CN" sz="28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ABC</a:t>
            </a:r>
            <a:r>
              <a:rPr lang="zh-CN" altLang="zh-CN" sz="28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的高</a:t>
            </a:r>
            <a:r>
              <a:rPr lang="en-US" altLang="zh-CN" sz="28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AD</a:t>
            </a:r>
            <a:r>
              <a:rPr lang="zh-CN" altLang="zh-CN" sz="28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和</a:t>
            </a:r>
            <a:r>
              <a:rPr lang="en-US" altLang="zh-CN" sz="28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CE</a:t>
            </a:r>
            <a:r>
              <a:rPr lang="zh-CN" altLang="en-US" sz="28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；</a:t>
            </a:r>
            <a:endParaRPr lang="zh-CN" altLang="zh-CN" sz="2800" dirty="0" smtClean="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</a:endParaRPr>
          </a:p>
          <a:p>
            <a:r>
              <a:rPr lang="en-US" altLang="zh-CN" sz="28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(2)</a:t>
            </a:r>
            <a:r>
              <a:rPr lang="zh-CN" altLang="zh-CN" sz="28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若</a:t>
            </a:r>
            <a:r>
              <a:rPr lang="en-US" altLang="zh-CN" sz="28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AD</a:t>
            </a:r>
            <a:r>
              <a:rPr lang="en-US" altLang="zh-CN" sz="28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=     </a:t>
            </a:r>
            <a:r>
              <a:rPr lang="zh-CN" altLang="en-US" sz="28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，</a:t>
            </a:r>
            <a:r>
              <a:rPr lang="zh-CN" altLang="zh-CN" sz="28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求</a:t>
            </a:r>
            <a:r>
              <a:rPr lang="en-US" altLang="zh-CN" sz="28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CE</a:t>
            </a:r>
            <a:r>
              <a:rPr lang="zh-CN" altLang="zh-CN" sz="28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的长</a:t>
            </a:r>
            <a:r>
              <a:rPr lang="en-US" altLang="zh-CN" sz="28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.</a:t>
            </a:r>
            <a:endParaRPr lang="zh-CN" altLang="zh-CN" sz="2800" dirty="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</a:endParaRPr>
          </a:p>
        </p:txBody>
      </p:sp>
      <p:pic>
        <p:nvPicPr>
          <p:cNvPr id="5" name="图片 4"/>
          <p:cNvPicPr/>
          <p:nvPr/>
        </p:nvPicPr>
        <p:blipFill>
          <a:blip r:embed="rId6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7374255" y="3573145"/>
            <a:ext cx="3869055" cy="28187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矩形 5"/>
          <p:cNvSpPr/>
          <p:nvPr/>
        </p:nvSpPr>
        <p:spPr>
          <a:xfrm>
            <a:off x="1260659" y="2900184"/>
            <a:ext cx="2588895" cy="52197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800" dirty="0" smtClean="0">
                <a:solidFill>
                  <a:srgbClr val="FF0000"/>
                </a:solidFill>
              </a:rPr>
              <a:t>解</a:t>
            </a:r>
            <a:r>
              <a:rPr lang="en-US" altLang="zh-CN" sz="2800" dirty="0" smtClean="0"/>
              <a:t>:(1)</a:t>
            </a:r>
            <a:r>
              <a:rPr lang="zh-CN" altLang="zh-CN" sz="2800" dirty="0" smtClean="0"/>
              <a:t>如图所示</a:t>
            </a:r>
            <a:r>
              <a:rPr lang="en-US" altLang="zh-CN" sz="2800" i="1" dirty="0" smtClean="0"/>
              <a:t>. </a:t>
            </a:r>
            <a:endParaRPr lang="zh-CN" altLang="en-US" sz="2800" dirty="0"/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1775520" y="3789040"/>
          <a:ext cx="5203703" cy="180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3" name="Equation" r:id="rId7" imgW="56388000" imgH="19507200" progId="Equation.DSMT4">
                  <p:embed/>
                </p:oleObj>
              </mc:Choice>
              <mc:Fallback>
                <p:oleObj name="Equation" r:id="rId7" imgW="56388000" imgH="19507200" progId="Equation.DSMT4">
                  <p:embed/>
                  <p:pic>
                    <p:nvPicPr>
                      <p:cNvPr id="0" name="图片 3073"/>
                      <p:cNvPicPr>
                        <a:picLocks noChangeAspect="1"/>
                      </p:cNvPicPr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775520" y="3789040"/>
                        <a:ext cx="5203703" cy="18002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5" name="Object 1"/>
          <p:cNvGraphicFramePr>
            <a:graphicFrameLocks noChangeAspect="1"/>
          </p:cNvGraphicFramePr>
          <p:nvPr/>
        </p:nvGraphicFramePr>
        <p:xfrm>
          <a:off x="2082800" y="1306195"/>
          <a:ext cx="685800" cy="10229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4" name="Equation" r:id="rId9" imgW="3657600" imgH="9448800" progId="Equation.DSMT4">
                  <p:embed/>
                </p:oleObj>
              </mc:Choice>
              <mc:Fallback>
                <p:oleObj name="Equation" r:id="rId9" imgW="3657600" imgH="9448800" progId="Equation.DSMT4">
                  <p:embed/>
                  <p:pic>
                    <p:nvPicPr>
                      <p:cNvPr id="0" name="图片 2048"/>
                      <p:cNvPicPr>
                        <a:picLocks noChangeAspect="1"/>
                      </p:cNvPicPr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082800" y="1306195"/>
                        <a:ext cx="685800" cy="102298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/>
          <p:nvPr/>
        </p:nvPicPr>
        <p:blipFill>
          <a:blip r:embed="rId2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8845550" y="1045845"/>
            <a:ext cx="2753360" cy="19818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矩形 2"/>
          <p:cNvSpPr/>
          <p:nvPr/>
        </p:nvSpPr>
        <p:spPr>
          <a:xfrm>
            <a:off x="435610" y="443865"/>
            <a:ext cx="8938895" cy="22453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6</a:t>
            </a:r>
            <a:r>
              <a:rPr lang="en-US" altLang="zh-CN" sz="28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.</a:t>
            </a:r>
            <a:r>
              <a:rPr lang="zh-CN" altLang="zh-CN" sz="28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画图并回答问题</a:t>
            </a:r>
            <a:r>
              <a:rPr lang="en-US" altLang="zh-CN" sz="28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. </a:t>
            </a:r>
            <a:endParaRPr lang="zh-CN" altLang="zh-CN" sz="2800" dirty="0" smtClean="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</a:endParaRPr>
          </a:p>
          <a:p>
            <a:r>
              <a:rPr lang="en-US" altLang="zh-CN" sz="28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(1)</a:t>
            </a:r>
            <a:r>
              <a:rPr lang="zh-CN" altLang="zh-CN" sz="28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过点</a:t>
            </a:r>
            <a:r>
              <a:rPr lang="en-US" altLang="zh-CN" sz="28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P</a:t>
            </a:r>
            <a:r>
              <a:rPr lang="zh-CN" altLang="zh-CN" sz="28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画</a:t>
            </a:r>
            <a:r>
              <a:rPr lang="en-US" altLang="zh-CN" sz="28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OA</a:t>
            </a:r>
            <a:r>
              <a:rPr lang="zh-CN" altLang="zh-CN" sz="28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的垂线交</a:t>
            </a:r>
            <a:r>
              <a:rPr lang="en-US" altLang="zh-CN" sz="28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OC</a:t>
            </a:r>
            <a:r>
              <a:rPr lang="zh-CN" altLang="zh-CN" sz="28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于点</a:t>
            </a:r>
            <a:r>
              <a:rPr lang="en-US" altLang="zh-CN" sz="28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B</a:t>
            </a:r>
            <a:r>
              <a:rPr lang="zh-CN" altLang="en-US" sz="28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；</a:t>
            </a:r>
            <a:endParaRPr lang="zh-CN" altLang="zh-CN" sz="2800" dirty="0" smtClean="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</a:endParaRPr>
          </a:p>
          <a:p>
            <a:r>
              <a:rPr lang="en-US" altLang="zh-CN" sz="28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(2)</a:t>
            </a:r>
            <a:r>
              <a:rPr lang="zh-CN" altLang="zh-CN" sz="28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画点</a:t>
            </a:r>
            <a:r>
              <a:rPr lang="en-US" altLang="zh-CN" sz="28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P</a:t>
            </a:r>
            <a:r>
              <a:rPr lang="zh-CN" altLang="zh-CN" sz="28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到</a:t>
            </a:r>
            <a:r>
              <a:rPr lang="en-US" altLang="zh-CN" sz="28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OB</a:t>
            </a:r>
            <a:r>
              <a:rPr lang="zh-CN" altLang="zh-CN" sz="28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的垂线段</a:t>
            </a:r>
            <a:r>
              <a:rPr lang="en-US" altLang="zh-CN" sz="28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PM</a:t>
            </a:r>
            <a:r>
              <a:rPr lang="zh-CN" altLang="en-US" sz="28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；</a:t>
            </a:r>
            <a:endParaRPr lang="zh-CN" altLang="zh-CN" sz="2800" dirty="0" smtClean="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</a:endParaRPr>
          </a:p>
          <a:p>
            <a:r>
              <a:rPr lang="en-US" altLang="zh-CN" sz="28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(3)</a:t>
            </a:r>
            <a:r>
              <a:rPr lang="zh-CN" altLang="zh-CN" sz="28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指出上述作图中哪条线段的长度表示</a:t>
            </a:r>
            <a:r>
              <a:rPr lang="en-US" altLang="zh-CN" sz="28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P</a:t>
            </a:r>
            <a:r>
              <a:rPr lang="zh-CN" altLang="zh-CN" sz="28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点到</a:t>
            </a:r>
            <a:r>
              <a:rPr lang="en-US" altLang="zh-CN" sz="28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OB</a:t>
            </a:r>
            <a:r>
              <a:rPr lang="zh-CN" altLang="zh-CN" sz="28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的距离</a:t>
            </a:r>
            <a:r>
              <a:rPr lang="zh-CN" altLang="en-US" sz="28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；</a:t>
            </a:r>
            <a:endParaRPr lang="zh-CN" altLang="zh-CN" sz="2800" dirty="0" smtClean="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</a:endParaRPr>
          </a:p>
          <a:p>
            <a:r>
              <a:rPr lang="en-US" altLang="zh-CN" sz="28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(4)</a:t>
            </a:r>
            <a:r>
              <a:rPr lang="zh-CN" altLang="zh-CN" sz="28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比较</a:t>
            </a:r>
            <a:r>
              <a:rPr lang="en-US" altLang="zh-CN" sz="28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PM</a:t>
            </a:r>
            <a:r>
              <a:rPr lang="zh-CN" altLang="zh-CN" sz="28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与</a:t>
            </a:r>
            <a:r>
              <a:rPr lang="en-US" altLang="zh-CN" sz="28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OP</a:t>
            </a:r>
            <a:r>
              <a:rPr lang="zh-CN" altLang="zh-CN" sz="28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的大小</a:t>
            </a:r>
            <a:r>
              <a:rPr lang="zh-CN" altLang="en-US" sz="28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，</a:t>
            </a:r>
            <a:r>
              <a:rPr lang="zh-CN" altLang="zh-CN" sz="28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并说明理由</a:t>
            </a:r>
            <a:r>
              <a:rPr lang="en-US" altLang="zh-CN" sz="28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.</a:t>
            </a:r>
            <a:endParaRPr lang="zh-CN" altLang="zh-CN" sz="2800" dirty="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</a:endParaRPr>
          </a:p>
        </p:txBody>
      </p:sp>
      <p:pic>
        <p:nvPicPr>
          <p:cNvPr id="4" name="图片 3"/>
          <p:cNvPicPr/>
          <p:nvPr/>
        </p:nvPicPr>
        <p:blipFill>
          <a:blip r:embed="rId3" cstate="print">
            <a:duotone>
              <a:prstClr val="black"/>
              <a:schemeClr val="accent3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7407275" y="3669030"/>
            <a:ext cx="3532505" cy="24371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矩形 4"/>
          <p:cNvSpPr/>
          <p:nvPr/>
        </p:nvSpPr>
        <p:spPr>
          <a:xfrm>
            <a:off x="1071245" y="3531235"/>
            <a:ext cx="6677025" cy="181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28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解</a:t>
            </a:r>
            <a:r>
              <a:rPr lang="en-US" altLang="zh-CN" sz="28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:</a:t>
            </a:r>
            <a:r>
              <a:rPr lang="en-US" altLang="zh-CN" sz="28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(1)</a:t>
            </a:r>
            <a:r>
              <a:rPr lang="zh-CN" altLang="zh-CN" sz="28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如图所示</a:t>
            </a:r>
            <a:r>
              <a:rPr lang="en-US" altLang="zh-CN" sz="28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. </a:t>
            </a:r>
            <a:endParaRPr lang="zh-CN" altLang="zh-CN" sz="2800" dirty="0" smtClean="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</a:endParaRPr>
          </a:p>
          <a:p>
            <a:r>
              <a:rPr lang="en-US" altLang="zh-CN" sz="28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(2)</a:t>
            </a:r>
            <a:r>
              <a:rPr lang="zh-CN" altLang="zh-CN" sz="28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如图所示</a:t>
            </a:r>
            <a:r>
              <a:rPr lang="en-US" altLang="zh-CN" sz="28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.</a:t>
            </a:r>
            <a:endParaRPr lang="zh-CN" altLang="zh-CN" sz="2800" dirty="0" smtClean="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</a:endParaRPr>
          </a:p>
          <a:p>
            <a:r>
              <a:rPr lang="en-US" altLang="zh-CN" sz="28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(3)</a:t>
            </a:r>
            <a:r>
              <a:rPr lang="en-US" altLang="zh-CN" sz="28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PM</a:t>
            </a:r>
            <a:r>
              <a:rPr lang="zh-CN" altLang="zh-CN" sz="28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的长度表示</a:t>
            </a:r>
            <a:r>
              <a:rPr lang="en-US" altLang="zh-CN" sz="28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P</a:t>
            </a:r>
            <a:r>
              <a:rPr lang="zh-CN" altLang="zh-CN" sz="28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点到</a:t>
            </a:r>
            <a:r>
              <a:rPr lang="en-US" altLang="zh-CN" sz="28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OB</a:t>
            </a:r>
            <a:r>
              <a:rPr lang="zh-CN" altLang="zh-CN" sz="28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的距离</a:t>
            </a:r>
            <a:r>
              <a:rPr lang="en-US" altLang="zh-CN" sz="28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.</a:t>
            </a:r>
            <a:endParaRPr lang="zh-CN" altLang="zh-CN" sz="2800" dirty="0" smtClean="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</a:endParaRPr>
          </a:p>
          <a:p>
            <a:r>
              <a:rPr lang="en-US" altLang="zh-CN" sz="28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(4)</a:t>
            </a:r>
            <a:r>
              <a:rPr lang="en-US" altLang="zh-CN" sz="28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PM</a:t>
            </a:r>
            <a:r>
              <a:rPr lang="en-US" altLang="zh-CN" sz="28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&lt;</a:t>
            </a:r>
            <a:r>
              <a:rPr lang="en-US" altLang="zh-CN" sz="28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OP</a:t>
            </a:r>
            <a:r>
              <a:rPr lang="zh-CN" altLang="en-US" sz="28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，</a:t>
            </a:r>
            <a:r>
              <a:rPr lang="zh-CN" altLang="zh-CN" sz="28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垂线段最短</a:t>
            </a:r>
            <a:r>
              <a:rPr lang="en-US" altLang="zh-CN" sz="28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.</a:t>
            </a:r>
            <a:endParaRPr lang="zh-CN" altLang="zh-CN" sz="2800" dirty="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</a:endParaRPr>
          </a:p>
        </p:txBody>
      </p:sp>
      <p:sp>
        <p:nvSpPr>
          <p:cNvPr id="6" name="动作按钮: 第一张 5">
            <a:hlinkClick r:id="" action="ppaction://hlinkshowjump?jump=firstslide" highlightClick="1"/>
          </p:cNvPr>
          <p:cNvSpPr/>
          <p:nvPr/>
        </p:nvSpPr>
        <p:spPr>
          <a:xfrm>
            <a:off x="8239140" y="6215082"/>
            <a:ext cx="936104" cy="360040"/>
          </a:xfrm>
          <a:prstGeom prst="actionButtonHom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 220"/>
          <p:cNvSpPr/>
          <p:nvPr/>
        </p:nvSpPr>
        <p:spPr>
          <a:xfrm>
            <a:off x="0" y="835025"/>
            <a:ext cx="217233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课前准备</a:t>
            </a: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68" y="306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文本框 1"/>
          <p:cNvSpPr txBox="1"/>
          <p:nvPr/>
        </p:nvSpPr>
        <p:spPr>
          <a:xfrm>
            <a:off x="3590290" y="1922145"/>
            <a:ext cx="3792855" cy="32431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ct val="150000"/>
              </a:lnSpc>
            </a:pPr>
            <a:r>
              <a:rPr lang="zh-CN" altLang="en-US" sz="4800" dirty="0">
                <a:latin typeface="黑体" panose="02010609060101010101" pitchFamily="49" charset="-122"/>
                <a:ea typeface="黑体" panose="02010609060101010101" pitchFamily="49" charset="-122"/>
              </a:rPr>
              <a:t>数学书</a:t>
            </a:r>
          </a:p>
          <a:p>
            <a:pPr algn="ctr" fontAlgn="auto">
              <a:lnSpc>
                <a:spcPct val="150000"/>
              </a:lnSpc>
            </a:pPr>
            <a:r>
              <a:rPr lang="zh-CN" altLang="en-US" sz="4800" dirty="0">
                <a:latin typeface="黑体" panose="02010609060101010101" pitchFamily="49" charset="-122"/>
                <a:ea typeface="黑体" panose="02010609060101010101" pitchFamily="49" charset="-122"/>
              </a:rPr>
              <a:t>练习本</a:t>
            </a:r>
          </a:p>
          <a:p>
            <a:pPr algn="ctr" fontAlgn="auto">
              <a:lnSpc>
                <a:spcPct val="150000"/>
              </a:lnSpc>
            </a:pPr>
            <a:r>
              <a:rPr lang="zh-CN" altLang="zh-CN" sz="4800" dirty="0">
                <a:latin typeface="黑体" panose="02010609060101010101" pitchFamily="49" charset="-122"/>
                <a:ea typeface="黑体" panose="02010609060101010101" pitchFamily="49" charset="-122"/>
              </a:rPr>
              <a:t>直尺圆规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68" y="306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 220"/>
          <p:cNvSpPr/>
          <p:nvPr/>
        </p:nvSpPr>
        <p:spPr>
          <a:xfrm>
            <a:off x="0" y="763905"/>
            <a:ext cx="2414905" cy="46990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00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新课引入 </a:t>
            </a:r>
            <a:endParaRPr lang="zh-CN" altLang="zh-CN" sz="2000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3" name="图片 2"/>
          <p:cNvPicPr/>
          <p:nvPr/>
        </p:nvPicPr>
        <p:blipFill>
          <a:blip r:embed="rId3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8280400" y="3418840"/>
            <a:ext cx="3054985" cy="3013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矩形 4"/>
          <p:cNvSpPr/>
          <p:nvPr/>
        </p:nvSpPr>
        <p:spPr>
          <a:xfrm>
            <a:off x="125095" y="1363980"/>
            <a:ext cx="11579860" cy="17532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36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如图所示</a:t>
            </a:r>
            <a:r>
              <a:rPr lang="en-US" altLang="zh-CN" sz="36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,</a:t>
            </a:r>
            <a:r>
              <a:rPr lang="zh-CN" altLang="zh-CN" sz="36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点</a:t>
            </a:r>
            <a:r>
              <a:rPr lang="en-US" altLang="zh-CN" sz="36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A</a:t>
            </a:r>
            <a:r>
              <a:rPr lang="en-US" altLang="zh-CN" sz="36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,</a:t>
            </a:r>
            <a:r>
              <a:rPr lang="en-US" altLang="zh-CN" sz="36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B</a:t>
            </a:r>
            <a:r>
              <a:rPr lang="en-US" altLang="zh-CN" sz="36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,</a:t>
            </a:r>
            <a:r>
              <a:rPr lang="en-US" altLang="zh-CN" sz="36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C</a:t>
            </a:r>
            <a:r>
              <a:rPr lang="zh-CN" altLang="zh-CN" sz="36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表示三个村庄</a:t>
            </a:r>
            <a:r>
              <a:rPr lang="en-US" altLang="zh-CN" sz="36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,</a:t>
            </a:r>
            <a:r>
              <a:rPr lang="zh-CN" altLang="zh-CN" sz="36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现要建一座深井水泵站</a:t>
            </a:r>
            <a:r>
              <a:rPr lang="en-US" altLang="zh-CN" sz="36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,</a:t>
            </a:r>
            <a:r>
              <a:rPr lang="zh-CN" altLang="zh-CN" sz="36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向三个村庄分别送水</a:t>
            </a:r>
            <a:r>
              <a:rPr lang="en-US" altLang="zh-CN" sz="36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,</a:t>
            </a:r>
            <a:r>
              <a:rPr lang="zh-CN" altLang="zh-CN" sz="36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为使三条输水管长度相同</a:t>
            </a:r>
            <a:r>
              <a:rPr lang="en-US" altLang="zh-CN" sz="36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,</a:t>
            </a:r>
            <a:r>
              <a:rPr lang="zh-CN" altLang="zh-CN" sz="36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水泵站应建在何处</a:t>
            </a:r>
            <a:r>
              <a:rPr lang="en-US" altLang="zh-CN" sz="36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?</a:t>
            </a:r>
            <a:r>
              <a:rPr lang="zh-CN" altLang="zh-CN" sz="36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请画示意图</a:t>
            </a:r>
            <a:r>
              <a:rPr lang="en-US" altLang="zh-CN" sz="36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,</a:t>
            </a:r>
            <a:r>
              <a:rPr lang="zh-CN" altLang="zh-CN" sz="36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并说明理由</a:t>
            </a:r>
            <a:r>
              <a:rPr lang="en-US" altLang="zh-CN" sz="36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. </a:t>
            </a:r>
            <a:endParaRPr lang="zh-CN" altLang="zh-CN" sz="3600" dirty="0" smtClean="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5300" y="3790950"/>
            <a:ext cx="786764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u="sng" dirty="0" smtClean="0">
                <a:solidFill>
                  <a:srgbClr val="FF0000"/>
                </a:solidFill>
              </a:rPr>
              <a:t>线段垂直平分线性质定理的逆定理</a:t>
            </a:r>
            <a:r>
              <a:rPr lang="zh-CN" altLang="en-US" sz="3600" dirty="0" smtClean="0"/>
              <a:t>：</a:t>
            </a:r>
            <a:r>
              <a:rPr lang="zh-CN" altLang="en-US" sz="3600" dirty="0">
                <a:latin typeface="黑体" pitchFamily="49" charset="-122"/>
                <a:ea typeface="黑体" pitchFamily="49" charset="-122"/>
              </a:rPr>
              <a:t>到线段两端距离相等的点，在这条线段的垂直平分线上</a:t>
            </a:r>
            <a:endParaRPr lang="zh-CN" altLang="en-US" sz="3600" dirty="0"/>
          </a:p>
        </p:txBody>
      </p:sp>
      <p:cxnSp>
        <p:nvCxnSpPr>
          <p:cNvPr id="8" name="直接连接符 7"/>
          <p:cNvCxnSpPr/>
          <p:nvPr/>
        </p:nvCxnSpPr>
        <p:spPr>
          <a:xfrm>
            <a:off x="8667750" y="5876925"/>
            <a:ext cx="2276475" cy="285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连接符 9"/>
          <p:cNvCxnSpPr/>
          <p:nvPr/>
        </p:nvCxnSpPr>
        <p:spPr>
          <a:xfrm flipH="1">
            <a:off x="8667750" y="3790950"/>
            <a:ext cx="1138237" cy="20859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连接符 11"/>
          <p:cNvCxnSpPr/>
          <p:nvPr/>
        </p:nvCxnSpPr>
        <p:spPr>
          <a:xfrm>
            <a:off x="8280400" y="4181475"/>
            <a:ext cx="2378075" cy="13638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连接符 13"/>
          <p:cNvCxnSpPr/>
          <p:nvPr/>
        </p:nvCxnSpPr>
        <p:spPr>
          <a:xfrm>
            <a:off x="9805987" y="4752975"/>
            <a:ext cx="1905" cy="17716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椭圆 14"/>
          <p:cNvSpPr/>
          <p:nvPr/>
        </p:nvSpPr>
        <p:spPr>
          <a:xfrm>
            <a:off x="9783127" y="5038724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TextBox 15"/>
          <p:cNvSpPr txBox="1"/>
          <p:nvPr/>
        </p:nvSpPr>
        <p:spPr>
          <a:xfrm>
            <a:off x="9991725" y="4752975"/>
            <a:ext cx="666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P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5" grpId="0" animBg="1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 220"/>
          <p:cNvSpPr/>
          <p:nvPr/>
        </p:nvSpPr>
        <p:spPr>
          <a:xfrm>
            <a:off x="76200" y="892810"/>
            <a:ext cx="217233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00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学习目标</a:t>
            </a: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68" y="5809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文本框 1"/>
          <p:cNvSpPr txBox="1"/>
          <p:nvPr/>
        </p:nvSpPr>
        <p:spPr>
          <a:xfrm>
            <a:off x="568325" y="1704340"/>
            <a:ext cx="10848975" cy="17532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fontAlgn="auto">
              <a:lnSpc>
                <a:spcPct val="150000"/>
              </a:lnSpc>
            </a:pPr>
            <a:r>
              <a:rPr sz="36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1</a:t>
            </a:r>
            <a:r>
              <a:rPr sz="36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. </a:t>
            </a:r>
            <a:r>
              <a:rPr sz="3600" dirty="0" err="1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会用尺规</a:t>
            </a:r>
            <a:r>
              <a:rPr sz="3600" dirty="0" err="1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作已知线段的垂直平分线</a:t>
            </a:r>
            <a:r>
              <a:rPr sz="36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.</a:t>
            </a:r>
            <a:endParaRPr sz="3600" dirty="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</a:endParaRPr>
          </a:p>
          <a:p>
            <a:pPr algn="l" fontAlgn="auto">
              <a:lnSpc>
                <a:spcPct val="150000"/>
              </a:lnSpc>
            </a:pPr>
            <a:r>
              <a:rPr sz="36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2.</a:t>
            </a:r>
            <a:r>
              <a:rPr sz="36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会用尺规作</a:t>
            </a:r>
            <a:r>
              <a:rPr lang="zh-CN" altLang="en-US" sz="360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：</a:t>
            </a:r>
            <a:r>
              <a:rPr sz="360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经过一已知点作已知直线的垂线</a:t>
            </a:r>
            <a:r>
              <a:rPr sz="36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68" y="306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 220"/>
          <p:cNvSpPr/>
          <p:nvPr/>
        </p:nvSpPr>
        <p:spPr>
          <a:xfrm>
            <a:off x="0" y="701040"/>
            <a:ext cx="2736850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zh-CN" sz="200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合作研学</a:t>
            </a:r>
            <a:r>
              <a:rPr lang="en-US" altLang="zh-CN" sz="200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&amp;</a:t>
            </a:r>
            <a:r>
              <a:rPr lang="zh-CN" altLang="en-US" sz="200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展示激学</a:t>
            </a:r>
          </a:p>
        </p:txBody>
      </p:sp>
      <p:pic>
        <p:nvPicPr>
          <p:cNvPr id="5" name="图片 4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833981" y="3785741"/>
            <a:ext cx="3089945" cy="8309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矩形 5"/>
          <p:cNvSpPr/>
          <p:nvPr/>
        </p:nvSpPr>
        <p:spPr>
          <a:xfrm>
            <a:off x="217170" y="1198880"/>
            <a:ext cx="846645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2800" b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如图所示</a:t>
            </a:r>
            <a:r>
              <a:rPr lang="zh-CN" altLang="en-US" sz="2800" b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，</a:t>
            </a:r>
            <a:r>
              <a:rPr lang="zh-CN" altLang="zh-CN" sz="2800" b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已知线段</a:t>
            </a:r>
            <a:r>
              <a:rPr lang="en-US" altLang="zh-CN" sz="2800" b="1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AB. </a:t>
            </a:r>
            <a:r>
              <a:rPr lang="zh-CN" altLang="zh-CN" sz="28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求作</a:t>
            </a:r>
            <a:r>
              <a:rPr lang="en-US" altLang="zh-CN" sz="28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:</a:t>
            </a:r>
            <a:r>
              <a:rPr lang="zh-CN" altLang="zh-CN" sz="28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线段</a:t>
            </a:r>
            <a:r>
              <a:rPr lang="en-US" altLang="zh-CN" sz="2800" b="1" i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AB</a:t>
            </a:r>
            <a:r>
              <a:rPr lang="zh-CN" altLang="zh-CN" sz="28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的垂直平分线</a:t>
            </a:r>
            <a:r>
              <a:rPr lang="en-US" altLang="zh-CN" sz="2800" b="1" i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.</a:t>
            </a:r>
          </a:p>
        </p:txBody>
      </p:sp>
      <p:sp>
        <p:nvSpPr>
          <p:cNvPr id="7" name="矩形 6"/>
          <p:cNvSpPr/>
          <p:nvPr/>
        </p:nvSpPr>
        <p:spPr>
          <a:xfrm>
            <a:off x="-1" y="1659255"/>
            <a:ext cx="1091367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2800" dirty="0" smtClean="0">
                <a:solidFill>
                  <a:srgbClr val="FF00FF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〔解析〕由线段垂直平分线性质定理的逆定理可知,只要作出到这条线段端点距离相等的两点,连接这两个点,即得所求作的直线.</a:t>
            </a:r>
          </a:p>
        </p:txBody>
      </p:sp>
      <p:sp>
        <p:nvSpPr>
          <p:cNvPr id="8" name="矩形 7"/>
          <p:cNvSpPr/>
          <p:nvPr/>
        </p:nvSpPr>
        <p:spPr>
          <a:xfrm>
            <a:off x="128583" y="2637041"/>
            <a:ext cx="289213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8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作法</a:t>
            </a:r>
            <a:r>
              <a:rPr lang="en-US" altLang="zh-CN" sz="2800" b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:</a:t>
            </a:r>
            <a:r>
              <a:rPr lang="zh-CN" altLang="zh-CN" sz="2800" b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如图所示</a:t>
            </a:r>
            <a:r>
              <a:rPr lang="en-US" altLang="zh-CN" sz="2800" b="1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. </a:t>
            </a:r>
            <a:endParaRPr lang="zh-CN" altLang="en-US" sz="2800" b="1" dirty="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</a:endParaRP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0536097"/>
              </p:ext>
            </p:extLst>
          </p:nvPr>
        </p:nvGraphicFramePr>
        <p:xfrm>
          <a:off x="5788660" y="2927596"/>
          <a:ext cx="1145540" cy="7555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Equation" r:id="rId5" imgW="14325600" imgH="9448800" progId="">
                  <p:embed/>
                </p:oleObj>
              </mc:Choice>
              <mc:Fallback>
                <p:oleObj name="Equation" r:id="rId5" imgW="14325600" imgH="9448800" progId="">
                  <p:embed/>
                  <p:pic>
                    <p:nvPicPr>
                      <p:cNvPr id="0" name="图片 1024"/>
                      <p:cNvPicPr>
                        <a:picLocks noChangeAspect="1"/>
                      </p:cNvPicPr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788660" y="2927596"/>
                        <a:ext cx="1145540" cy="75558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矩形 8"/>
          <p:cNvSpPr/>
          <p:nvPr/>
        </p:nvSpPr>
        <p:spPr>
          <a:xfrm>
            <a:off x="478789" y="3159125"/>
            <a:ext cx="804608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(1)</a:t>
            </a:r>
            <a:r>
              <a:rPr lang="zh-CN" altLang="zh-CN" sz="2800" b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分别以点</a:t>
            </a:r>
            <a:r>
              <a:rPr lang="en-US" altLang="zh-CN" sz="2800" b="1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A</a:t>
            </a:r>
            <a:r>
              <a:rPr lang="zh-CN" altLang="zh-CN" sz="2800" b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和点</a:t>
            </a:r>
            <a:r>
              <a:rPr lang="en-US" altLang="zh-CN" sz="2800" b="1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B</a:t>
            </a:r>
            <a:r>
              <a:rPr lang="zh-CN" altLang="zh-CN" sz="2800" b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为圆心</a:t>
            </a:r>
            <a:r>
              <a:rPr lang="zh-CN" altLang="en-US" sz="2800" b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，</a:t>
            </a:r>
            <a:r>
              <a:rPr lang="en-US" altLang="zh-CN" sz="2800" b="1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a</a:t>
            </a:r>
            <a:r>
              <a:rPr lang="en-US" altLang="zh-CN" sz="2800" b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(           )  </a:t>
            </a:r>
            <a:r>
              <a:rPr lang="zh-CN" altLang="zh-CN" sz="2800" b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为半径</a:t>
            </a:r>
            <a:r>
              <a:rPr lang="en-US" altLang="zh-CN" sz="2800" b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,</a:t>
            </a:r>
            <a:r>
              <a:rPr lang="zh-CN" altLang="zh-CN" sz="2800" b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在线段</a:t>
            </a:r>
            <a:r>
              <a:rPr lang="en-US" altLang="zh-CN" sz="2800" b="1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AB</a:t>
            </a:r>
            <a:r>
              <a:rPr lang="zh-CN" altLang="zh-CN" sz="2800" b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的两侧画弧</a:t>
            </a:r>
            <a:r>
              <a:rPr lang="en-US" altLang="zh-CN" sz="2800" b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,</a:t>
            </a:r>
            <a:r>
              <a:rPr lang="zh-CN" altLang="zh-CN" sz="2800" b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分别相交于点</a:t>
            </a:r>
            <a:r>
              <a:rPr lang="en-US" altLang="zh-CN" sz="2800" b="1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C</a:t>
            </a:r>
            <a:r>
              <a:rPr lang="zh-CN" altLang="en-US" sz="2800" b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，</a:t>
            </a:r>
            <a:r>
              <a:rPr lang="en-US" altLang="zh-CN" sz="2800" b="1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D.</a:t>
            </a:r>
            <a:endParaRPr lang="zh-CN" altLang="zh-CN" sz="2800" b="1" dirty="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478790" y="4113232"/>
            <a:ext cx="791273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(2)</a:t>
            </a:r>
            <a:r>
              <a:rPr lang="zh-CN" altLang="zh-CN" sz="2800" b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过点</a:t>
            </a:r>
            <a:r>
              <a:rPr lang="en-US" altLang="zh-CN" sz="2800" b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C</a:t>
            </a:r>
            <a:r>
              <a:rPr lang="zh-CN" altLang="en-US" sz="2800" b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、</a:t>
            </a:r>
            <a:r>
              <a:rPr lang="en-US" altLang="zh-CN" sz="2800" b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D</a:t>
            </a:r>
            <a:r>
              <a:rPr lang="zh-CN" altLang="en-US" sz="2800" b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作直线</a:t>
            </a:r>
            <a:r>
              <a:rPr lang="en-US" altLang="zh-CN" sz="2800" b="1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CD.</a:t>
            </a:r>
            <a:endParaRPr lang="zh-CN" altLang="zh-CN" sz="2800" b="1" dirty="0" smtClean="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</a:endParaRPr>
          </a:p>
          <a:p>
            <a:r>
              <a:rPr lang="zh-CN" altLang="zh-CN" sz="2800" b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直线</a:t>
            </a:r>
            <a:r>
              <a:rPr lang="en-US" altLang="zh-CN" sz="2800" b="1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CD</a:t>
            </a:r>
            <a:r>
              <a:rPr lang="zh-CN" altLang="zh-CN" sz="2800" b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即为所求</a:t>
            </a:r>
            <a:r>
              <a:rPr lang="en-US" altLang="zh-CN" sz="2800" b="1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.</a:t>
            </a:r>
            <a:endParaRPr lang="zh-CN" altLang="zh-CN" sz="2800" b="1" dirty="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</a:endParaRPr>
          </a:p>
        </p:txBody>
      </p:sp>
      <p:sp>
        <p:nvSpPr>
          <p:cNvPr id="11" name="弧形 10"/>
          <p:cNvSpPr/>
          <p:nvPr/>
        </p:nvSpPr>
        <p:spPr>
          <a:xfrm rot="21063544">
            <a:off x="10025715" y="2666583"/>
            <a:ext cx="466983" cy="546196"/>
          </a:xfrm>
          <a:prstGeom prst="arc">
            <a:avLst>
              <a:gd name="adj1" fmla="val 16334161"/>
              <a:gd name="adj2" fmla="val 0"/>
            </a:avLst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弧形 11"/>
          <p:cNvSpPr/>
          <p:nvPr/>
        </p:nvSpPr>
        <p:spPr>
          <a:xfrm rot="4010509">
            <a:off x="10061389" y="5283249"/>
            <a:ext cx="318030" cy="530261"/>
          </a:xfrm>
          <a:prstGeom prst="arc">
            <a:avLst>
              <a:gd name="adj1" fmla="val 16423429"/>
              <a:gd name="adj2" fmla="val 3841918"/>
            </a:avLst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弧形 12"/>
          <p:cNvSpPr/>
          <p:nvPr/>
        </p:nvSpPr>
        <p:spPr>
          <a:xfrm rot="14621800">
            <a:off x="10240163" y="2599634"/>
            <a:ext cx="648072" cy="648072"/>
          </a:xfrm>
          <a:prstGeom prst="arc">
            <a:avLst>
              <a:gd name="adj1" fmla="val 17890318"/>
              <a:gd name="adj2" fmla="val 392720"/>
            </a:avLst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弧形 13"/>
          <p:cNvSpPr/>
          <p:nvPr/>
        </p:nvSpPr>
        <p:spPr>
          <a:xfrm rot="18097305">
            <a:off x="10155550" y="5018139"/>
            <a:ext cx="597224" cy="731595"/>
          </a:xfrm>
          <a:prstGeom prst="arc">
            <a:avLst>
              <a:gd name="adj1" fmla="val 6800186"/>
              <a:gd name="adj2" fmla="val 13893833"/>
            </a:avLst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矩形 14"/>
          <p:cNvSpPr/>
          <p:nvPr/>
        </p:nvSpPr>
        <p:spPr>
          <a:xfrm>
            <a:off x="10490165" y="2417589"/>
            <a:ext cx="4235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zh-CN" altLang="en-US" dirty="0"/>
          </a:p>
        </p:txBody>
      </p:sp>
      <p:sp>
        <p:nvSpPr>
          <p:cNvPr id="16" name="矩形 15"/>
          <p:cNvSpPr/>
          <p:nvPr/>
        </p:nvSpPr>
        <p:spPr>
          <a:xfrm>
            <a:off x="10706189" y="5225901"/>
            <a:ext cx="4443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zh-CN" altLang="en-US" dirty="0"/>
          </a:p>
        </p:txBody>
      </p:sp>
      <p:cxnSp>
        <p:nvCxnSpPr>
          <p:cNvPr id="18" name="直接连接符 17"/>
          <p:cNvCxnSpPr/>
          <p:nvPr/>
        </p:nvCxnSpPr>
        <p:spPr>
          <a:xfrm>
            <a:off x="10346149" y="2345581"/>
            <a:ext cx="0" cy="3600400"/>
          </a:xfrm>
          <a:prstGeom prst="line">
            <a:avLst/>
          </a:prstGeom>
          <a:ln w="349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矩形 22"/>
          <p:cNvSpPr/>
          <p:nvPr/>
        </p:nvSpPr>
        <p:spPr>
          <a:xfrm>
            <a:off x="389538" y="5149681"/>
            <a:ext cx="8966835" cy="1198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2400" b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我们曾用刻度尺找线段的中点</a:t>
            </a:r>
            <a:r>
              <a:rPr lang="en-US" altLang="zh-CN" sz="2400" b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,</a:t>
            </a:r>
            <a:r>
              <a:rPr lang="zh-CN" altLang="zh-CN" sz="2400" b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当我们学习了线段的垂直平分线的作法时</a:t>
            </a:r>
            <a:r>
              <a:rPr lang="en-US" altLang="zh-CN" sz="2400" b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,</a:t>
            </a:r>
            <a:r>
              <a:rPr lang="zh-CN" altLang="zh-CN" sz="2400" b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一旦垂直平分线作出</a:t>
            </a:r>
            <a:r>
              <a:rPr lang="en-US" altLang="zh-CN" sz="2400" b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,</a:t>
            </a:r>
            <a:r>
              <a:rPr lang="zh-CN" altLang="zh-CN" sz="24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线段与线段的垂直平分线的交点就是线段的中点</a:t>
            </a:r>
            <a:r>
              <a:rPr lang="en-US" altLang="zh-CN" sz="24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,</a:t>
            </a:r>
            <a:r>
              <a:rPr lang="zh-CN" altLang="zh-CN" sz="2400" b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所以我们也用这种方法找线段的中点</a:t>
            </a:r>
            <a:r>
              <a:rPr lang="en-US" altLang="zh-CN" sz="2400" b="1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.</a:t>
            </a:r>
            <a:endParaRPr lang="zh-CN" altLang="zh-CN" sz="2400" b="1" dirty="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5391582" y="36746"/>
            <a:ext cx="5287645" cy="5835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32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活动一</a:t>
            </a:r>
            <a:r>
              <a:rPr lang="en-US" altLang="zh-CN" sz="32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:</a:t>
            </a:r>
            <a:r>
              <a:rPr lang="zh-CN" altLang="zh-CN" sz="32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作线段的垂直平分线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500"/>
                            </p:stCondLst>
                            <p:childTnLst>
                              <p:par>
                                <p:cTn id="3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 bldLvl="0" animBg="1"/>
      <p:bldP spid="12" grpId="0" bldLvl="0" animBg="1"/>
      <p:bldP spid="13" grpId="0" bldLvl="0" animBg="1"/>
      <p:bldP spid="14" grpId="0" bldLvl="0" animBg="1"/>
      <p:bldP spid="15" grpId="0"/>
      <p:bldP spid="16" grpId="0"/>
      <p:bldP spid="2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68" y="306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8" name="图片 7"/>
          <p:cNvPicPr/>
          <p:nvPr/>
        </p:nvPicPr>
        <p:blipFill>
          <a:blip r:embed="rId3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9270851" y="3662933"/>
            <a:ext cx="2592288" cy="1944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矩形 8"/>
          <p:cNvSpPr/>
          <p:nvPr/>
        </p:nvSpPr>
        <p:spPr>
          <a:xfrm>
            <a:off x="200025" y="1036955"/>
            <a:ext cx="11099165" cy="1076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32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如图所示</a:t>
            </a:r>
            <a:r>
              <a:rPr lang="en-US" altLang="zh-CN" sz="32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,</a:t>
            </a:r>
            <a:r>
              <a:rPr lang="zh-CN" altLang="zh-CN" sz="32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已知直线</a:t>
            </a:r>
            <a:r>
              <a:rPr lang="en-US" altLang="zh-CN" sz="32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AB</a:t>
            </a:r>
            <a:r>
              <a:rPr lang="zh-CN" altLang="zh-CN" sz="32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及</a:t>
            </a:r>
            <a:r>
              <a:rPr lang="en-US" altLang="zh-CN" sz="32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AB</a:t>
            </a:r>
            <a:r>
              <a:rPr lang="zh-CN" altLang="zh-CN" sz="32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外一点</a:t>
            </a:r>
            <a:r>
              <a:rPr lang="en-US" altLang="zh-CN" sz="32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P. </a:t>
            </a:r>
          </a:p>
          <a:p>
            <a:r>
              <a:rPr lang="zh-CN" altLang="zh-CN" sz="32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求作</a:t>
            </a:r>
            <a:r>
              <a:rPr lang="en-US" altLang="zh-CN" sz="32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:</a:t>
            </a:r>
            <a:r>
              <a:rPr lang="zh-CN" altLang="zh-CN" sz="32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经过点</a:t>
            </a:r>
            <a:r>
              <a:rPr lang="en-US" altLang="zh-CN" sz="3200" i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P</a:t>
            </a:r>
            <a:r>
              <a:rPr lang="zh-CN" altLang="en-US" sz="3200" i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，</a:t>
            </a:r>
            <a:r>
              <a:rPr lang="zh-CN" altLang="zh-CN" sz="32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且垂直于</a:t>
            </a:r>
            <a:r>
              <a:rPr lang="en-US" altLang="zh-CN" sz="3200" i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AB</a:t>
            </a:r>
            <a:r>
              <a:rPr lang="zh-CN" altLang="zh-CN" sz="32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的直线</a:t>
            </a:r>
            <a:r>
              <a:rPr lang="en-US" altLang="zh-CN" sz="3200" i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.</a:t>
            </a:r>
          </a:p>
        </p:txBody>
      </p:sp>
      <p:sp>
        <p:nvSpPr>
          <p:cNvPr id="10" name="矩形 9"/>
          <p:cNvSpPr/>
          <p:nvPr/>
        </p:nvSpPr>
        <p:spPr>
          <a:xfrm>
            <a:off x="-50165" y="2088515"/>
            <a:ext cx="12148185" cy="1076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3200" dirty="0" smtClean="0">
                <a:solidFill>
                  <a:srgbClr val="FF00FF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〔解析〕在直线</a:t>
            </a:r>
            <a:r>
              <a:rPr lang="en-US" altLang="zh-CN" sz="3200" i="1" dirty="0" smtClean="0">
                <a:solidFill>
                  <a:srgbClr val="FF00FF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AB</a:t>
            </a:r>
            <a:r>
              <a:rPr lang="zh-CN" altLang="zh-CN" sz="3200" dirty="0" smtClean="0">
                <a:solidFill>
                  <a:srgbClr val="FF00FF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上作出一条线段</a:t>
            </a:r>
            <a:r>
              <a:rPr lang="en-US" altLang="zh-CN" sz="3200" i="1" dirty="0" smtClean="0">
                <a:solidFill>
                  <a:srgbClr val="FF00FF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CD</a:t>
            </a:r>
            <a:r>
              <a:rPr lang="zh-CN" altLang="en-US" sz="3200" i="1" dirty="0" smtClean="0">
                <a:solidFill>
                  <a:srgbClr val="FF00FF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，</a:t>
            </a:r>
            <a:r>
              <a:rPr lang="zh-CN" altLang="zh-CN" sz="3200" dirty="0" smtClean="0">
                <a:solidFill>
                  <a:srgbClr val="FF00FF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使得点</a:t>
            </a:r>
            <a:r>
              <a:rPr lang="en-US" altLang="zh-CN" sz="3200" i="1" dirty="0" smtClean="0">
                <a:solidFill>
                  <a:srgbClr val="FF00FF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P</a:t>
            </a:r>
            <a:r>
              <a:rPr lang="zh-CN" altLang="zh-CN" sz="3200" dirty="0" smtClean="0">
                <a:solidFill>
                  <a:srgbClr val="FF00FF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在线段</a:t>
            </a:r>
            <a:r>
              <a:rPr lang="en-US" altLang="zh-CN" sz="3200" i="1" dirty="0" smtClean="0">
                <a:solidFill>
                  <a:srgbClr val="FF00FF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CD</a:t>
            </a:r>
            <a:r>
              <a:rPr lang="zh-CN" altLang="zh-CN" sz="3200" dirty="0" smtClean="0">
                <a:solidFill>
                  <a:srgbClr val="FF00FF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的垂直平分线上</a:t>
            </a:r>
            <a:r>
              <a:rPr lang="en-US" altLang="zh-CN" sz="3200" i="1" dirty="0" smtClean="0">
                <a:solidFill>
                  <a:srgbClr val="FF00FF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.</a:t>
            </a:r>
            <a:r>
              <a:rPr lang="zh-CN" altLang="zh-CN" sz="3200" dirty="0" smtClean="0">
                <a:solidFill>
                  <a:srgbClr val="FF00FF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再作出到点</a:t>
            </a:r>
            <a:r>
              <a:rPr lang="en-US" altLang="zh-CN" sz="3200" i="1" dirty="0" smtClean="0">
                <a:solidFill>
                  <a:srgbClr val="FF00FF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C</a:t>
            </a:r>
            <a:r>
              <a:rPr lang="zh-CN" altLang="en-US" sz="3200" i="1" dirty="0" smtClean="0">
                <a:solidFill>
                  <a:srgbClr val="FF00FF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，</a:t>
            </a:r>
            <a:r>
              <a:rPr lang="en-US" altLang="zh-CN" sz="3200" i="1" dirty="0" smtClean="0">
                <a:solidFill>
                  <a:srgbClr val="FF00FF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D</a:t>
            </a:r>
            <a:r>
              <a:rPr lang="zh-CN" altLang="zh-CN" sz="3200" dirty="0" smtClean="0">
                <a:solidFill>
                  <a:srgbClr val="FF00FF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距离相等的点</a:t>
            </a:r>
            <a:r>
              <a:rPr lang="en-US" altLang="zh-CN" sz="3200" i="1" dirty="0" smtClean="0">
                <a:solidFill>
                  <a:srgbClr val="FF00FF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Q</a:t>
            </a:r>
            <a:r>
              <a:rPr lang="zh-CN" altLang="en-US" sz="3200" i="1" dirty="0" smtClean="0">
                <a:solidFill>
                  <a:srgbClr val="FF00FF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，</a:t>
            </a:r>
            <a:r>
              <a:rPr lang="zh-CN" altLang="zh-CN" sz="3200" dirty="0" smtClean="0">
                <a:solidFill>
                  <a:srgbClr val="FF00FF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连接</a:t>
            </a:r>
            <a:r>
              <a:rPr lang="en-US" altLang="zh-CN" sz="3200" i="1" dirty="0" smtClean="0">
                <a:solidFill>
                  <a:srgbClr val="FF00FF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PQ</a:t>
            </a:r>
            <a:r>
              <a:rPr lang="zh-CN" altLang="en-US" sz="3200" i="1" dirty="0" smtClean="0">
                <a:solidFill>
                  <a:srgbClr val="FF00FF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，</a:t>
            </a:r>
            <a:r>
              <a:rPr lang="zh-CN" altLang="zh-CN" sz="3200" dirty="0" smtClean="0">
                <a:solidFill>
                  <a:srgbClr val="FF00FF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直线</a:t>
            </a:r>
            <a:r>
              <a:rPr lang="en-US" altLang="zh-CN" sz="3200" i="1" dirty="0" smtClean="0">
                <a:solidFill>
                  <a:srgbClr val="FF00FF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PQ</a:t>
            </a:r>
            <a:r>
              <a:rPr lang="zh-CN" altLang="zh-CN" sz="3200" dirty="0" smtClean="0">
                <a:solidFill>
                  <a:srgbClr val="FF00FF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即为所求</a:t>
            </a:r>
            <a:r>
              <a:rPr lang="en-US" altLang="zh-CN" sz="3200" i="1" dirty="0" smtClean="0">
                <a:solidFill>
                  <a:srgbClr val="FF00FF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.</a:t>
            </a:r>
            <a:endParaRPr lang="zh-CN" altLang="zh-CN" sz="3200" dirty="0">
              <a:solidFill>
                <a:srgbClr val="FF00FF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113665" y="3164840"/>
            <a:ext cx="8824595" cy="15684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32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作法</a:t>
            </a:r>
            <a:r>
              <a:rPr lang="en-US" altLang="zh-CN" sz="32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:</a:t>
            </a:r>
            <a:r>
              <a:rPr lang="zh-CN" altLang="zh-CN" sz="32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如图所示</a:t>
            </a:r>
          </a:p>
          <a:p>
            <a:r>
              <a:rPr lang="zh-CN" altLang="zh-CN" sz="32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 </a:t>
            </a:r>
            <a:r>
              <a:rPr lang="en-US" altLang="zh-CN" sz="32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  (1)</a:t>
            </a:r>
            <a:r>
              <a:rPr lang="zh-CN" altLang="zh-CN" sz="32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以点</a:t>
            </a:r>
            <a:r>
              <a:rPr lang="en-US" altLang="zh-CN" sz="32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P</a:t>
            </a:r>
            <a:r>
              <a:rPr lang="zh-CN" altLang="zh-CN" sz="32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为圆心</a:t>
            </a:r>
            <a:r>
              <a:rPr lang="en-US" altLang="zh-CN" sz="32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,</a:t>
            </a:r>
            <a:r>
              <a:rPr lang="zh-CN" altLang="zh-CN" sz="32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适当长为半径画弧</a:t>
            </a:r>
            <a:r>
              <a:rPr lang="en-US" altLang="zh-CN" sz="32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,</a:t>
            </a:r>
            <a:r>
              <a:rPr lang="zh-CN" altLang="zh-CN" sz="32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交直线</a:t>
            </a:r>
            <a:r>
              <a:rPr lang="en-US" altLang="zh-CN" sz="32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AB</a:t>
            </a:r>
            <a:r>
              <a:rPr lang="zh-CN" altLang="zh-CN" sz="32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于点</a:t>
            </a:r>
            <a:r>
              <a:rPr lang="en-US" altLang="zh-CN" sz="32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C</a:t>
            </a:r>
            <a:r>
              <a:rPr lang="en-US" altLang="zh-CN" sz="32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,</a:t>
            </a:r>
            <a:r>
              <a:rPr lang="en-US" altLang="zh-CN" sz="32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D. </a:t>
            </a:r>
            <a:endParaRPr lang="zh-CN" altLang="en-US" sz="3200" dirty="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562610" y="5809615"/>
            <a:ext cx="5817870" cy="1076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2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(3)</a:t>
            </a:r>
            <a:r>
              <a:rPr lang="zh-CN" altLang="en-US" sz="32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过点</a:t>
            </a:r>
            <a:r>
              <a:rPr lang="en-US" altLang="zh-CN" sz="32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P</a:t>
            </a:r>
            <a:r>
              <a:rPr lang="zh-CN" altLang="en-US" sz="32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、</a:t>
            </a:r>
            <a:r>
              <a:rPr lang="en-US" altLang="zh-CN" sz="32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Q</a:t>
            </a:r>
            <a:r>
              <a:rPr lang="zh-CN" altLang="en-US" sz="32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作直线</a:t>
            </a:r>
            <a:r>
              <a:rPr lang="en-US" altLang="zh-CN" sz="32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PQ.</a:t>
            </a:r>
          </a:p>
          <a:p>
            <a:r>
              <a:rPr lang="zh-CN" altLang="zh-CN" sz="32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直线</a:t>
            </a:r>
            <a:r>
              <a:rPr lang="en-US" altLang="zh-CN" sz="32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PQ</a:t>
            </a:r>
            <a:r>
              <a:rPr lang="zh-CN" altLang="zh-CN" sz="32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即为所求</a:t>
            </a:r>
            <a:r>
              <a:rPr lang="en-US" altLang="zh-CN" sz="32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.</a:t>
            </a:r>
            <a:endParaRPr lang="zh-CN" altLang="zh-CN" sz="3200" dirty="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562610" y="4733290"/>
            <a:ext cx="8164830" cy="1076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2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(2)</a:t>
            </a:r>
            <a:r>
              <a:rPr lang="zh-CN" altLang="zh-CN" sz="32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分别以点</a:t>
            </a:r>
            <a:r>
              <a:rPr lang="en-US" altLang="zh-CN" sz="32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C</a:t>
            </a:r>
            <a:r>
              <a:rPr lang="en-US" altLang="zh-CN" sz="32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,</a:t>
            </a:r>
            <a:r>
              <a:rPr lang="en-US" altLang="zh-CN" sz="32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D</a:t>
            </a:r>
            <a:r>
              <a:rPr lang="zh-CN" altLang="zh-CN" sz="32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为圆心</a:t>
            </a:r>
            <a:r>
              <a:rPr lang="en-US" altLang="zh-CN" sz="32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,</a:t>
            </a:r>
            <a:r>
              <a:rPr lang="zh-CN" altLang="zh-CN" sz="32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适当长为半径</a:t>
            </a:r>
            <a:r>
              <a:rPr lang="en-US" altLang="zh-CN" sz="32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,</a:t>
            </a:r>
            <a:r>
              <a:rPr lang="zh-CN" altLang="zh-CN" sz="32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在直线</a:t>
            </a:r>
            <a:r>
              <a:rPr lang="en-US" altLang="zh-CN" sz="32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AB</a:t>
            </a:r>
            <a:r>
              <a:rPr lang="zh-CN" altLang="zh-CN" sz="32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的另一侧画弧</a:t>
            </a:r>
            <a:r>
              <a:rPr lang="en-US" altLang="zh-CN" sz="32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,</a:t>
            </a:r>
            <a:r>
              <a:rPr lang="zh-CN" altLang="zh-CN" sz="32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两弧相交于点</a:t>
            </a:r>
            <a:r>
              <a:rPr lang="en-US" altLang="zh-CN" sz="32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Q.</a:t>
            </a:r>
            <a:endParaRPr lang="zh-CN" altLang="zh-CN" sz="3200" dirty="0" smtClean="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</a:endParaRPr>
          </a:p>
        </p:txBody>
      </p:sp>
      <p:sp>
        <p:nvSpPr>
          <p:cNvPr id="14" name="弧形 13"/>
          <p:cNvSpPr/>
          <p:nvPr/>
        </p:nvSpPr>
        <p:spPr>
          <a:xfrm rot="7039429">
            <a:off x="11015904" y="4791937"/>
            <a:ext cx="554595" cy="424419"/>
          </a:xfrm>
          <a:prstGeom prst="arc">
            <a:avLst>
              <a:gd name="adj1" fmla="val 14843557"/>
              <a:gd name="adj2" fmla="val 20159160"/>
            </a:avLst>
          </a:prstGeom>
          <a:ln w="31750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弧形 14"/>
          <p:cNvSpPr/>
          <p:nvPr/>
        </p:nvSpPr>
        <p:spPr>
          <a:xfrm rot="9144903">
            <a:off x="9536567" y="4453471"/>
            <a:ext cx="792088" cy="720080"/>
          </a:xfrm>
          <a:prstGeom prst="arc">
            <a:avLst>
              <a:gd name="adj1" fmla="val 17993729"/>
              <a:gd name="adj2" fmla="val 0"/>
            </a:avLst>
          </a:prstGeom>
          <a:ln w="31750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矩形 15"/>
          <p:cNvSpPr/>
          <p:nvPr/>
        </p:nvSpPr>
        <p:spPr>
          <a:xfrm>
            <a:off x="9198843" y="4599037"/>
            <a:ext cx="4235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11575107" y="4599037"/>
            <a:ext cx="4443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18" name="弧形 17"/>
          <p:cNvSpPr/>
          <p:nvPr/>
        </p:nvSpPr>
        <p:spPr>
          <a:xfrm rot="9144903">
            <a:off x="10328656" y="5461584"/>
            <a:ext cx="792088" cy="720080"/>
          </a:xfrm>
          <a:prstGeom prst="arc">
            <a:avLst>
              <a:gd name="adj1" fmla="val 17993729"/>
              <a:gd name="adj2" fmla="val 0"/>
            </a:avLst>
          </a:prstGeom>
          <a:ln w="31750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弧形 18"/>
          <p:cNvSpPr/>
          <p:nvPr/>
        </p:nvSpPr>
        <p:spPr>
          <a:xfrm rot="7039429">
            <a:off x="10101459" y="5738705"/>
            <a:ext cx="554595" cy="424419"/>
          </a:xfrm>
          <a:prstGeom prst="arc">
            <a:avLst>
              <a:gd name="adj1" fmla="val 14843557"/>
              <a:gd name="adj2" fmla="val 20159160"/>
            </a:avLst>
          </a:prstGeom>
          <a:ln w="31750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0" name="直接连接符 19"/>
          <p:cNvCxnSpPr/>
          <p:nvPr/>
        </p:nvCxnSpPr>
        <p:spPr>
          <a:xfrm>
            <a:off x="10494987" y="3662933"/>
            <a:ext cx="0" cy="2736304"/>
          </a:xfrm>
          <a:prstGeom prst="line">
            <a:avLst/>
          </a:prstGeom>
          <a:ln w="31750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矩形 20"/>
          <p:cNvSpPr/>
          <p:nvPr/>
        </p:nvSpPr>
        <p:spPr>
          <a:xfrm>
            <a:off x="10855027" y="5823173"/>
            <a:ext cx="4443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22" name=" 220"/>
          <p:cNvSpPr/>
          <p:nvPr/>
        </p:nvSpPr>
        <p:spPr>
          <a:xfrm>
            <a:off x="0" y="607060"/>
            <a:ext cx="2736850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zh-CN" sz="200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合作研学</a:t>
            </a:r>
            <a:r>
              <a:rPr lang="en-US" altLang="zh-CN" sz="200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&amp;</a:t>
            </a:r>
            <a:r>
              <a:rPr lang="zh-CN" altLang="en-US" sz="200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展示激学</a:t>
            </a:r>
          </a:p>
        </p:txBody>
      </p:sp>
      <p:sp>
        <p:nvSpPr>
          <p:cNvPr id="3" name="矩形 2"/>
          <p:cNvSpPr/>
          <p:nvPr/>
        </p:nvSpPr>
        <p:spPr>
          <a:xfrm>
            <a:off x="5548551" y="132378"/>
            <a:ext cx="5725160" cy="52197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8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活动二</a:t>
            </a:r>
            <a:r>
              <a:rPr lang="en-US" altLang="zh-CN" sz="28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:</a:t>
            </a:r>
            <a:r>
              <a:rPr lang="zh-CN" altLang="zh-CN" sz="28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经过一点作已知直线的垂线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4" grpId="0" bldLvl="0" animBg="1"/>
      <p:bldP spid="15" grpId="0" bldLvl="0" animBg="1"/>
      <p:bldP spid="16" grpId="0"/>
      <p:bldP spid="17" grpId="0"/>
      <p:bldP spid="18" grpId="0" bldLvl="0" animBg="1"/>
      <p:bldP spid="19" grpId="0" bldLvl="0" animBg="1"/>
      <p:bldP spid="2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68" y="306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7" name=" 220"/>
          <p:cNvSpPr/>
          <p:nvPr/>
        </p:nvSpPr>
        <p:spPr>
          <a:xfrm>
            <a:off x="0" y="623570"/>
            <a:ext cx="2736850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zh-CN" sz="200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合作研学</a:t>
            </a:r>
            <a:r>
              <a:rPr lang="en-US" altLang="zh-CN" sz="200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&amp;</a:t>
            </a:r>
            <a:r>
              <a:rPr lang="zh-CN" altLang="en-US" sz="200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展示激学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42240" y="1250950"/>
            <a:ext cx="7172960" cy="1200329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228600"/>
            <a:r>
              <a:rPr lang="en-US" sz="3600" b="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(</a:t>
            </a:r>
            <a:r>
              <a:rPr lang="zh-CN" sz="3600" b="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教材第</a:t>
            </a:r>
            <a:r>
              <a:rPr lang="en-US" sz="3600" b="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119</a:t>
            </a:r>
            <a:r>
              <a:rPr lang="zh-CN" sz="3600" b="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页做一做</a:t>
            </a:r>
            <a:r>
              <a:rPr lang="en-US" sz="3600" b="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)</a:t>
            </a:r>
            <a:endParaRPr lang="zh-CN" sz="3600" b="0" dirty="0">
              <a:solidFill>
                <a:srgbClr val="000000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</a:endParaRPr>
          </a:p>
          <a:p>
            <a:pPr indent="228600"/>
            <a:r>
              <a:rPr lang="zh-CN" sz="3600" b="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已知</a:t>
            </a:r>
            <a:r>
              <a:rPr lang="en-US" sz="3600" b="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:</a:t>
            </a:r>
            <a:r>
              <a:rPr lang="zh-CN" sz="3600" b="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如图所示</a:t>
            </a:r>
            <a:r>
              <a:rPr lang="en-US" sz="3600" b="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,</a:t>
            </a:r>
            <a:r>
              <a:rPr lang="zh-CN" sz="3600" b="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点</a:t>
            </a:r>
            <a:r>
              <a:rPr lang="en-US" sz="3600" b="0" i="1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P</a:t>
            </a:r>
            <a:r>
              <a:rPr lang="zh-CN" sz="3600" b="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在直线</a:t>
            </a:r>
            <a:r>
              <a:rPr lang="en-US" sz="3600" b="0" i="1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AB</a:t>
            </a:r>
            <a:r>
              <a:rPr lang="zh-CN" sz="3600" b="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上</a:t>
            </a:r>
            <a:r>
              <a:rPr lang="en-US" sz="3600" b="0" i="1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. </a:t>
            </a:r>
            <a:endParaRPr lang="zh-CN" altLang="en-US" sz="3600" dirty="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</a:endParaRPr>
          </a:p>
        </p:txBody>
      </p:sp>
      <p:pic>
        <p:nvPicPr>
          <p:cNvPr id="9" name="图片 8"/>
          <p:cNvPicPr/>
          <p:nvPr/>
        </p:nvPicPr>
        <p:blipFill>
          <a:blip r:embed="rId3"/>
          <a:stretch>
            <a:fillRect/>
          </a:stretch>
        </p:blipFill>
        <p:spPr>
          <a:xfrm>
            <a:off x="7315200" y="1657350"/>
            <a:ext cx="3811905" cy="11620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3" name="文本框 102"/>
          <p:cNvSpPr txBox="1"/>
          <p:nvPr/>
        </p:nvSpPr>
        <p:spPr>
          <a:xfrm>
            <a:off x="142240" y="1866900"/>
            <a:ext cx="7363460" cy="1200329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228600"/>
            <a:endParaRPr lang="zh-CN" sz="3600" b="0" dirty="0">
              <a:solidFill>
                <a:srgbClr val="000000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</a:endParaRPr>
          </a:p>
          <a:p>
            <a:pPr indent="228600"/>
            <a:r>
              <a:rPr lang="zh-CN" sz="3600" b="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求作</a:t>
            </a:r>
            <a:r>
              <a:rPr lang="en-US" sz="3600" b="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:</a:t>
            </a:r>
            <a:r>
              <a:rPr lang="zh-CN" sz="3600" b="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经过点</a:t>
            </a:r>
            <a:r>
              <a:rPr lang="en-US" sz="3600" b="0" i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P</a:t>
            </a:r>
            <a:r>
              <a:rPr lang="en-US" sz="3600" b="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,</a:t>
            </a:r>
            <a:r>
              <a:rPr lang="zh-CN" sz="3600" b="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且垂直于</a:t>
            </a:r>
            <a:r>
              <a:rPr lang="en-US" sz="3600" b="0" i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AB</a:t>
            </a:r>
            <a:r>
              <a:rPr lang="zh-CN" sz="3600" b="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的直线</a:t>
            </a:r>
            <a:r>
              <a:rPr lang="en-US" sz="3600" b="0" i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.</a:t>
            </a:r>
            <a:endParaRPr lang="en-US" altLang="en-US" sz="3600" b="0" i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 220"/>
          <p:cNvSpPr/>
          <p:nvPr/>
        </p:nvSpPr>
        <p:spPr>
          <a:xfrm>
            <a:off x="0" y="835025"/>
            <a:ext cx="2312670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0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精讲领学   </a:t>
            </a: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68" y="306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7" name="矩形 6"/>
          <p:cNvSpPr/>
          <p:nvPr/>
        </p:nvSpPr>
        <p:spPr>
          <a:xfrm>
            <a:off x="645160" y="3766820"/>
            <a:ext cx="10292715" cy="15684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2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2</a:t>
            </a:r>
            <a:r>
              <a:rPr lang="en-US" altLang="zh-CN" sz="32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.</a:t>
            </a:r>
            <a:r>
              <a:rPr lang="zh-CN" altLang="zh-CN" sz="32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过一点作已知直线的垂线</a:t>
            </a:r>
            <a:r>
              <a:rPr lang="en-US" altLang="zh-CN" sz="32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,</a:t>
            </a:r>
            <a:r>
              <a:rPr lang="zh-CN" altLang="zh-CN" sz="32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由于已知点与直线可以有两种不同的位置关系</a:t>
            </a:r>
            <a:r>
              <a:rPr lang="en-US" altLang="zh-CN" sz="32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:</a:t>
            </a:r>
            <a:r>
              <a:rPr lang="en-US" altLang="zh-CN" sz="32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①</a:t>
            </a:r>
            <a:r>
              <a:rPr lang="zh-CN" altLang="zh-CN" sz="32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点在直线外</a:t>
            </a:r>
            <a:r>
              <a:rPr lang="en-US" altLang="zh-CN" sz="32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;②</a:t>
            </a:r>
            <a:r>
              <a:rPr lang="zh-CN" altLang="zh-CN" sz="32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点在直线上</a:t>
            </a:r>
            <a:r>
              <a:rPr lang="en-US" altLang="zh-CN" sz="32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,</a:t>
            </a:r>
            <a:r>
              <a:rPr lang="zh-CN" altLang="zh-CN" sz="32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因此同学们在作图时要掌握这两种方法的区别</a:t>
            </a:r>
            <a:r>
              <a:rPr lang="en-US" altLang="zh-CN" sz="32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.</a:t>
            </a:r>
            <a:endParaRPr lang="zh-CN" altLang="zh-CN" sz="3200" dirty="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645160" y="1822450"/>
            <a:ext cx="10195560" cy="15684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2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1</a:t>
            </a:r>
            <a:r>
              <a:rPr lang="en-US" altLang="zh-CN" sz="3200" i="1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.</a:t>
            </a:r>
            <a:r>
              <a:rPr lang="zh-CN" altLang="zh-CN" sz="32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根据线段垂直平分线的性质定理的逆定理</a:t>
            </a:r>
            <a:r>
              <a:rPr lang="en-US" altLang="zh-CN" sz="3200" dirty="0" smtClean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,</a:t>
            </a:r>
            <a:r>
              <a:rPr lang="zh-CN" altLang="zh-CN" sz="32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只要找到两个到线段两端距离相等的点</a:t>
            </a:r>
            <a:r>
              <a:rPr lang="en-US" altLang="zh-CN" sz="32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,</a:t>
            </a:r>
            <a:r>
              <a:rPr lang="zh-CN" altLang="zh-CN" sz="32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那么过这两点就可以作出线段的垂直平分线</a:t>
            </a:r>
            <a:r>
              <a:rPr lang="en-US" altLang="zh-CN" sz="3200" i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 220"/>
          <p:cNvSpPr/>
          <p:nvPr/>
        </p:nvSpPr>
        <p:spPr>
          <a:xfrm>
            <a:off x="0" y="835025"/>
            <a:ext cx="2239010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0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课堂检测</a:t>
            </a: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68" y="306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6225" y="1613535"/>
            <a:ext cx="10875010" cy="200596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波形">
  <a:themeElements>
    <a:clrScheme name="波形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波形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波形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98</TotalTime>
  <Words>1088</Words>
  <Application>Microsoft Office PowerPoint</Application>
  <PresentationFormat>自定义</PresentationFormat>
  <Paragraphs>76</Paragraphs>
  <Slides>15</Slides>
  <Notes>0</Notes>
  <HiddenSlides>0</HiddenSlides>
  <MMClips>0</MMClips>
  <ScaleCrop>false</ScaleCrop>
  <HeadingPairs>
    <vt:vector size="6" baseType="variant"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17" baseType="lpstr">
      <vt:lpstr>波形</vt:lpstr>
      <vt:lpstr>Equation</vt:lpstr>
      <vt:lpstr>第十六章 轴对称和中心对称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第三章 代数式</dc:title>
  <dc:creator>Administrator</dc:creator>
  <cp:lastModifiedBy>1</cp:lastModifiedBy>
  <cp:revision>60</cp:revision>
  <dcterms:created xsi:type="dcterms:W3CDTF">2015-05-05T08:02:00Z</dcterms:created>
  <dcterms:modified xsi:type="dcterms:W3CDTF">2023-10-10T03:52:06Z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2052-11.1.0.10495</vt:lpwstr>
  </property>
  <property fmtid="{D5CDD505-2E9C-101B-9397-08002B2CF9AE}" pid="3" name="ICV">
    <vt:lpwstr>4A8D93162EAD4BD2A1198CB9F3CE49F6</vt:lpwstr>
  </property>
</Properties>
</file>