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3"/>
    <p:sldId id="291" r:id="rId4"/>
    <p:sldId id="328" r:id="rId5"/>
    <p:sldId id="321" r:id="rId6"/>
    <p:sldId id="344" r:id="rId7"/>
    <p:sldId id="300" r:id="rId8"/>
    <p:sldId id="371" r:id="rId9"/>
    <p:sldId id="358" r:id="rId10"/>
    <p:sldId id="279" r:id="rId11"/>
    <p:sldId id="326" r:id="rId12"/>
    <p:sldId id="327" r:id="rId13"/>
    <p:sldId id="316" r:id="rId14"/>
    <p:sldId id="330" r:id="rId15"/>
    <p:sldId id="372" r:id="rId16"/>
    <p:sldId id="333" r:id="rId17"/>
    <p:sldId id="341" r:id="rId18"/>
    <p:sldId id="343" r:id="rId19"/>
    <p:sldId id="373" r:id="rId20"/>
    <p:sldId id="310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20" y="-108"/>
      </p:cViewPr>
      <p:guideLst>
        <p:guide orient="horz" pos="2102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E5D9A-C0DC-4FD9-B94B-7DEFCD51C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67F65-5FE0-4579-BD1A-BB988283AF6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矩形 12"/>
          <p:cNvSpPr/>
          <p:nvPr/>
        </p:nvSpPr>
        <p:spPr>
          <a:xfrm>
            <a:off x="656590" y="3421380"/>
            <a:ext cx="10699115" cy="10147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000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17.4</a:t>
            </a:r>
            <a:r>
              <a:rPr lang="zh-CN" altLang="zh-CN" sz="6000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直角三角形全等的判定</a:t>
            </a:r>
            <a:endParaRPr lang="zh-CN" altLang="zh-CN" sz="60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2703950" y="1776127"/>
            <a:ext cx="7237003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48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第十七章　特殊三角形</a:t>
            </a:r>
            <a:endParaRPr lang="zh-CN" altLang="zh-CN" sz="48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4109" y="1472885"/>
            <a:ext cx="10058402" cy="159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900"/>
              </a:lnSpc>
            </a:pP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  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(1)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AOB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的内部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,PC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OA,PD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OB,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垂足分别为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C,D,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且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PC=PD. 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ts val="3900"/>
              </a:lnSpc>
            </a:pP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求证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AOB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的平分线上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 l="1274" t="4857" r="56792" b="15667"/>
          <a:stretch>
            <a:fillRect/>
          </a:stretch>
        </p:blipFill>
        <p:spPr bwMode="auto">
          <a:xfrm>
            <a:off x="9310370" y="1881505"/>
            <a:ext cx="2550795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443865" y="5356860"/>
            <a:ext cx="660717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角平分线性质定理的逆定理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endParaRPr lang="en-US" altLang="zh-CN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到角两边距离相等的点在这个角的平分线上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649980" y="951230"/>
            <a:ext cx="3193415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活动三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:HL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应用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3690" y="1473200"/>
            <a:ext cx="11431905" cy="121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做一做：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如图所示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,AC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BC,BD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AD,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垂足分别为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C,D,AC=BD.</a:t>
            </a:r>
            <a:endParaRPr lang="en-US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30000"/>
              </a:lnSpc>
            </a:pP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求证：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BC=AD. 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4" name="图片 13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878445" y="2216785"/>
            <a:ext cx="4017645" cy="329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7825" y="1635760"/>
            <a:ext cx="852424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1、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斜边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直角边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对应相等的两个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直角三角形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全等</a:t>
            </a:r>
            <a:endParaRPr lang="en-US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(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简写“斜边、直角边”或“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HL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77825" y="3123565"/>
            <a:ext cx="10657840" cy="310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直角三角形首先是三角形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所以一般三角形全等的判定方法都适合它（</a:t>
            </a:r>
            <a:r>
              <a:rPr lang="en-US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SAS,ASA,AAS,SSS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zh-CN" sz="2800" i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同时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直角三角形又是特殊的三角形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HL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定理是直角三角形全等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独有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的判定方法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所以直角三角形的判定方法最多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使用时应该抓住“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”这个隐含的已知条件</a:t>
            </a: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14486" y="1565371"/>
            <a:ext cx="8966354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如图所示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用“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HL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”判定</a:t>
            </a:r>
            <a:r>
              <a:rPr lang="en-US" altLang="zh-CN" sz="2800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Rt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△ 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ABC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endParaRPr lang="en-US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Rt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△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DEF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全等的条件是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(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　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 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A.AC=DF,BC=EF    	</a:t>
            </a:r>
            <a:endParaRPr lang="en-US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B.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A=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D,AB=DE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C.AC=DF,AB=DE	          </a:t>
            </a:r>
            <a:endParaRPr lang="en-US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D.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B=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E,BC=EF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338666" y="233068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185982" y="2188095"/>
            <a:ext cx="4639074" cy="2570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4076" y="1572043"/>
            <a:ext cx="8892480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能判定两个直角三角形全等的条件是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(</a:t>
            </a:r>
            <a:r>
              <a:rPr lang="zh-CN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　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一个锐角对应相等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  B.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两个锐角对应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</a:t>
            </a:r>
            <a:r>
              <a:rPr lang="en-US" altLang="zh-CN" sz="28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一条边对应相等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  D.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两条边对应相等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65671" y="1696085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131887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矩形 3"/>
          <p:cNvSpPr/>
          <p:nvPr/>
        </p:nvSpPr>
        <p:spPr>
          <a:xfrm>
            <a:off x="314325" y="1473200"/>
            <a:ext cx="1107440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如图所示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△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ABC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ABC=45°,AD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AD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且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BE=AC,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求证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DE=CD. 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14565" y="2548255"/>
            <a:ext cx="4700905" cy="376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1572260"/>
            <a:ext cx="9217025" cy="11779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rcRect l="2633" t="3507" r="1460"/>
          <a:stretch>
            <a:fillRect/>
          </a:stretch>
        </p:blipFill>
        <p:spPr>
          <a:xfrm>
            <a:off x="8503920" y="2682240"/>
            <a:ext cx="3333750" cy="39147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677795" y="1030605"/>
            <a:ext cx="9956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练习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1473200"/>
            <a:ext cx="11562715" cy="122809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980" y="2162175"/>
            <a:ext cx="4726940" cy="398081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677795" y="1030605"/>
            <a:ext cx="9956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97180" y="1306830"/>
            <a:ext cx="11353165" cy="4485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70000"/>
              </a:lnSpc>
            </a:pP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</a:t>
            </a: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下列说法中正确的个数有（     ）</a:t>
            </a:r>
            <a:endParaRPr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①有两条边对应相等的两个直角三角形全等</a:t>
            </a:r>
            <a:endParaRPr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②斜边相等的两个等腰直角三角形全等</a:t>
            </a:r>
            <a:endParaRPr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③有一条直角边对应相等的两个等腰直角三角形全等</a:t>
            </a:r>
            <a:endParaRPr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④一个锐角和一边对应相等的两个直角三角形全等</a:t>
            </a:r>
            <a:endParaRPr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A.0个     B.1个    C.2个	   D.3个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2995" y="1306830"/>
            <a:ext cx="6800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3779" y="2253787"/>
            <a:ext cx="10576560" cy="197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0000"/>
              </a:lnSpc>
            </a:pPr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同步</a:t>
            </a:r>
            <a:endParaRPr lang="zh-CN" altLang="en-US" sz="3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70000"/>
              </a:lnSpc>
            </a:pPr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数学</a:t>
            </a:r>
            <a:r>
              <a:rPr lang="zh-CN" altLang="en-US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  </a:t>
            </a:r>
            <a:r>
              <a:rPr lang="en-US" altLang="zh-CN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P161  </a:t>
            </a:r>
            <a:r>
              <a:rPr lang="zh-CN" altLang="zh-CN" sz="3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习</a:t>
            </a:r>
            <a:r>
              <a:rPr lang="zh-CN" altLang="zh-CN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题</a:t>
            </a:r>
            <a:r>
              <a:rPr lang="en-US" altLang="zh-CN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</a:t>
            </a:r>
            <a:r>
              <a:rPr lang="zh-CN" altLang="en-US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</a:t>
            </a:r>
            <a:r>
              <a:rPr lang="zh-CN" altLang="en-US" sz="3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</a:t>
            </a:r>
            <a:endParaRPr lang="en-US" altLang="zh-CN" sz="3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25610" y="2138913"/>
            <a:ext cx="228282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>
                <a:latin typeface="微软雅黑" panose="020B0503020204020204" charset="-122"/>
                <a:ea typeface="微软雅黑" panose="020B0503020204020204" charset="-122"/>
              </a:rPr>
              <a:t>课本</a:t>
            </a:r>
            <a:endParaRPr lang="zh-CN" altLang="en-US" sz="4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4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4800" dirty="0">
                <a:latin typeface="微软雅黑" panose="020B0503020204020204" charset="-122"/>
                <a:ea typeface="微软雅黑" panose="020B0503020204020204" charset="-122"/>
              </a:rPr>
              <a:t>练习本</a:t>
            </a:r>
            <a:endParaRPr lang="zh-CN" altLang="en-US" sz="4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4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4800" dirty="0">
                <a:latin typeface="微软雅黑" panose="020B0503020204020204" charset="-122"/>
                <a:ea typeface="微软雅黑" panose="020B0503020204020204" charset="-122"/>
              </a:rPr>
              <a:t>学案</a:t>
            </a:r>
            <a:endParaRPr lang="zh-CN" altLang="en-US" sz="4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学习目标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10227" y="2642215"/>
            <a:ext cx="10771464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探索并掌握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直角三角形全等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判定定理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证明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32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会运用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“斜边、直角边”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判定两个直角三角形全等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32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尺规作图</a:t>
            </a:r>
            <a:r>
              <a:rPr lang="en-US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已知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一直角边和斜边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作直角三角形</a:t>
            </a:r>
            <a:r>
              <a:rPr lang="en-US" altLang="zh-CN" sz="3200" i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zh-CN" altLang="zh-CN"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05868" y="142613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引入新课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矩形 12"/>
          <p:cNvSpPr/>
          <p:nvPr/>
        </p:nvSpPr>
        <p:spPr>
          <a:xfrm>
            <a:off x="2828925" y="1473200"/>
            <a:ext cx="5918835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三角形全等的判定方法有哪些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?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0375" y="2056765"/>
            <a:ext cx="9197975" cy="4615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spc="-15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SSS    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三边对应相等的两个三角形全等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en-US" altLang="zh-CN" sz="2800" spc="-150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spc="-15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SAS   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两边和它们的夹角对应相等的两个三角形全等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spc="-15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ASA   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两角和它们的夹边对应相等的两个三角形全等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spc="-15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AAS   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两角和其中一角的对边对应相等的两个三角形全等</a:t>
            </a:r>
            <a:r>
              <a:rPr lang="en-US" altLang="zh-CN" sz="2800" spc="-15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zh-CN" altLang="zh-CN" sz="2800" spc="-15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6593840" y="1977390"/>
            <a:ext cx="5104130" cy="1450975"/>
            <a:chOff x="10384" y="3114"/>
            <a:chExt cx="8038" cy="2285"/>
          </a:xfrm>
        </p:grpSpPr>
        <p:sp>
          <p:nvSpPr>
            <p:cNvPr id="2" name="等腰三角形 1"/>
            <p:cNvSpPr/>
            <p:nvPr/>
          </p:nvSpPr>
          <p:spPr>
            <a:xfrm>
              <a:off x="10902" y="3694"/>
              <a:ext cx="3212" cy="1431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等腰三角形 2"/>
            <p:cNvSpPr/>
            <p:nvPr/>
          </p:nvSpPr>
          <p:spPr>
            <a:xfrm>
              <a:off x="15210" y="3694"/>
              <a:ext cx="3212" cy="1431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2188" y="3114"/>
              <a:ext cx="6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A</a:t>
              </a:r>
              <a:endParaRPr lang="en-US" alt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0384" y="4819"/>
              <a:ext cx="6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B</a:t>
              </a:r>
              <a:endParaRPr lang="en-US" alt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4114" y="4819"/>
              <a:ext cx="6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C</a:t>
              </a:r>
              <a:endParaRPr lang="en-US" altLang="zh-CN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6496" y="3114"/>
              <a:ext cx="6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D</a:t>
              </a:r>
              <a:endParaRPr lang="en-US" alt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4754" y="4819"/>
              <a:ext cx="6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E</a:t>
              </a:r>
              <a:endParaRPr lang="en-US" altLang="zh-CN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11697970" y="3060065"/>
            <a:ext cx="406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05868" y="142613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引入新课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06070" y="1659255"/>
            <a:ext cx="1048194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如图所示,RtΔABC中,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C=90°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，则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直角边是</a:t>
            </a:r>
            <a:r>
              <a:rPr lang="zh-CN" altLang="en-US" sz="28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　　　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　　　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,斜边是</a:t>
            </a:r>
            <a:r>
              <a:rPr lang="zh-CN" altLang="en-US" sz="28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　　　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 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005" name="图片 18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296150" y="2489200"/>
            <a:ext cx="363728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960226" y="2491960"/>
            <a:ext cx="3685563" cy="268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589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55602" y="87970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96512" y="2884142"/>
            <a:ext cx="4781725" cy="396938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证明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kumimoji="0" lang="zh-CN" altLang="en-US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ΔABC</a:t>
            </a:r>
            <a:r>
              <a:rPr kumimoji="0" lang="zh-CN" altLang="en-US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ΔA'B'C'</a:t>
            </a:r>
            <a:r>
              <a:rPr kumimoji="0" lang="zh-CN" altLang="en-US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∵∠C=90°,∠C'=90°,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∴BC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=AB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-AC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B'C'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=A'B'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-A'C'</a:t>
            </a:r>
            <a:r>
              <a:rPr kumimoji="0" lang="en-US" altLang="zh-CN" sz="2400" b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勾股定理</a:t>
            </a: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).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∵AB=A'B',AC=A'C',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∴BC=B'C'.</a:t>
            </a:r>
            <a:endParaRPr kumimoji="0" lang="en-US" altLang="zh-CN" sz="24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∴ΔABC≌ΔA'B'C'(SSS)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altLang="zh-CN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160087" y="4985815"/>
            <a:ext cx="5847127" cy="17543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直角三角形全等的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判定定理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斜边和直角边</a:t>
            </a:r>
            <a:r>
              <a:rPr kumimoji="0" lang="zh-CN" altLang="en-US" sz="2400" b="1" i="0" u="none" strike="noStrike" cap="none" normalizeH="0" baseline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对应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相等的两个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直角三角形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全等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简写成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“斜边、直角边”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HL”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2890" y="1810385"/>
            <a:ext cx="983170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已知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lang="zh-CN" altLang="en-US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如图所示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zh-CN" altLang="en-US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Δ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ABC</a:t>
            </a:r>
            <a:r>
              <a:rPr lang="zh-CN" altLang="en-US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Δ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A'B'C'</a:t>
            </a:r>
            <a:r>
              <a:rPr lang="zh-CN" altLang="en-US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,∠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=∠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C'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=90°,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AB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A'B'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AC</a:t>
            </a:r>
            <a:r>
              <a:rPr lang="en-US" altLang="zh-CN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</a:t>
            </a:r>
            <a:r>
              <a:rPr lang="en-US" altLang="zh-CN" sz="2400" i="1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A'C'.</a:t>
            </a:r>
            <a:endParaRPr kumimoji="0" lang="en-US" altLang="zh-CN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indent="2667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4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求证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:ΔABC≌ΔA'B'C'.</a:t>
            </a:r>
            <a:endParaRPr lang="en-US" altLang="zh-CN" sz="24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62871" y="1288291"/>
            <a:ext cx="7013198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活动一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:“</a:t>
            </a:r>
            <a:r>
              <a:rPr kumimoji="0" lang="zh-CN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斜边、直角边”判定定理的探究</a:t>
            </a:r>
            <a:endParaRPr kumimoji="0" lang="zh-CN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bldLvl="0" animBg="1"/>
      <p:bldP spid="1229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28132" y="0"/>
            <a:ext cx="184731" cy="45807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8132" y="0"/>
            <a:ext cx="184731" cy="45807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6933" y="1566729"/>
            <a:ext cx="8939882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想一想</a:t>
            </a:r>
            <a:r>
              <a:rPr lang="en-US" altLang="zh-CN" sz="32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你能用几种方法判定两个直角三角形全等</a:t>
            </a:r>
            <a:r>
              <a:rPr lang="en-US" altLang="zh-CN" sz="3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?</a:t>
            </a:r>
            <a:endParaRPr lang="zh-CN" altLang="zh-CN" sz="32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6214" y="2396498"/>
            <a:ext cx="8975311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直角三角形是特殊的三角形</a:t>
            </a:r>
            <a:r>
              <a:rPr lang="en-US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所以不仅有一般三角形全等的判定方法</a:t>
            </a:r>
            <a:r>
              <a:rPr lang="en-US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en-US" altLang="zh-CN" sz="32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SAS,ASA,AAS,SSS</a:t>
            </a:r>
            <a:r>
              <a:rPr lang="en-US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还有直角三角形特殊的判定全等的方法——“</a:t>
            </a:r>
            <a:r>
              <a:rPr lang="en-US" altLang="zh-CN" sz="32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HL</a:t>
            </a:r>
            <a:r>
              <a:rPr lang="zh-CN" altLang="zh-CN" sz="32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altLang="zh-CN" sz="3200" i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zh-CN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l="3656"/>
          <a:stretch>
            <a:fillRect/>
          </a:stretch>
        </p:blipFill>
        <p:spPr>
          <a:xfrm>
            <a:off x="297180" y="1692275"/>
            <a:ext cx="11537315" cy="3574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1849" y="1277025"/>
            <a:ext cx="8784976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已知一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直角边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r>
              <a:rPr lang="zh-CN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斜边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用尺规作直角三角形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 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已知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如图所示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线段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a,c.</a:t>
            </a:r>
            <a:endParaRPr lang="zh-CN" altLang="zh-CN" sz="28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求作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△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ABC,</a:t>
            </a:r>
            <a:r>
              <a:rPr lang="zh-CN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使∠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C=90°,BC=a,AB=c.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8" name="图片 7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8904302" y="1505947"/>
            <a:ext cx="2848948" cy="1370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623382" y="3979276"/>
            <a:ext cx="82809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结论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lang="zh-CN" altLang="zh-CN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斜边和直角边对应相等的两个直角三角形全等</a:t>
            </a:r>
            <a:endParaRPr lang="zh-CN" altLang="zh-CN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714750" y="951230"/>
            <a:ext cx="3193415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活动二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尺规作图</a:t>
            </a:r>
            <a:endParaRPr kumimoji="0" lang="zh-CN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1548</Words>
  <Application>WPS 演示</Application>
  <PresentationFormat>自定义</PresentationFormat>
  <Paragraphs>152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宋体</vt:lpstr>
      <vt:lpstr>Wingdings</vt:lpstr>
      <vt:lpstr>Symbol</vt:lpstr>
      <vt:lpstr>微软雅黑</vt:lpstr>
      <vt:lpstr>Times New Roman</vt:lpstr>
      <vt:lpstr>Candara</vt:lpstr>
      <vt:lpstr>Arial Unicode MS</vt:lpstr>
      <vt:lpstr>华文新魏</vt:lpstr>
      <vt:lpstr>华文楷体</vt:lpstr>
      <vt:lpstr>Calibri</vt:lpstr>
      <vt:lpstr>波形</vt:lpstr>
      <vt:lpstr>PowerPoint 演示文稿</vt:lpstr>
      <vt:lpstr>PowerPoint 演示文稿</vt:lpstr>
      <vt:lpstr>学习目标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精英</cp:lastModifiedBy>
  <cp:revision>627</cp:revision>
  <dcterms:created xsi:type="dcterms:W3CDTF">2015-05-05T08:02:00Z</dcterms:created>
  <dcterms:modified xsi:type="dcterms:W3CDTF">2023-11-07T02:44:14Z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2052-10.8.2.6726</vt:lpwstr>
  </property>
  <property fmtid="{D5CDD505-2E9C-101B-9397-08002B2CF9AE}" pid="3" name="ICV">
    <vt:lpwstr>945103BA9A5243E1A345BE0F79677DFC</vt:lpwstr>
  </property>
</Properties>
</file>