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43" r:id="rId3"/>
    <p:sldId id="291" r:id="rId4"/>
    <p:sldId id="311" r:id="rId5"/>
    <p:sldId id="346" r:id="rId6"/>
    <p:sldId id="341" r:id="rId7"/>
    <p:sldId id="340" r:id="rId8"/>
    <p:sldId id="342" r:id="rId9"/>
    <p:sldId id="347" r:id="rId10"/>
    <p:sldId id="344" r:id="rId11"/>
    <p:sldId id="348" r:id="rId12"/>
    <p:sldId id="349" r:id="rId13"/>
    <p:sldId id="350" r:id="rId14"/>
    <p:sldId id="278" r:id="rId15"/>
    <p:sldId id="285" r:id="rId16"/>
    <p:sldId id="324" r:id="rId17"/>
    <p:sldId id="345" r:id="rId18"/>
    <p:sldId id="337" r:id="rId19"/>
    <p:sldId id="339" r:id="rId20"/>
    <p:sldId id="338" r:id="rId21"/>
    <p:sldId id="287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540" y="-180"/>
      </p:cViewPr>
      <p:guideLst>
        <p:guide orient="horz" pos="2022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2023/11/14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7382" y="1417592"/>
            <a:ext cx="10363200" cy="1780108"/>
          </a:xfrm>
        </p:spPr>
        <p:txBody>
          <a:bodyPr/>
          <a:lstStyle/>
          <a:p>
            <a:r>
              <a:rPr lang="zh-CN" altLang="en-US" sz="6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19.2.2  平面直角坐标系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90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1"/>
          <p:cNvSpPr txBox="1"/>
          <p:nvPr/>
        </p:nvSpPr>
        <p:spPr>
          <a:xfrm>
            <a:off x="2050023" y="3314448"/>
            <a:ext cx="72064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课前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准备：八下数学</a:t>
            </a:r>
            <a:r>
              <a:rPr lang="zh-CN" altLang="en-US" sz="4000" b="1" dirty="0">
                <a:solidFill>
                  <a:srgbClr val="FF0000"/>
                </a:solidFill>
              </a:rPr>
              <a:t>书</a:t>
            </a: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学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案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rgbClr val="FF0000"/>
                </a:solidFill>
              </a:rPr>
              <a:t>练习本</a:t>
            </a:r>
            <a:endParaRPr lang="en-US" altLang="zh-CN" sz="4000" b="1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4000" b="1" dirty="0">
                <a:solidFill>
                  <a:srgbClr val="FF0000"/>
                </a:solidFill>
              </a:rPr>
              <a:t>套尺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380" y="732304"/>
            <a:ext cx="106519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小结：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、关于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轴对称的两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点→横坐标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不变，纵坐标互为相反数；</a:t>
            </a:r>
          </a:p>
          <a:p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、关于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轴对称的两点→纵坐标不变，横坐标互为相反数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32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、关于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原点对称的两点→横坐标和纵坐标都互为相反数。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5" name=" 220"/>
          <p:cNvSpPr/>
          <p:nvPr/>
        </p:nvSpPr>
        <p:spPr>
          <a:xfrm>
            <a:off x="281427" y="216684"/>
            <a:ext cx="8008558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学（活动二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：探究关于坐标轴对称的点的坐标特征）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7243" y="2390305"/>
            <a:ext cx="5152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x,y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→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P’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x,-y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947246" y="3853435"/>
            <a:ext cx="5152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x,y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→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P’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-x, 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947246" y="5256619"/>
            <a:ext cx="51529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x,y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→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P’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-x,-y</a:t>
            </a: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endParaRPr lang="zh-CN" altLang="en-US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71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220"/>
          <p:cNvSpPr/>
          <p:nvPr/>
        </p:nvSpPr>
        <p:spPr>
          <a:xfrm>
            <a:off x="2321169" y="259009"/>
            <a:ext cx="2259457" cy="439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8" y="181281"/>
            <a:ext cx="2239322" cy="34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17574" y="1016835"/>
            <a:ext cx="109916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1.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如果点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的坐标是（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-4,3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），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点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关于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轴的对称点的坐标是</a:t>
            </a:r>
            <a:r>
              <a:rPr lang="zh-CN" altLang="en-US" sz="4000" b="1" u="sng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4000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点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关于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轴的对称点的坐标是</a:t>
            </a:r>
            <a:r>
              <a:rPr lang="zh-CN" altLang="en-US" sz="4000" b="1" u="sng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点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关于原点的对称点的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坐标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zh-CN" altLang="en-US" sz="4000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76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220"/>
          <p:cNvSpPr/>
          <p:nvPr/>
        </p:nvSpPr>
        <p:spPr>
          <a:xfrm>
            <a:off x="2321169" y="259009"/>
            <a:ext cx="2259457" cy="439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8" y="181281"/>
            <a:ext cx="2239322" cy="34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576366" y="1370732"/>
            <a:ext cx="10991653" cy="1794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2.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若点（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m,4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）与（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5,n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）关于原点对称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则</a:t>
            </a:r>
            <a:r>
              <a:rPr lang="en-US" altLang="zh-CN" sz="4000" b="1" dirty="0" err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m+n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altLang="zh-CN" sz="4000" b="1" u="sng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93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32" y="732304"/>
            <a:ext cx="6472577" cy="61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 220"/>
          <p:cNvSpPr/>
          <p:nvPr/>
        </p:nvSpPr>
        <p:spPr>
          <a:xfrm>
            <a:off x="281427" y="216684"/>
            <a:ext cx="8008558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学（活动二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：探究关于坐标轴对称的点的坐标特征）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19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F8F74">
                  <a:alpha val="100000"/>
                </a:srgbClr>
              </a:clrFrom>
              <a:clrTo>
                <a:srgbClr val="CF8F74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257" y="229542"/>
            <a:ext cx="4776737" cy="743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222251" y="1453809"/>
            <a:ext cx="734462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建立直角坐标系，解决下面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问题：</a:t>
            </a:r>
            <a:endParaRPr lang="en-US" altLang="zh-CN" sz="24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、平面直角坐标系中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描出下列各点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：</a:t>
            </a:r>
            <a:endParaRPr lang="en-US" altLang="zh-CN" sz="24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A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（1,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），B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1）,C（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），D（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,1）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</a:t>
            </a:r>
            <a:endParaRPr lang="en-US" altLang="zh-CN" sz="24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E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,F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（-1，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）,G（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,</a:t>
            </a:r>
            <a:endParaRPr lang="en-US" altLang="zh-CN" sz="24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H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，1），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I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J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  <a:r>
              <a:rPr lang="zh-CN" altLang="en-US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），</a:t>
            </a:r>
            <a:endParaRPr lang="en-US" altLang="zh-CN" sz="2400" b="1" dirty="0" smtClean="0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K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L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（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1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-3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）</a:t>
            </a:r>
            <a:b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</a:b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2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、观察所得的图形，它是轴对称图形吗？</a:t>
            </a:r>
          </a:p>
          <a:p>
            <a:pPr indent="457200">
              <a:lnSpc>
                <a:spcPct val="130000"/>
              </a:lnSpc>
            </a:pP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如果是轴对称图形，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画出它的对称轴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。</a:t>
            </a:r>
            <a:b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</a:br>
            <a:r>
              <a:rPr lang="en-US" altLang="zh-CN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3</a:t>
            </a:r>
            <a:r>
              <a:rPr lang="zh-CN" altLang="en-US" sz="2400" b="1" dirty="0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、在画出的图形中，分别写出关于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轴，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y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轴和原点的对称点。</a:t>
            </a:r>
            <a:endParaRPr lang="zh-CN" altLang="en-US" sz="24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 220"/>
          <p:cNvSpPr/>
          <p:nvPr/>
        </p:nvSpPr>
        <p:spPr>
          <a:xfrm>
            <a:off x="314325" y="938189"/>
            <a:ext cx="3426460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合作研学、展示激学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30" y="229542"/>
            <a:ext cx="6056770" cy="58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精讲领学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文本框 4"/>
          <p:cNvSpPr txBox="1"/>
          <p:nvPr/>
        </p:nvSpPr>
        <p:spPr>
          <a:xfrm>
            <a:off x="378366" y="1553076"/>
            <a:ext cx="10462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 第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一象限：    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第二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象限：</a:t>
            </a:r>
          </a:p>
          <a:p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第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三象限：           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第四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象限：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799" y="2554187"/>
            <a:ext cx="104628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Adobe 楷体 Std R" pitchFamily="18" charset="-122"/>
                <a:ea typeface="Adobe 楷体 Std R" pitchFamily="18" charset="-122"/>
                <a:sym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Adobe 楷体 Std R" pitchFamily="18" charset="-122"/>
                <a:ea typeface="Adobe 楷体 Std R" pitchFamily="18" charset="-122"/>
                <a:sym typeface="宋体" panose="0201060003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X轴上所有点的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纵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坐标为0，即（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x,0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Y轴上所有点的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横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坐标为0，即（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0,y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）。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616" y="3712076"/>
            <a:ext cx="1110970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2800" b="1" dirty="0" smtClean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关</a:t>
            </a:r>
            <a:r>
              <a:rPr lang="zh-CN" altLang="en-US" sz="2800" b="1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于</a:t>
            </a:r>
            <a:r>
              <a:rPr lang="en-US" altLang="zh-CN" sz="2800" b="1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轴对称的两点，横坐</a:t>
            </a:r>
            <a:r>
              <a:rPr lang="zh-CN" altLang="en-US" sz="2800" b="1" dirty="0" smtClean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标不变，</a:t>
            </a:r>
            <a:r>
              <a:rPr lang="zh-CN" altLang="en-US" sz="2800" b="1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纵坐标互为</a:t>
            </a:r>
            <a:r>
              <a:rPr lang="zh-CN" altLang="en-US" sz="2800" b="1" dirty="0" smtClean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相反数</a:t>
            </a:r>
            <a:r>
              <a:rPr lang="zh-CN" altLang="en-US" sz="2800" b="1" dirty="0">
                <a:solidFill>
                  <a:srgbClr val="26267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；</a:t>
            </a:r>
          </a:p>
          <a:p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关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于</a:t>
            </a:r>
            <a:r>
              <a:rPr lang="en-US" altLang="zh-CN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轴对称的两点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，纵坐标不变，横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坐标互为相反</a:t>
            </a:r>
            <a:r>
              <a:rPr lang="zh-CN" altLang="en-US" sz="28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数；</a:t>
            </a:r>
            <a:endParaRPr lang="zh-CN" altLang="en-US" sz="28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>
              <a:spcBef>
                <a:spcPts val="600"/>
              </a:spcBef>
            </a:pPr>
            <a:r>
              <a:rPr lang="zh-CN" altLang="en-US" sz="28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关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于原点对称的两点，横坐标和纵坐标都互为相反数。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844510" y="1553076"/>
            <a:ext cx="5534302" cy="1009819"/>
            <a:chOff x="2890736" y="1544687"/>
            <a:chExt cx="5534302" cy="1009819"/>
          </a:xfrm>
        </p:grpSpPr>
        <p:graphicFrame>
          <p:nvGraphicFramePr>
            <p:cNvPr id="39939" name="对象 2">
              <a:hlinkClick r:id="" action="ppaction://ole?verb=0"/>
            </p:cNvPr>
            <p:cNvGraphicFramePr/>
            <p:nvPr/>
          </p:nvGraphicFramePr>
          <p:xfrm>
            <a:off x="2890736" y="1544687"/>
            <a:ext cx="1739900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7" r:id="rId4" imgW="19507200" imgH="5486400" progId="Equations">
                    <p:embed/>
                  </p:oleObj>
                </mc:Choice>
                <mc:Fallback>
                  <p:oleObj r:id="rId4" imgW="19507200" imgH="5486400" progId="Equations">
                    <p:embed/>
                    <p:pic>
                      <p:nvPicPr>
                        <p:cNvPr id="0" name="图片 1024" descr="image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90736" y="1544687"/>
                          <a:ext cx="1739900" cy="4905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0" name="对象 4">
              <a:hlinkClick r:id="" action="ppaction://ole?verb=0"/>
            </p:cNvPr>
            <p:cNvGraphicFramePr/>
            <p:nvPr/>
          </p:nvGraphicFramePr>
          <p:xfrm>
            <a:off x="6631495" y="1596742"/>
            <a:ext cx="166370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8" r:id="rId6" imgW="19507200" imgH="5486400" progId="Equations">
                    <p:embed/>
                  </p:oleObj>
                </mc:Choice>
                <mc:Fallback>
                  <p:oleObj r:id="rId6" imgW="19507200" imgH="5486400" progId="Equations">
                    <p:embed/>
                    <p:pic>
                      <p:nvPicPr>
                        <p:cNvPr id="0" name="图片 1025" descr="image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631495" y="1596742"/>
                          <a:ext cx="1663700" cy="4683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1" name="对象 5">
              <a:hlinkClick r:id="" action="ppaction://ole?verb=0"/>
            </p:cNvPr>
            <p:cNvGraphicFramePr/>
            <p:nvPr/>
          </p:nvGraphicFramePr>
          <p:xfrm>
            <a:off x="2890736" y="2023745"/>
            <a:ext cx="1741488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" r:id="rId8" imgW="19507200" imgH="5486400" progId="Equations">
                    <p:embed/>
                  </p:oleObj>
                </mc:Choice>
                <mc:Fallback>
                  <p:oleObj r:id="rId8" imgW="19507200" imgH="5486400" progId="Equations">
                    <p:embed/>
                    <p:pic>
                      <p:nvPicPr>
                        <p:cNvPr id="0" name="图片 1026" descr="image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90736" y="2023745"/>
                          <a:ext cx="1741488" cy="4905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42" name="对象 6">
              <a:hlinkClick r:id="" action="ppaction://ole?verb=0"/>
            </p:cNvPr>
            <p:cNvGraphicFramePr/>
            <p:nvPr/>
          </p:nvGraphicFramePr>
          <p:xfrm>
            <a:off x="6683550" y="2063968"/>
            <a:ext cx="1741488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0" r:id="rId10" imgW="19507200" imgH="5486400" progId="Equations">
                    <p:embed/>
                  </p:oleObj>
                </mc:Choice>
                <mc:Fallback>
                  <p:oleObj r:id="rId10" imgW="19507200" imgH="5486400" progId="Equations">
                    <p:embed/>
                    <p:pic>
                      <p:nvPicPr>
                        <p:cNvPr id="0" name="图片 1027" descr="image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683550" y="2063968"/>
                          <a:ext cx="1741488" cy="49053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1" name="文本框 100"/>
          <p:cNvSpPr txBox="1"/>
          <p:nvPr/>
        </p:nvSpPr>
        <p:spPr>
          <a:xfrm>
            <a:off x="343949" y="5221576"/>
            <a:ext cx="11434194" cy="1274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altLang="en-US" sz="3200" b="1" dirty="0" smtClean="0">
                <a:latin typeface="+mn-ea"/>
              </a:rPr>
              <a:t>设点</a:t>
            </a:r>
            <a:r>
              <a:rPr lang="en-US" altLang="zh-CN" sz="3200" b="1" dirty="0" smtClean="0">
                <a:latin typeface="+mn-ea"/>
              </a:rPr>
              <a:t>P</a:t>
            </a:r>
            <a:r>
              <a:rPr lang="zh-CN" altLang="en-US" sz="3200" b="1" dirty="0" smtClean="0">
                <a:latin typeface="+mn-ea"/>
              </a:rPr>
              <a:t>（</a:t>
            </a:r>
            <a:r>
              <a:rPr lang="zh-CN" altLang="en-US" sz="3200" b="1" dirty="0">
                <a:latin typeface="+mn-ea"/>
              </a:rPr>
              <a:t>x,y），则其关于x轴的对称点的坐标是（</a:t>
            </a:r>
            <a:r>
              <a:rPr lang="en-US" altLang="zh-CN" sz="3200" b="1" dirty="0">
                <a:latin typeface="+mn-ea"/>
              </a:rPr>
              <a:t>x,-y</a:t>
            </a:r>
            <a:r>
              <a:rPr lang="zh-CN" altLang="en-US" sz="3200" b="1" dirty="0">
                <a:latin typeface="+mn-ea"/>
              </a:rPr>
              <a:t>），关于y轴的对称点的坐标是</a:t>
            </a:r>
            <a:r>
              <a:rPr lang="en-US" altLang="zh-CN" sz="3200" b="1" dirty="0">
                <a:latin typeface="+mn-ea"/>
              </a:rPr>
              <a:t>(-x,y)</a:t>
            </a:r>
            <a:r>
              <a:rPr lang="zh-CN" altLang="en-US" sz="3200" b="1" dirty="0">
                <a:latin typeface="+mn-ea"/>
              </a:rPr>
              <a:t>,关于原点的对称点的坐标是</a:t>
            </a:r>
            <a:r>
              <a:rPr lang="en-US" altLang="zh-CN" sz="3200" b="1" dirty="0">
                <a:latin typeface="+mn-ea"/>
              </a:rPr>
              <a:t>(-x,-y)</a:t>
            </a:r>
            <a:r>
              <a:rPr lang="zh-CN" altLang="en-US" sz="3200" b="1" dirty="0">
                <a:latin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638493" y="3211195"/>
          <a:ext cx="77041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4" imgW="44196000" imgH="9448800" progId="">
                  <p:embed/>
                </p:oleObj>
              </mc:Choice>
              <mc:Fallback>
                <p:oleObj name="Equation" r:id="rId4" imgW="44196000" imgH="9448800" progId="">
                  <p:embed/>
                  <p:pic>
                    <p:nvPicPr>
                      <p:cNvPr id="0" name="Object 2" descr="image1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493" y="3211195"/>
                        <a:ext cx="7704137" cy="9366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877838" y="4525004"/>
            <a:ext cx="104698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点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的坐标为（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-2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），而直线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AB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平行于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轴，那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B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点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坐标可能是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     ）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A(3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-4)      B(2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2)     C(-3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-2)     D(-3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2)</a:t>
            </a:r>
          </a:p>
        </p:txBody>
      </p: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" y="1606111"/>
            <a:ext cx="11429365" cy="1060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2" y="2888154"/>
            <a:ext cx="11423700" cy="149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273342" y="233271"/>
            <a:ext cx="6626546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点到x轴的距离是它纵坐标的绝对值</a:t>
            </a: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点到Y轴的距离是它横坐标的绝对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值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sp>
        <p:nvSpPr>
          <p:cNvPr id="5" name="文本框 6"/>
          <p:cNvSpPr txBox="1"/>
          <p:nvPr/>
        </p:nvSpPr>
        <p:spPr>
          <a:xfrm>
            <a:off x="696683" y="1570907"/>
            <a:ext cx="11130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x,y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）的坐标满足</a:t>
            </a:r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xy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&gt;0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，那么点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在第</a:t>
            </a:r>
            <a:r>
              <a:rPr lang="zh-CN" altLang="en-US" sz="2800" u="sng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象限；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如果满足</a:t>
            </a:r>
            <a:r>
              <a:rPr lang="en-US" altLang="zh-CN" sz="2800" dirty="0" err="1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xy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=0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，那么点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</a:t>
            </a:r>
            <a:r>
              <a:rPr lang="zh-CN" altLang="en-US" sz="2800" u="sng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如果点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P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m-2,m-3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）在第四象限，那么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m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的取值范围是</a:t>
            </a:r>
            <a:r>
              <a:rPr lang="zh-CN" altLang="en-US" sz="2800" u="sng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      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00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7" y="1853834"/>
            <a:ext cx="11670884" cy="262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2" y="1539875"/>
            <a:ext cx="100869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2"/>
            <a:ext cx="3805821" cy="592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2"/>
          <p:cNvSpPr txBox="1"/>
          <p:nvPr/>
        </p:nvSpPr>
        <p:spPr>
          <a:xfrm>
            <a:off x="216211" y="989298"/>
            <a:ext cx="117745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在平面内画两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条有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且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数轴，就构成了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平面直角坐标系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32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水平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方向的数轴，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叫做</a:t>
            </a:r>
            <a:r>
              <a:rPr lang="en-US" altLang="zh-CN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（或</a:t>
            </a:r>
            <a:r>
              <a:rPr lang="zh-CN" altLang="en-US" sz="3200" u="sng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），取向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正方向；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竖直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  <a:sym typeface="+mn-ea"/>
              </a:rPr>
              <a:t>方向的数轴，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+mn-ea"/>
              </a:rPr>
              <a:t>叫做</a:t>
            </a:r>
            <a:r>
              <a:rPr lang="en-US" altLang="zh-CN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+mn-ea"/>
              </a:rPr>
              <a:t>（或</a:t>
            </a:r>
            <a:r>
              <a:rPr lang="zh-CN" altLang="en-US" sz="3200" u="sng" dirty="0" smtClean="0">
                <a:latin typeface="黑体" pitchFamily="49" charset="-122"/>
                <a:ea typeface="黑体" pitchFamily="49" charset="-122"/>
                <a:sym typeface="+mn-ea"/>
              </a:rPr>
              <a:t>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+mn-ea"/>
              </a:rPr>
              <a:t>），取向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+mn-ea"/>
              </a:rPr>
              <a:t>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  <a:sym typeface="+mn-ea"/>
              </a:rPr>
              <a:t>为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  <a:sym typeface="+mn-ea"/>
              </a:rPr>
              <a:t>正方向；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3.X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轴与</a:t>
            </a: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Y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轴的公共原点，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叫做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zh-CN" sz="3200" dirty="0">
                <a:latin typeface="黑体" pitchFamily="49" charset="-122"/>
                <a:ea typeface="黑体" pitchFamily="49" charset="-122"/>
              </a:rPr>
              <a:t>两条数轴统称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en-US" altLang="zh-CN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</a:t>
            </a:r>
            <a:r>
              <a:rPr lang="zh-CN" altLang="zh-CN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zh-CN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黑体" pitchFamily="49" charset="-122"/>
                <a:ea typeface="黑体" pitchFamily="49" charset="-122"/>
              </a:rPr>
              <a:t>5.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建立了直角坐标系的这个平面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叫做</a:t>
            </a:r>
            <a:r>
              <a:rPr lang="zh-CN" altLang="en-US" sz="3200" u="sng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    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 220"/>
          <p:cNvSpPr/>
          <p:nvPr/>
        </p:nvSpPr>
        <p:spPr>
          <a:xfrm>
            <a:off x="3987556" y="258104"/>
            <a:ext cx="3426460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复习旧知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4097522" y="1077784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公共原点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57668" y="1076470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相互垂直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4897192" y="2557338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x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6596332" y="2557338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横轴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文本框 7"/>
          <p:cNvSpPr txBox="1"/>
          <p:nvPr/>
        </p:nvSpPr>
        <p:spPr>
          <a:xfrm>
            <a:off x="9339531" y="2537477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右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4897192" y="3294512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y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6596332" y="3294513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纵轴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9339531" y="3286698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上</a:t>
            </a:r>
          </a:p>
        </p:txBody>
      </p:sp>
      <p:sp>
        <p:nvSpPr>
          <p:cNvPr id="15" name="文本框 7"/>
          <p:cNvSpPr txBox="1"/>
          <p:nvPr/>
        </p:nvSpPr>
        <p:spPr>
          <a:xfrm>
            <a:off x="5610045" y="4018344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坐标原点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文本框 7"/>
          <p:cNvSpPr txBox="1"/>
          <p:nvPr/>
        </p:nvSpPr>
        <p:spPr>
          <a:xfrm>
            <a:off x="3652376" y="4755518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坐标轴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文本框 7"/>
          <p:cNvSpPr txBox="1"/>
          <p:nvPr/>
        </p:nvSpPr>
        <p:spPr>
          <a:xfrm>
            <a:off x="6859449" y="5489307"/>
            <a:ext cx="2498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坐标平面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41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1"/>
      <p:bldP spid="8" grpId="2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7" y="1688735"/>
            <a:ext cx="11411265" cy="302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57" y="229541"/>
            <a:ext cx="5364163" cy="835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 220"/>
          <p:cNvSpPr/>
          <p:nvPr/>
        </p:nvSpPr>
        <p:spPr>
          <a:xfrm>
            <a:off x="314325" y="1064260"/>
            <a:ext cx="2172335" cy="4089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课后作业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074" y="2407571"/>
            <a:ext cx="4465600" cy="76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同步练习</a:t>
            </a: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册</a:t>
            </a:r>
            <a:r>
              <a:rPr lang="en-US" altLang="zh-CN" sz="32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+</a:t>
            </a:r>
            <a:r>
              <a:rPr lang="zh-CN" altLang="en-US" sz="3200" dirty="0" smtClean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名校课堂</a:t>
            </a:r>
            <a:endParaRPr lang="zh-CN" altLang="en-US" sz="3200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72394" y="1743034"/>
            <a:ext cx="10468185" cy="2242185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sz="3200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知道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坐标</a:t>
            </a:r>
            <a:r>
              <a:rPr sz="32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轴上</a:t>
            </a:r>
            <a:r>
              <a:rPr sz="3200" b="1" dirty="0" err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的点的数据特征和</a:t>
            </a:r>
            <a:r>
              <a:rPr sz="32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四个象限</a:t>
            </a:r>
            <a:r>
              <a:rPr sz="3200" b="1" dirty="0" err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中点的符号特征</a:t>
            </a:r>
            <a:r>
              <a:rPr sz="3200" b="1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，并能应用其特征解题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  <a:p>
            <a:pPr marL="0" indent="0">
              <a:lnSpc>
                <a:spcPct val="130000"/>
              </a:lnSpc>
              <a:buNone/>
            </a:pP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2.能写出一点关于</a:t>
            </a:r>
            <a:r>
              <a:rPr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x轴，y轴和原点对称</a:t>
            </a:r>
            <a:r>
              <a:rPr sz="32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点的坐标。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7" y="181282"/>
            <a:ext cx="3805821" cy="592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 220"/>
          <p:cNvSpPr/>
          <p:nvPr/>
        </p:nvSpPr>
        <p:spPr>
          <a:xfrm>
            <a:off x="3987556" y="258104"/>
            <a:ext cx="3426460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定向自学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59" y="1473310"/>
            <a:ext cx="4417731" cy="348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952099" y="4979700"/>
            <a:ext cx="8100124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3200" b="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注意：坐标轴上的点</a:t>
            </a:r>
            <a:r>
              <a:rPr lang="zh-CN" sz="32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不属于任何一个象限。</a:t>
            </a:r>
            <a:endParaRPr lang="zh-CN" altLang="en-US" sz="32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16211" y="782264"/>
            <a:ext cx="10739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sz="3200" b="1" dirty="0" err="1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建立平面直角坐标系</a:t>
            </a:r>
            <a:r>
              <a:rPr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观察平面直角坐标系把坐标平面分成了几个部分？</a:t>
            </a:r>
            <a:endParaRPr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275517" y="771641"/>
            <a:ext cx="5987919" cy="39241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.如图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所示，八边形ABCDEFGH与</a:t>
            </a:r>
            <a:r>
              <a:rPr 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两条坐标轴的交点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分别是M,N,P,Q四点。</a:t>
            </a:r>
          </a:p>
          <a:p>
            <a:pPr>
              <a:spcBef>
                <a:spcPts val="600"/>
              </a:spcBef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（1）分别写出</a:t>
            </a: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各象限内和坐标轴上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点的坐标。</a:t>
            </a:r>
          </a:p>
          <a:p>
            <a:pPr>
              <a:spcBef>
                <a:spcPts val="600"/>
              </a:spcBef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第一象限</a:t>
            </a:r>
            <a:r>
              <a:rPr 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      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600"/>
              </a:spcBef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第二象限：</a:t>
            </a:r>
          </a:p>
          <a:p>
            <a:pPr>
              <a:spcBef>
                <a:spcPts val="600"/>
              </a:spcBef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第三象限：</a:t>
            </a:r>
          </a:p>
          <a:p>
            <a:pPr>
              <a:spcBef>
                <a:spcPts val="600"/>
              </a:spcBef>
            </a:pP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第四象限</a:t>
            </a:r>
            <a:r>
              <a:rPr 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75297" y="2672475"/>
            <a:ext cx="546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A(3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1),B(1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75297" y="3155089"/>
            <a:ext cx="546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C(-1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3),D(-3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962988" y="3656279"/>
            <a:ext cx="546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E(-3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),F(-1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75296" y="4183757"/>
            <a:ext cx="5461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G(1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),H(3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814858" y="4566494"/>
            <a:ext cx="58285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32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观察各点坐标，同一象限内的点的坐标的共同特点是什么</a:t>
            </a:r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  <a:endParaRPr lang="zh-CN" altLang="en-US" sz="32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坐标轴上的点有什么特点</a:t>
            </a:r>
            <a:r>
              <a:rPr lang="zh-CN" altLang="en-US" sz="28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371369" y="4693790"/>
            <a:ext cx="2441648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x轴：</a:t>
            </a:r>
          </a:p>
          <a:p>
            <a:pPr>
              <a:spcBef>
                <a:spcPts val="600"/>
              </a:spcBef>
            </a:pP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y轴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7" name="文本框 10"/>
          <p:cNvSpPr txBox="1"/>
          <p:nvPr/>
        </p:nvSpPr>
        <p:spPr>
          <a:xfrm>
            <a:off x="1398927" y="4678037"/>
            <a:ext cx="3861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M(3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),N(-3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sp>
        <p:nvSpPr>
          <p:cNvPr id="18" name="文本框 11"/>
          <p:cNvSpPr txBox="1"/>
          <p:nvPr/>
        </p:nvSpPr>
        <p:spPr>
          <a:xfrm>
            <a:off x="1419160" y="5201803"/>
            <a:ext cx="328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P(0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),Q(0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-3</a:t>
            </a:r>
            <a:r>
              <a:rPr 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87" y="37625"/>
            <a:ext cx="5473625" cy="516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 220"/>
          <p:cNvSpPr/>
          <p:nvPr/>
        </p:nvSpPr>
        <p:spPr>
          <a:xfrm>
            <a:off x="281427" y="216684"/>
            <a:ext cx="8601064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学（活动一：探究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各象限内和坐标轴上的点的坐标特征）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66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-208635" y="1418112"/>
            <a:ext cx="729792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小结：</a:t>
            </a:r>
            <a:endParaRPr lang="en-US" altLang="zh-CN" sz="3600" b="1" dirty="0" smtClean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第一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象限：              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象限：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第三象限：              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第四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象限：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7" name="对象 2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65855"/>
              </p:ext>
            </p:extLst>
          </p:nvPr>
        </p:nvGraphicFramePr>
        <p:xfrm>
          <a:off x="2311319" y="1990078"/>
          <a:ext cx="17399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r:id="rId3" imgW="19507200" imgH="5486400" progId="Equations">
                  <p:embed/>
                </p:oleObj>
              </mc:Choice>
              <mc:Fallback>
                <p:oleObj r:id="rId3" imgW="19507200" imgH="5486400" progId="Equation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319" y="1990078"/>
                        <a:ext cx="17399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52529"/>
              </p:ext>
            </p:extLst>
          </p:nvPr>
        </p:nvGraphicFramePr>
        <p:xfrm>
          <a:off x="2310425" y="2454833"/>
          <a:ext cx="16637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r:id="rId5" imgW="19507200" imgH="5486400" progId="Equations">
                  <p:embed/>
                </p:oleObj>
              </mc:Choice>
              <mc:Fallback>
                <p:oleObj r:id="rId5" imgW="19507200" imgH="5486400" progId="Equation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0425" y="2454833"/>
                        <a:ext cx="1663700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7299"/>
              </p:ext>
            </p:extLst>
          </p:nvPr>
        </p:nvGraphicFramePr>
        <p:xfrm>
          <a:off x="2266476" y="2885709"/>
          <a:ext cx="174148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r:id="rId7" imgW="19507200" imgH="5486400" progId="Equations">
                  <p:embed/>
                </p:oleObj>
              </mc:Choice>
              <mc:Fallback>
                <p:oleObj r:id="rId7" imgW="19507200" imgH="5486400" progId="Equation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476" y="2885709"/>
                        <a:ext cx="1741487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83133"/>
              </p:ext>
            </p:extLst>
          </p:nvPr>
        </p:nvGraphicFramePr>
        <p:xfrm>
          <a:off x="2289923" y="3348241"/>
          <a:ext cx="17414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r:id="rId9" imgW="19507200" imgH="5486400" progId="Equations">
                  <p:embed/>
                </p:oleObj>
              </mc:Choice>
              <mc:Fallback>
                <p:oleObj r:id="rId9" imgW="19507200" imgH="5486400" progId="Equations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23" y="3348241"/>
                        <a:ext cx="174148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-208635" y="4124079"/>
            <a:ext cx="3025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在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轴上的点：              </a:t>
            </a:r>
            <a:endParaRPr lang="en-US" altLang="zh-CN" sz="2800" b="1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轴上的点：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816999" y="4124079"/>
            <a:ext cx="3025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纵坐标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=0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16999" y="4550459"/>
            <a:ext cx="3025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横坐标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=0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61" y="286166"/>
            <a:ext cx="6743639" cy="63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 220"/>
          <p:cNvSpPr/>
          <p:nvPr/>
        </p:nvSpPr>
        <p:spPr>
          <a:xfrm>
            <a:off x="281427" y="216684"/>
            <a:ext cx="8601064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学（活动一：探究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各象限内和坐标轴上的点的坐标特征）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661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220"/>
          <p:cNvSpPr/>
          <p:nvPr/>
        </p:nvSpPr>
        <p:spPr>
          <a:xfrm>
            <a:off x="2321169" y="259009"/>
            <a:ext cx="2259457" cy="439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8" y="181281"/>
            <a:ext cx="2239322" cy="34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490104" y="1551673"/>
            <a:ext cx="109916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1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、若点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a,-2a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）是第二象限内的点，则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a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的取值范围是</a:t>
            </a:r>
            <a:r>
              <a:rPr lang="zh-CN" altLang="en-US" sz="4000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14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220"/>
          <p:cNvSpPr/>
          <p:nvPr/>
        </p:nvSpPr>
        <p:spPr>
          <a:xfrm>
            <a:off x="2321169" y="259009"/>
            <a:ext cx="2259457" cy="43973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反馈固学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48" y="181281"/>
            <a:ext cx="2239322" cy="348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317575" y="1551673"/>
            <a:ext cx="109916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、若点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m+5,m-2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）在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x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轴上，则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zh-CN" altLang="en-US" sz="4000" b="1" u="sng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，</a:t>
            </a:r>
            <a:endParaRPr lang="en-US" altLang="zh-CN" sz="4000" b="1" dirty="0" smtClean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若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点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P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（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m+5,m-2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）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en-US" altLang="zh-CN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y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轴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上，则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m=</a:t>
            </a:r>
            <a:r>
              <a:rPr lang="zh-CN" altLang="en-US" sz="4000" b="1" u="sng" dirty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       </a:t>
            </a:r>
            <a:r>
              <a:rPr lang="zh-CN" altLang="en-US" sz="4000" b="1" dirty="0" smtClean="0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3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23" y="216684"/>
            <a:ext cx="6472577" cy="610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89973"/>
              </p:ext>
            </p:extLst>
          </p:nvPr>
        </p:nvGraphicFramePr>
        <p:xfrm>
          <a:off x="161983" y="1061048"/>
          <a:ext cx="5557440" cy="315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979"/>
                <a:gridCol w="1354347"/>
                <a:gridCol w="1414733"/>
                <a:gridCol w="1656381"/>
              </a:tblGrid>
              <a:tr h="48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点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关于</a:t>
                      </a:r>
                      <a:r>
                        <a:rPr lang="en-US" altLang="zh-CN" sz="2400" dirty="0" smtClean="0"/>
                        <a:t>x</a:t>
                      </a:r>
                      <a:r>
                        <a:rPr lang="zh-CN" altLang="en-US" sz="2400" dirty="0" smtClean="0"/>
                        <a:t>轴对称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关于</a:t>
                      </a:r>
                      <a:r>
                        <a:rPr lang="en-US" altLang="zh-CN" sz="2400" dirty="0" smtClean="0"/>
                        <a:t>y</a:t>
                      </a:r>
                      <a:r>
                        <a:rPr lang="zh-CN" altLang="en-US" sz="2400" dirty="0" smtClean="0"/>
                        <a:t>轴对称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 smtClean="0"/>
                        <a:t>关于原点对称</a:t>
                      </a:r>
                      <a:endParaRPr lang="zh-CN" altLang="en-US" sz="2400" dirty="0"/>
                    </a:p>
                  </a:txBody>
                  <a:tcPr/>
                </a:tc>
              </a:tr>
              <a:tr h="5821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A(3,1)</a:t>
                      </a:r>
                      <a:endParaRPr lang="zh-CN" altLang="en-US" sz="2400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/>
                </a:tc>
              </a:tr>
              <a:tr h="58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B(1,3)</a:t>
                      </a:r>
                      <a:endParaRPr lang="zh-CN" altLang="en-US" sz="240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  <a:tr h="58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C(-1,3)</a:t>
                      </a:r>
                      <a:endParaRPr lang="zh-CN" altLang="en-US" sz="240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  <a:tr h="5821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dirty="0" smtClean="0">
                          <a:latin typeface="黑体" pitchFamily="49" charset="-122"/>
                          <a:ea typeface="黑体" pitchFamily="49" charset="-122"/>
                        </a:rPr>
                        <a:t>D(-3,1)</a:t>
                      </a:r>
                      <a:endParaRPr lang="zh-CN" altLang="en-US" sz="2400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6"/>
          <p:cNvSpPr txBox="1"/>
          <p:nvPr/>
        </p:nvSpPr>
        <p:spPr>
          <a:xfrm>
            <a:off x="1187556" y="1833295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2678538" y="1855551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122745" y="1867123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 220"/>
          <p:cNvSpPr/>
          <p:nvPr/>
        </p:nvSpPr>
        <p:spPr>
          <a:xfrm>
            <a:off x="281427" y="216684"/>
            <a:ext cx="8008558" cy="51562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合作研学、展示激</a:t>
            </a:r>
            <a:r>
              <a:rPr lang="zh-CN" altLang="en-US" sz="2000" b="1" dirty="0" smtClean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学（活动二</a:t>
            </a:r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：探究关于坐标轴对称的点的坐标特征）</a:t>
            </a:r>
            <a:endParaRPr lang="en-US" altLang="zh-CN" sz="20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2"/>
          <p:cNvSpPr txBox="1"/>
          <p:nvPr/>
        </p:nvSpPr>
        <p:spPr>
          <a:xfrm>
            <a:off x="281426" y="4273086"/>
            <a:ext cx="5690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32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关于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轴，</a:t>
            </a:r>
            <a:r>
              <a:rPr lang="en-US" altLang="zh-CN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y</a:t>
            </a:r>
            <a:r>
              <a:rPr lang="zh-CN" altLang="en-US" sz="32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轴和原点的对称点的特征分别是什么？</a:t>
            </a:r>
          </a:p>
        </p:txBody>
      </p:sp>
      <p:sp>
        <p:nvSpPr>
          <p:cNvPr id="13" name="文本框 6"/>
          <p:cNvSpPr txBox="1"/>
          <p:nvPr/>
        </p:nvSpPr>
        <p:spPr>
          <a:xfrm>
            <a:off x="1187556" y="2437671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文本框 6"/>
          <p:cNvSpPr txBox="1"/>
          <p:nvPr/>
        </p:nvSpPr>
        <p:spPr>
          <a:xfrm>
            <a:off x="2678538" y="2437671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6"/>
          <p:cNvSpPr txBox="1"/>
          <p:nvPr/>
        </p:nvSpPr>
        <p:spPr>
          <a:xfrm>
            <a:off x="4122745" y="2449779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187556" y="2997353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6"/>
          <p:cNvSpPr txBox="1"/>
          <p:nvPr/>
        </p:nvSpPr>
        <p:spPr>
          <a:xfrm>
            <a:off x="2678538" y="2999791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6"/>
          <p:cNvSpPr txBox="1"/>
          <p:nvPr/>
        </p:nvSpPr>
        <p:spPr>
          <a:xfrm>
            <a:off x="4122745" y="3018813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-3)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1187556" y="3570929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(-3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6"/>
          <p:cNvSpPr txBox="1"/>
          <p:nvPr/>
        </p:nvSpPr>
        <p:spPr>
          <a:xfrm>
            <a:off x="2678538" y="3574024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6"/>
          <p:cNvSpPr txBox="1"/>
          <p:nvPr/>
        </p:nvSpPr>
        <p:spPr>
          <a:xfrm>
            <a:off x="4122745" y="3586132"/>
            <a:ext cx="187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-1)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752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1398</TotalTime>
  <Words>1222</Words>
  <Application>Microsoft Office PowerPoint</Application>
  <PresentationFormat>自定义</PresentationFormat>
  <Paragraphs>140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波形</vt:lpstr>
      <vt:lpstr>Microsoft Equation</vt:lpstr>
      <vt:lpstr>Equation</vt:lpstr>
      <vt:lpstr>19.2.2  平面直角坐标系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 代数式</dc:title>
  <dc:creator>Administrator</dc:creator>
  <cp:lastModifiedBy>AutoBVT</cp:lastModifiedBy>
  <cp:revision>161</cp:revision>
  <dcterms:created xsi:type="dcterms:W3CDTF">2015-05-05T08:02:00Z</dcterms:created>
  <dcterms:modified xsi:type="dcterms:W3CDTF">2023-11-14T09:04:27Z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2052-10.8.2.6726</vt:lpwstr>
  </property>
</Properties>
</file>