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91" r:id="rId4"/>
    <p:sldId id="318" r:id="rId5"/>
    <p:sldId id="359" r:id="rId6"/>
    <p:sldId id="367" r:id="rId7"/>
    <p:sldId id="381" r:id="rId8"/>
    <p:sldId id="382" r:id="rId9"/>
    <p:sldId id="316" r:id="rId10"/>
    <p:sldId id="369" r:id="rId11"/>
    <p:sldId id="287" r:id="rId12"/>
    <p:sldId id="362" r:id="rId13"/>
    <p:sldId id="37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96"/>
      </p:cViewPr>
      <p:guideLst>
        <p:guide orient="horz" pos="2198"/>
        <p:guide pos="3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.wmf"/><Relationship Id="rId8" Type="http://schemas.openxmlformats.org/officeDocument/2006/relationships/image" Target="../media/image14.wmf"/><Relationship Id="rId7" Type="http://schemas.openxmlformats.org/officeDocument/2006/relationships/image" Target="../media/image13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E5D9A-C0DC-4FD9-B94B-7DEFCD51C7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67F65-5FE0-4579-BD1A-BB988283AF6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5.wmf"/><Relationship Id="rId1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8" Type="http://schemas.openxmlformats.org/officeDocument/2006/relationships/image" Target="../media/image9.w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24" Type="http://schemas.openxmlformats.org/officeDocument/2006/relationships/vmlDrawing" Target="../drawings/vmlDrawing3.vml"/><Relationship Id="rId23" Type="http://schemas.openxmlformats.org/officeDocument/2006/relationships/slideLayout" Target="../slideLayouts/slideLayout7.xml"/><Relationship Id="rId22" Type="http://schemas.openxmlformats.org/officeDocument/2006/relationships/oleObject" Target="../embeddings/oleObject13.bin"/><Relationship Id="rId21" Type="http://schemas.openxmlformats.org/officeDocument/2006/relationships/image" Target="../media/image15.wmf"/><Relationship Id="rId20" Type="http://schemas.openxmlformats.org/officeDocument/2006/relationships/oleObject" Target="../embeddings/oleObject12.bin"/><Relationship Id="rId2" Type="http://schemas.openxmlformats.org/officeDocument/2006/relationships/image" Target="../media/image6.jpeg"/><Relationship Id="rId19" Type="http://schemas.openxmlformats.org/officeDocument/2006/relationships/oleObject" Target="../embeddings/oleObject11.bin"/><Relationship Id="rId18" Type="http://schemas.openxmlformats.org/officeDocument/2006/relationships/image" Target="../media/image14.wmf"/><Relationship Id="rId17" Type="http://schemas.openxmlformats.org/officeDocument/2006/relationships/oleObject" Target="../embeddings/oleObject10.bin"/><Relationship Id="rId16" Type="http://schemas.openxmlformats.org/officeDocument/2006/relationships/image" Target="../media/image13.wmf"/><Relationship Id="rId15" Type="http://schemas.openxmlformats.org/officeDocument/2006/relationships/oleObject" Target="../embeddings/oleObject9.bin"/><Relationship Id="rId14" Type="http://schemas.openxmlformats.org/officeDocument/2006/relationships/image" Target="../media/image12.wmf"/><Relationship Id="rId13" Type="http://schemas.openxmlformats.org/officeDocument/2006/relationships/oleObject" Target="../embeddings/oleObject8.bin"/><Relationship Id="rId12" Type="http://schemas.openxmlformats.org/officeDocument/2006/relationships/image" Target="../media/image11.wmf"/><Relationship Id="rId11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1870075" y="1724660"/>
            <a:ext cx="9363075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第三十章   二次函数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98623" y="3234813"/>
            <a:ext cx="9793605" cy="1568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30.4.3</a:t>
            </a:r>
            <a:r>
              <a:rPr lang="zh-CN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二次函数的应用</a:t>
            </a:r>
            <a:r>
              <a:rPr lang="en-US" altLang="zh-C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endParaRPr lang="zh-CN" alt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根据二次函数</a:t>
            </a:r>
            <a:r>
              <a:rPr lang="zh-CN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717F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函数值</a:t>
            </a:r>
            <a:r>
              <a:rPr lang="zh-CN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解决实际问题</a:t>
            </a:r>
            <a:r>
              <a:rPr lang="en-US" altLang="zh-C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80701" y="221152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 220"/>
          <p:cNvSpPr/>
          <p:nvPr/>
        </p:nvSpPr>
        <p:spPr>
          <a:xfrm>
            <a:off x="314325" y="1064260"/>
            <a:ext cx="2033905" cy="45085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课后作业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23910" y="3168307"/>
            <a:ext cx="619268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1335" y="1515110"/>
            <a:ext cx="8707755" cy="583565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953779" y="2253787"/>
            <a:ext cx="10576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数学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书 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P48--49  </a:t>
            </a:r>
            <a:r>
              <a:rPr lang="zh-CN" altLang="zh-CN" sz="3600" dirty="0"/>
              <a:t>习</a:t>
            </a:r>
            <a:r>
              <a:rPr lang="zh-CN" altLang="zh-CN" sz="3600" dirty="0" smtClean="0"/>
              <a:t>题</a:t>
            </a:r>
            <a:r>
              <a:rPr lang="en-US" altLang="zh-CN" sz="3600" dirty="0" smtClean="0"/>
              <a:t>A</a:t>
            </a:r>
            <a:r>
              <a:rPr lang="zh-CN" altLang="en-US" sz="3600" dirty="0" smtClean="0"/>
              <a:t>、</a:t>
            </a:r>
            <a:r>
              <a:rPr lang="en-US" altLang="zh-CN" sz="3600" dirty="0" smtClean="0"/>
              <a:t>B</a:t>
            </a:r>
            <a:r>
              <a:rPr lang="zh-CN" altLang="en-US" sz="3600" dirty="0" smtClean="0"/>
              <a:t>组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779008" y="3303809"/>
            <a:ext cx="5596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C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全品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补充题：</a:t>
            </a:r>
            <a:endParaRPr lang="zh-CN" altLang="zh-CN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015" y="983615"/>
            <a:ext cx="8525510" cy="5684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补充题：</a:t>
            </a:r>
            <a:endParaRPr lang="zh-CN" altLang="zh-CN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" y="1473200"/>
            <a:ext cx="6439535" cy="53409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645" y="1346200"/>
            <a:ext cx="4608195" cy="279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0" name=" 220"/>
          <p:cNvSpPr/>
          <p:nvPr/>
        </p:nvSpPr>
        <p:spPr>
          <a:xfrm>
            <a:off x="81916" y="1016000"/>
            <a:ext cx="1991584" cy="49082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67825" y="1752833"/>
            <a:ext cx="228282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/>
              <a:t>课本</a:t>
            </a:r>
            <a:endParaRPr lang="zh-CN" altLang="en-US" sz="4800" b="1" dirty="0"/>
          </a:p>
          <a:p>
            <a:pPr algn="ctr"/>
            <a:endParaRPr lang="zh-CN" altLang="en-US" sz="4800" b="1" dirty="0"/>
          </a:p>
          <a:p>
            <a:pPr algn="ctr"/>
            <a:r>
              <a:rPr lang="zh-CN" altLang="en-US" sz="4800" b="1" dirty="0"/>
              <a:t>练习本</a:t>
            </a:r>
            <a:endParaRPr lang="zh-CN" altLang="en-US" sz="4800" b="1" dirty="0"/>
          </a:p>
          <a:p>
            <a:pPr algn="ctr"/>
            <a:endParaRPr lang="zh-CN" altLang="en-US" sz="4800" b="1" dirty="0"/>
          </a:p>
          <a:p>
            <a:pPr algn="ctr"/>
            <a:endParaRPr lang="zh-CN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847" y="18128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0" name=" 220"/>
          <p:cNvSpPr/>
          <p:nvPr/>
        </p:nvSpPr>
        <p:spPr>
          <a:xfrm>
            <a:off x="81915" y="1015999"/>
            <a:ext cx="2361482" cy="572957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99896" y="2967334"/>
            <a:ext cx="894183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90930" y="1760220"/>
            <a:ext cx="10232390" cy="36614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20090">
              <a:lnSpc>
                <a:spcPct val="130000"/>
              </a:lnSpc>
            </a:pPr>
            <a:endParaRPr lang="en-US" altLang="zh-CN" sz="3600" dirty="0" smtClean="0">
              <a:solidFill>
                <a:schemeClr val="tx1"/>
              </a:solidFill>
              <a:latin typeface="+mn-ea"/>
              <a:cs typeface="+mn-ea"/>
            </a:endParaRPr>
          </a:p>
          <a:p>
            <a:pPr indent="720090">
              <a:lnSpc>
                <a:spcPct val="130000"/>
              </a:lnSpc>
            </a:pPr>
            <a:r>
              <a:rPr lang="en-US" altLang="zh-CN" sz="3600" dirty="0" smtClean="0">
                <a:solidFill>
                  <a:schemeClr val="tx1"/>
                </a:solidFill>
                <a:latin typeface="+mn-ea"/>
                <a:cs typeface="+mn-ea"/>
              </a:rPr>
              <a:t>1.</a:t>
            </a:r>
            <a:r>
              <a:rPr lang="zh-CN" altLang="en-US" sz="3600" dirty="0" smtClean="0">
                <a:solidFill>
                  <a:schemeClr val="tx1"/>
                </a:solidFill>
                <a:latin typeface="+mn-ea"/>
                <a:cs typeface="+mn-ea"/>
              </a:rPr>
              <a:t>经历用二次函数模型解决实际问题的过程，进一步体会数学模型思想。</a:t>
            </a:r>
            <a:endParaRPr lang="zh-CN" altLang="en-US" sz="3600" dirty="0" smtClean="0">
              <a:solidFill>
                <a:schemeClr val="tx1"/>
              </a:solidFill>
              <a:latin typeface="+mn-ea"/>
              <a:cs typeface="+mn-ea"/>
            </a:endParaRPr>
          </a:p>
          <a:p>
            <a:pPr indent="720090">
              <a:lnSpc>
                <a:spcPct val="130000"/>
              </a:lnSpc>
            </a:pPr>
            <a:r>
              <a:rPr lang="en-US" altLang="zh-CN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2.</a:t>
            </a:r>
            <a:r>
              <a:rPr lang="zh-CN" altLang="en-US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已知二次函数</a:t>
            </a:r>
            <a:r>
              <a:rPr lang="en-US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y=ax</a:t>
            </a:r>
            <a:r>
              <a:rPr lang="en-US" sz="3600" baseline="300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+bx+c</a:t>
            </a:r>
            <a:r>
              <a:rPr lang="zh-CN" altLang="en-US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的某一个函数值</a:t>
            </a:r>
            <a:r>
              <a:rPr lang="en-US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y=m,</a:t>
            </a:r>
            <a:r>
              <a:rPr lang="zh-CN" altLang="en-US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就可利用一元二次方程</a:t>
            </a:r>
            <a:r>
              <a:rPr lang="en-US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ax</a:t>
            </a:r>
            <a:r>
              <a:rPr lang="en-US" sz="3600" baseline="300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+bx+c=m</a:t>
            </a:r>
            <a:r>
              <a:rPr lang="zh-CN" altLang="en-US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确定与它对应的</a:t>
            </a:r>
            <a:r>
              <a:rPr lang="en-US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x</a:t>
            </a:r>
            <a:r>
              <a:rPr lang="zh-CN" altLang="en-US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的值。</a:t>
            </a:r>
            <a:endParaRPr lang="zh-CN" altLang="en-US" sz="3600" b="1">
              <a:solidFill>
                <a:schemeClr val="tx1"/>
              </a:solidFill>
              <a:latin typeface="+mn-ea"/>
              <a:cs typeface="+mn-ea"/>
            </a:endParaRPr>
          </a:p>
          <a:p>
            <a:pPr indent="720090">
              <a:lnSpc>
                <a:spcPct val="120000"/>
              </a:lnSpc>
            </a:pPr>
            <a:endParaRPr lang="zh-CN" altLang="en-US" sz="3600" b="1" dirty="0" smtClean="0">
              <a:solidFill>
                <a:schemeClr val="tx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8955" y="1685290"/>
            <a:ext cx="633666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汽车在行驶中,由于惯性作用,刹车后还要向前滑行一段距离才能停住,这段距离叫做刹车距离.刹车距离是分析和处理道路交通事故的一个重要因素.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915" y="180975"/>
            <a:ext cx="4076700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0" name=" 220"/>
          <p:cNvSpPr/>
          <p:nvPr/>
        </p:nvSpPr>
        <p:spPr>
          <a:xfrm>
            <a:off x="4158616" y="353060"/>
            <a:ext cx="1991584" cy="49082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定向自学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3102"/>
          <a:stretch>
            <a:fillRect/>
          </a:stretch>
        </p:blipFill>
        <p:spPr>
          <a:xfrm>
            <a:off x="7032625" y="2229485"/>
            <a:ext cx="4271645" cy="281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6105" y="850900"/>
            <a:ext cx="11384280" cy="3449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有一道路交通事故案例</a:t>
            </a:r>
            <a:r>
              <a:rPr 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甲、乙两车在限速为</a:t>
            </a:r>
            <a:r>
              <a:rPr 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 km/h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的湿滑弯道上相向而行</a:t>
            </a:r>
            <a:r>
              <a:rPr 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待望见对方</a:t>
            </a:r>
            <a:r>
              <a:rPr 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同时刹车已经晚了</a:t>
            </a:r>
            <a:r>
              <a:rPr 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两车还是相撞</a:t>
            </a:r>
            <a:r>
              <a:rPr lang="en-US" sz="2800" i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事后经现场勘察</a:t>
            </a:r>
            <a:r>
              <a:rPr 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测得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甲车的刹车距离为</a:t>
            </a:r>
            <a:r>
              <a:rPr 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 m,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乙车的刹车距离超过</a:t>
            </a:r>
            <a:r>
              <a:rPr 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 m,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但小于</a:t>
            </a:r>
            <a:r>
              <a:rPr 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 m</a:t>
            </a:r>
            <a:r>
              <a:rPr lang="en-US" sz="2800" i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根据有关资料</a:t>
            </a:r>
            <a:r>
              <a:rPr 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在这样的湿滑路面上</a:t>
            </a:r>
            <a:r>
              <a:rPr 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endParaRPr lang="en-US" sz="28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1717F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甲车的刹车距离</a:t>
            </a:r>
            <a:r>
              <a:rPr lang="en-US" sz="2800" dirty="0" smtClean="0">
                <a:solidFill>
                  <a:srgbClr val="1717F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zh-CN" altLang="en-US" sz="2800" baseline="-25000" dirty="0" smtClean="0">
                <a:solidFill>
                  <a:srgbClr val="1717F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</a:t>
            </a:r>
            <a:r>
              <a:rPr lang="en-US" sz="2800" dirty="0" smtClean="0">
                <a:solidFill>
                  <a:srgbClr val="1717F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(m)</a:t>
            </a:r>
            <a:r>
              <a:rPr lang="zh-CN" altLang="en-US" sz="2800" dirty="0" smtClean="0">
                <a:solidFill>
                  <a:srgbClr val="1717F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与车速</a:t>
            </a:r>
            <a:r>
              <a:rPr lang="en-US" sz="2800" dirty="0" smtClean="0">
                <a:solidFill>
                  <a:srgbClr val="1717F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x(km/h)</a:t>
            </a:r>
            <a:r>
              <a:rPr lang="zh-CN" altLang="en-US" sz="2800" dirty="0" smtClean="0">
                <a:solidFill>
                  <a:srgbClr val="1717F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之间的关系为</a:t>
            </a:r>
            <a:r>
              <a:rPr 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zh-CN" altLang="en-US" sz="2800" baseline="-25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</a:t>
            </a:r>
            <a:r>
              <a:rPr 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=0.1x+0.01x</a:t>
            </a:r>
            <a:r>
              <a:rPr lang="en-US" sz="2800" baseline="30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sz="2800" dirty="0" smtClean="0">
                <a:solidFill>
                  <a:srgbClr val="1717F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endParaRPr lang="en-US" sz="2800" dirty="0" smtClean="0">
              <a:solidFill>
                <a:srgbClr val="1717F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1717F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乙车的刹车距离</a:t>
            </a:r>
            <a:r>
              <a:rPr lang="en-US" sz="2800" dirty="0" smtClean="0">
                <a:solidFill>
                  <a:srgbClr val="1717F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zh-CN" altLang="en-US" sz="2800" baseline="-25000" dirty="0" smtClean="0">
                <a:solidFill>
                  <a:srgbClr val="1717F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</a:t>
            </a:r>
            <a:r>
              <a:rPr lang="en-US" sz="2800" dirty="0" smtClean="0">
                <a:solidFill>
                  <a:srgbClr val="1717F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(m)</a:t>
            </a:r>
            <a:r>
              <a:rPr lang="zh-CN" altLang="en-US" sz="2800" dirty="0" smtClean="0">
                <a:solidFill>
                  <a:srgbClr val="1717F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与车速</a:t>
            </a:r>
            <a:r>
              <a:rPr lang="en-US" sz="2800" dirty="0" smtClean="0">
                <a:solidFill>
                  <a:srgbClr val="1717F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 (km/h)</a:t>
            </a:r>
            <a:r>
              <a:rPr lang="zh-CN" altLang="en-US" sz="2800" dirty="0" smtClean="0">
                <a:solidFill>
                  <a:srgbClr val="1717F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之间的关系为</a:t>
            </a:r>
            <a:r>
              <a:rPr 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zh-CN" altLang="en-US" sz="2800" baseline="-25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</a:t>
            </a:r>
            <a:r>
              <a:rPr 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   x.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915" y="180975"/>
            <a:ext cx="4076700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矩形 7"/>
          <p:cNvSpPr/>
          <p:nvPr/>
        </p:nvSpPr>
        <p:spPr>
          <a:xfrm>
            <a:off x="529590" y="4300855"/>
            <a:ext cx="11000740" cy="15684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甲车刹车前的行驶速度是多少千米</a:t>
            </a:r>
            <a:r>
              <a:rPr lang="en-US" sz="3200" i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 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甲车是否违章超速</a:t>
            </a:r>
            <a:r>
              <a:rPr 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  <a:endParaRPr lang="zh-CN" altLang="en-US" sz="32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乙车刹车前的行驶速度在什么范围内</a:t>
            </a:r>
            <a:r>
              <a:rPr 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乙车是否违章超速</a:t>
            </a:r>
            <a:r>
              <a:rPr 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 220"/>
          <p:cNvSpPr/>
          <p:nvPr/>
        </p:nvSpPr>
        <p:spPr>
          <a:xfrm>
            <a:off x="4158616" y="353060"/>
            <a:ext cx="1991584" cy="49082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定向自学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480550" y="3586480"/>
          <a:ext cx="300990" cy="77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2" imgW="152400" imgH="393700" progId="Equation.KSEE3">
                  <p:embed/>
                </p:oleObj>
              </mc:Choice>
              <mc:Fallback>
                <p:oleObj name="" r:id="rId2" imgW="152400" imgH="3937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480550" y="3586480"/>
                        <a:ext cx="300990" cy="777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89869"/>
            <a:ext cx="678434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2800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甲</a:t>
            </a:r>
            <a:r>
              <a:rPr 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=12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代入</a:t>
            </a:r>
            <a:r>
              <a:rPr lang="en-US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2800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甲</a:t>
            </a:r>
            <a:r>
              <a:rPr 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=0</a:t>
            </a:r>
            <a:r>
              <a:rPr lang="en-US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+0</a:t>
            </a:r>
            <a:r>
              <a:rPr lang="en-US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01</a:t>
            </a:r>
            <a:r>
              <a:rPr lang="en-US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sz="2800" baseline="30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endParaRPr lang="en-US" sz="28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得</a:t>
            </a:r>
            <a:r>
              <a:rPr 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12=0</a:t>
            </a:r>
            <a:r>
              <a:rPr lang="en-US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+0</a:t>
            </a:r>
            <a:r>
              <a:rPr lang="en-US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01</a:t>
            </a:r>
            <a:r>
              <a:rPr lang="en-US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sz="2800" baseline="30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endParaRPr lang="zh-CN" altLang="en-US" sz="28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2120" y="2350822"/>
            <a:ext cx="5905851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化简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得   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sz="28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+10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-1200=0,</a:t>
            </a:r>
            <a:endParaRPr lang="zh-CN" alt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zh-CN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解得        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=30,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=-40(</a:t>
            </a:r>
            <a:r>
              <a:rPr lang="zh-CN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舍去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zh-CN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即甲车刹车前的行驶速度为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30 km/h,</a:t>
            </a:r>
            <a:r>
              <a:rPr lang="zh-CN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小于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 km/h,</a:t>
            </a:r>
            <a:r>
              <a:rPr lang="zh-CN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不违章超速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3769" y="4603319"/>
            <a:ext cx="5610528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(2)∵10&lt;</a:t>
            </a:r>
            <a:r>
              <a:rPr lang="en-US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2800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乙</a:t>
            </a:r>
            <a:r>
              <a:rPr 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&lt;12,       ∴10&lt;    </a:t>
            </a:r>
            <a:r>
              <a:rPr lang="en-US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&lt;12</a:t>
            </a:r>
            <a:r>
              <a:rPr lang="en-US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∴40&lt;</a:t>
            </a:r>
            <a:r>
              <a:rPr lang="en-US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&lt;48</a:t>
            </a:r>
            <a:r>
              <a:rPr lang="en-US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 </a:t>
            </a:r>
            <a:endParaRPr lang="en-US" sz="2800" i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∴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乙车刹车前的行驶速度在</a:t>
            </a:r>
            <a:r>
              <a:rPr 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 km/h</a:t>
            </a:r>
            <a:r>
              <a:rPr lang="en-US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~</a:t>
            </a:r>
            <a:r>
              <a:rPr 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48 km/h,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乙车违章超速</a:t>
            </a:r>
            <a:r>
              <a:rPr lang="en-US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571803" y="4472467"/>
          <a:ext cx="310590" cy="80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1" imgW="3657600" imgH="9448800" progId="">
                  <p:embed/>
                </p:oleObj>
              </mc:Choice>
              <mc:Fallback>
                <p:oleObj name="Equation" r:id="rId1" imgW="3657600" imgH="9448800" progId="">
                  <p:embed/>
                  <p:pic>
                    <p:nvPicPr>
                      <p:cNvPr id="0" name="图片 40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71803" y="4472467"/>
                        <a:ext cx="310590" cy="80120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7495732" y="1534090"/>
            <a:ext cx="38629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追问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endParaRPr lang="zh-C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800" b="1" dirty="0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已知二次函数的某个函数值</a:t>
            </a:r>
            <a:r>
              <a:rPr lang="en-US" sz="2800" b="1" dirty="0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如何求解对应的自变量的值</a:t>
            </a:r>
            <a:r>
              <a:rPr lang="en-US" sz="2800" b="1" dirty="0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zh-CN" altLang="en-US" sz="2800" b="1" dirty="0">
              <a:solidFill>
                <a:srgbClr val="1717F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00824" y="3632147"/>
            <a:ext cx="41011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已知二次函数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ax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bx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的某一个函数值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就可利用一元二次方程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ax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bx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确定与它对应的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的值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 220"/>
          <p:cNvSpPr/>
          <p:nvPr/>
        </p:nvSpPr>
        <p:spPr>
          <a:xfrm>
            <a:off x="176238" y="826330"/>
            <a:ext cx="2619339" cy="43529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</a:t>
            </a:r>
            <a:r>
              <a:rPr lang="zh-CN" altLang="zh-CN" sz="20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学</a:t>
            </a:r>
            <a:r>
              <a:rPr lang="en-US" altLang="zh-CN" sz="20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展示激学</a:t>
            </a:r>
            <a:endParaRPr lang="zh-CN" altLang="zh-CN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772519" y="3939567"/>
            <a:ext cx="545195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）设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sz="26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       ,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sz="26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-16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+3=0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6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解得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         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sz="2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      </a:t>
            </a:r>
            <a:endParaRPr lang="zh-CN" altLang="en-US" sz="26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的长为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均有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CF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的长为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8003" y="1248008"/>
            <a:ext cx="7001094" cy="289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</a:t>
            </a:r>
            <a:r>
              <a:rPr 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已知边长为</a:t>
            </a:r>
            <a:r>
              <a:rPr 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的正方形</a:t>
            </a:r>
            <a:r>
              <a:rPr lang="en-US" sz="2600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ABCD</a:t>
            </a:r>
            <a:r>
              <a:rPr 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sz="2600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BC</a:t>
            </a:r>
            <a:r>
              <a:rPr lang="zh-CN" alt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边上有一动点</a:t>
            </a:r>
            <a:r>
              <a:rPr lang="en-US" sz="2600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连接</a:t>
            </a:r>
            <a:r>
              <a:rPr lang="en-US" sz="2600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AE</a:t>
            </a:r>
            <a:r>
              <a:rPr 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</a:t>
            </a:r>
            <a:r>
              <a:rPr lang="en-US" sz="2600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EF</a:t>
            </a:r>
            <a:r>
              <a:rPr lang="zh-CN" alt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sz="2600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AE</a:t>
            </a:r>
            <a:r>
              <a:rPr 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交</a:t>
            </a:r>
            <a:r>
              <a:rPr lang="en-US" sz="2600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CD</a:t>
            </a:r>
            <a:r>
              <a:rPr lang="zh-CN" alt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边于点</a:t>
            </a:r>
            <a:r>
              <a:rPr lang="en-US" sz="2600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F.</a:t>
            </a:r>
            <a:endParaRPr lang="en-US" sz="2600" b="1" i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BE=x,CF=y,</a:t>
            </a:r>
            <a:r>
              <a:rPr lang="zh-CN" alt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求出</a:t>
            </a:r>
            <a:r>
              <a:rPr lang="en-US" altLang="zh-CN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之间的函数关系。</a:t>
            </a:r>
            <a:endParaRPr lang="zh-CN" altLang="en-US" sz="26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并解决下列问题：</a:t>
            </a:r>
            <a:endParaRPr lang="zh-CN" altLang="en-US" sz="26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 </a:t>
            </a:r>
            <a:r>
              <a:rPr lang="en-US" sz="2600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CF</a:t>
            </a:r>
            <a:r>
              <a:rPr lang="zh-CN" alt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的长可能等于</a:t>
            </a:r>
            <a:r>
              <a:rPr 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吗</a:t>
            </a:r>
            <a:r>
              <a:rPr 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zh-CN" altLang="en-US" sz="26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en-US" sz="2600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zh-CN" alt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在什么位置时</a:t>
            </a:r>
            <a:r>
              <a:rPr 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en-US" sz="2600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CF</a:t>
            </a:r>
            <a:r>
              <a:rPr lang="zh-CN" alt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的长为</a:t>
            </a:r>
            <a:r>
              <a:rPr lang="en-US" sz="2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?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" y="0"/>
            <a:ext cx="4377267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j283.jpg" descr="id:2147511931;FounderCE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9716" y="26670"/>
            <a:ext cx="3243309" cy="31542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559473" y="2862701"/>
          <a:ext cx="284215" cy="733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3" imgW="3657600" imgH="9448800" progId="">
                  <p:embed/>
                </p:oleObj>
              </mc:Choice>
              <mc:Fallback>
                <p:oleObj name="Equation" r:id="rId3" imgW="3657600" imgH="9448800" progId="">
                  <p:embed/>
                  <p:pic>
                    <p:nvPicPr>
                      <p:cNvPr id="0" name="图片 512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59473" y="2862701"/>
                        <a:ext cx="284215" cy="73321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104774" y="3448788"/>
          <a:ext cx="356657" cy="690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5" imgW="4876800" imgH="9448800" progId="">
                  <p:embed/>
                </p:oleObj>
              </mc:Choice>
              <mc:Fallback>
                <p:oleObj name="Equation" r:id="rId5" imgW="4876800" imgH="9448800" progId="">
                  <p:embed/>
                  <p:pic>
                    <p:nvPicPr>
                      <p:cNvPr id="0" name="图片 518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4774" y="3448788"/>
                        <a:ext cx="356657" cy="69098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68207" y="3919432"/>
            <a:ext cx="4118610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sz="2600" b="1" dirty="0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zh-CN" altLang="en-US" sz="2600" b="1" dirty="0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sz="2600" b="1" i="1" dirty="0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BAE</a:t>
            </a:r>
            <a:r>
              <a:rPr lang="en-US" sz="2600" b="1" dirty="0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600" b="1" dirty="0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sz="2600" b="1" i="1" dirty="0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CEF</a:t>
            </a:r>
            <a:endParaRPr lang="en-US" sz="2600" b="1" i="1" dirty="0" smtClean="0">
              <a:solidFill>
                <a:srgbClr val="1717F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600" b="1" dirty="0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∠</a:t>
            </a:r>
            <a:r>
              <a:rPr lang="en-US" altLang="zh-CN" sz="2600" b="1" i="1" dirty="0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ABE</a:t>
            </a:r>
            <a:r>
              <a:rPr lang="en-US" altLang="zh-CN" sz="2600" b="1" dirty="0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600" b="1" dirty="0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600" b="1" i="1" dirty="0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ECF</a:t>
            </a:r>
            <a:endParaRPr lang="zh-CN" altLang="en-US" sz="2600" b="1" dirty="0" smtClean="0">
              <a:solidFill>
                <a:srgbClr val="1717F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sz="2600" b="1" dirty="0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sz="2600" b="1" dirty="0" err="1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Rt</a:t>
            </a:r>
            <a:r>
              <a:rPr lang="zh-CN" altLang="en-US" sz="2600" b="1" dirty="0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sz="2600" b="1" i="1" dirty="0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ABE</a:t>
            </a:r>
            <a:r>
              <a:rPr lang="zh-CN" altLang="en-US" sz="2600" b="1" dirty="0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∽</a:t>
            </a:r>
            <a:r>
              <a:rPr lang="en-US" sz="2600" b="1" dirty="0" err="1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Rt</a:t>
            </a:r>
            <a:r>
              <a:rPr lang="zh-CN" altLang="en-US" sz="2600" b="1" dirty="0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sz="2600" b="1" i="1" dirty="0" smtClean="0">
                <a:solidFill>
                  <a:srgbClr val="1717F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ECF.</a:t>
            </a:r>
            <a:endParaRPr lang="zh-CN" altLang="en-US" sz="2600" b="1" dirty="0">
              <a:solidFill>
                <a:srgbClr val="1717F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028065" y="5198110"/>
          <a:ext cx="2815590" cy="142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Equation" r:id="rId7" imgW="1803400" imgH="914400" progId="">
                  <p:embed/>
                </p:oleObj>
              </mc:Choice>
              <mc:Fallback>
                <p:oleObj name="Equation" r:id="rId7" imgW="1803400" imgH="914400" progId="">
                  <p:embed/>
                  <p:pic>
                    <p:nvPicPr>
                      <p:cNvPr id="0" name="图片 518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8065" y="5198110"/>
                        <a:ext cx="2815590" cy="142811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5746884" y="2648212"/>
            <a:ext cx="495490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en-US" sz="2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最大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      </a:t>
            </a:r>
            <a:endParaRPr lang="zh-CN" altLang="en-US" sz="26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∴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CF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的长不可能等于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7867150" y="2577636"/>
          <a:ext cx="305435" cy="78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9" imgW="3657600" imgH="9448800" progId="">
                  <p:embed/>
                </p:oleObj>
              </mc:Choice>
              <mc:Fallback>
                <p:oleObj name="Equation" r:id="rId9" imgW="3657600" imgH="9448800" progId="">
                  <p:embed/>
                  <p:pic>
                    <p:nvPicPr>
                      <p:cNvPr id="0" name="图片 518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67150" y="2577636"/>
                        <a:ext cx="305435" cy="7899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9806573" y="3180834"/>
          <a:ext cx="285115" cy="738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Equation" r:id="rId11" imgW="3657600" imgH="9448800" progId="">
                  <p:embed/>
                </p:oleObj>
              </mc:Choice>
              <mc:Fallback>
                <p:oleObj name="Equation" r:id="rId11" imgW="3657600" imgH="9448800" progId="">
                  <p:embed/>
                  <p:pic>
                    <p:nvPicPr>
                      <p:cNvPr id="0" name="图片 519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06573" y="3180834"/>
                        <a:ext cx="285115" cy="7385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8055809" y="3974518"/>
          <a:ext cx="357191" cy="642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Equation" r:id="rId13" imgW="4876800" imgH="9448800" progId="">
                  <p:embed/>
                </p:oleObj>
              </mc:Choice>
              <mc:Fallback>
                <p:oleObj name="Equation" r:id="rId13" imgW="4876800" imgH="9448800" progId="">
                  <p:embed/>
                  <p:pic>
                    <p:nvPicPr>
                      <p:cNvPr id="0" name="图片 519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055809" y="3974518"/>
                        <a:ext cx="357191" cy="64294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8086146" y="5197901"/>
          <a:ext cx="285752" cy="73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15" imgW="152400" imgH="393700" progId="">
                  <p:embed/>
                </p:oleObj>
              </mc:Choice>
              <mc:Fallback>
                <p:oleObj name="Equation" r:id="rId15" imgW="152400" imgH="393700" progId="">
                  <p:embed/>
                  <p:pic>
                    <p:nvPicPr>
                      <p:cNvPr id="0" name="图片 519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086146" y="5197901"/>
                        <a:ext cx="285752" cy="73819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9120027" y="4525012"/>
          <a:ext cx="285752" cy="762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Equation" r:id="rId17" imgW="3657600" imgH="9448800" progId="">
                  <p:embed/>
                </p:oleObj>
              </mc:Choice>
              <mc:Fallback>
                <p:oleObj name="Equation" r:id="rId17" imgW="3657600" imgH="9448800" progId="">
                  <p:embed/>
                  <p:pic>
                    <p:nvPicPr>
                      <p:cNvPr id="0" name="图片 519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120027" y="4525012"/>
                        <a:ext cx="285752" cy="7620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6992702" y="5782108"/>
          <a:ext cx="3571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19" imgW="4876800" imgH="9448800" progId="">
                  <p:embed/>
                </p:oleObj>
              </mc:Choice>
              <mc:Fallback>
                <p:oleObj name="Equation" r:id="rId19" imgW="4876800" imgH="9448800" progId="">
                  <p:embed/>
                  <p:pic>
                    <p:nvPicPr>
                      <p:cNvPr id="0" name="图片 519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92702" y="5782108"/>
                        <a:ext cx="357188" cy="642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7889053" y="4541517"/>
          <a:ext cx="285752" cy="73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Equation" r:id="rId20" imgW="3657600" imgH="9448800" progId="">
                  <p:embed/>
                </p:oleObj>
              </mc:Choice>
              <mc:Fallback>
                <p:oleObj name="Equation" r:id="rId20" imgW="3657600" imgH="9448800" progId="">
                  <p:embed/>
                  <p:pic>
                    <p:nvPicPr>
                      <p:cNvPr id="0" name="图片 5195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889053" y="4541517"/>
                        <a:ext cx="285752" cy="73819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"/>
          <p:cNvGraphicFramePr>
            <a:graphicFrameLocks noChangeAspect="1"/>
          </p:cNvGraphicFramePr>
          <p:nvPr/>
        </p:nvGraphicFramePr>
        <p:xfrm>
          <a:off x="8883629" y="5182521"/>
          <a:ext cx="285752" cy="762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22" imgW="3657600" imgH="9448800" progId="">
                  <p:embed/>
                </p:oleObj>
              </mc:Choice>
              <mc:Fallback>
                <p:oleObj name="Equation" r:id="rId22" imgW="3657600" imgH="9448800" progId="">
                  <p:embed/>
                  <p:pic>
                    <p:nvPicPr>
                      <p:cNvPr id="0" name="图片 5196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883629" y="5182521"/>
                        <a:ext cx="285752" cy="7620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 220"/>
          <p:cNvSpPr/>
          <p:nvPr/>
        </p:nvSpPr>
        <p:spPr>
          <a:xfrm>
            <a:off x="133904" y="767063"/>
            <a:ext cx="2619339" cy="435296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</a:t>
            </a:r>
            <a:r>
              <a:rPr lang="zh-CN" altLang="zh-CN" sz="20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学</a:t>
            </a:r>
            <a:r>
              <a:rPr lang="en-US" altLang="zh-CN" sz="20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展示激学</a:t>
            </a:r>
            <a:endParaRPr lang="zh-CN" altLang="zh-CN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0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精讲领学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8965" y="1772920"/>
            <a:ext cx="10974070" cy="3636010"/>
          </a:xfrm>
          <a:prstGeom prst="rect">
            <a:avLst/>
          </a:prstGeom>
          <a:gradFill>
            <a:gsLst>
              <a:gs pos="0">
                <a:schemeClr val="accent3">
                  <a:tint val="0"/>
                </a:schemeClr>
              </a:gs>
              <a:gs pos="86000">
                <a:schemeClr val="accent3">
                  <a:tint val="60000"/>
                  <a:satMod val="120000"/>
                </a:schemeClr>
              </a:gs>
              <a:gs pos="100000">
                <a:schemeClr val="accent3">
                  <a:tint val="90000"/>
                  <a:alpha val="100000"/>
                  <a:lumMod val="9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zh-CN" altLang="en-US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已知二次函数</a:t>
            </a:r>
            <a:r>
              <a:rPr lang="en-US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y=ax</a:t>
            </a:r>
            <a:r>
              <a:rPr lang="en-US" sz="3600" baseline="300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+bx+c</a:t>
            </a:r>
            <a:r>
              <a:rPr lang="zh-CN" altLang="en-US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的某一个函数值</a:t>
            </a:r>
            <a:r>
              <a:rPr lang="en-US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y=m,</a:t>
            </a:r>
            <a:r>
              <a:rPr lang="zh-CN" altLang="en-US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就可利用一元二次方程</a:t>
            </a:r>
            <a:r>
              <a:rPr lang="en-US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ax</a:t>
            </a:r>
            <a:r>
              <a:rPr lang="en-US" sz="3600" baseline="300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+bx+c=m</a:t>
            </a:r>
            <a:r>
              <a:rPr lang="zh-CN" altLang="en-US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确定与它对应的</a:t>
            </a:r>
            <a:r>
              <a:rPr lang="en-US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x</a:t>
            </a:r>
            <a:r>
              <a:rPr lang="zh-CN" altLang="en-US" sz="36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的值。另外，</a:t>
            </a:r>
            <a:r>
              <a:rPr lang="zh-CN" altLang="en-US" sz="3600">
                <a:latin typeface="+mn-ea"/>
                <a:cs typeface="+mn-ea"/>
              </a:rPr>
              <a:t>解题时要根据题意判断对称轴是否在自变量的取值范围内，然后根据二次函数的性质判定最值。</a:t>
            </a:r>
            <a:endParaRPr lang="zh-CN" altLang="en-US" sz="3600"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 220"/>
          <p:cNvSpPr/>
          <p:nvPr/>
        </p:nvSpPr>
        <p:spPr>
          <a:xfrm>
            <a:off x="5678805" y="4419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反馈固学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130" y="934720"/>
            <a:ext cx="8333740" cy="5426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1309</Words>
  <Application>WPS 演示</Application>
  <PresentationFormat>自定义</PresentationFormat>
  <Paragraphs>87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Symbol</vt:lpstr>
      <vt:lpstr>Calibri</vt:lpstr>
      <vt:lpstr>Times New Roman</vt:lpstr>
      <vt:lpstr>微软雅黑</vt:lpstr>
      <vt:lpstr>黑体</vt:lpstr>
      <vt:lpstr>Candara</vt:lpstr>
      <vt:lpstr>华文楷体</vt:lpstr>
      <vt:lpstr>Arial Unicode MS</vt:lpstr>
      <vt:lpstr>华文新魏</vt:lpstr>
      <vt:lpstr>Segoe Print</vt:lpstr>
      <vt:lpstr>波形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 代数式</dc:title>
  <dc:creator>Administrator</dc:creator>
  <cp:lastModifiedBy>Administrator</cp:lastModifiedBy>
  <cp:revision>516</cp:revision>
  <dcterms:created xsi:type="dcterms:W3CDTF">2015-05-05T08:02:00Z</dcterms:created>
  <dcterms:modified xsi:type="dcterms:W3CDTF">2023-10-23T07:43:54Z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2052-10.8.2.6726</vt:lpwstr>
  </property>
  <property fmtid="{D5CDD505-2E9C-101B-9397-08002B2CF9AE}" pid="3" name="ICV">
    <vt:lpwstr>2ADAA61947C84F918B1413676171C8C5_12</vt:lpwstr>
  </property>
</Properties>
</file>