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318" r:id="rId4"/>
    <p:sldId id="359" r:id="rId5"/>
    <p:sldId id="367" r:id="rId6"/>
    <p:sldId id="300" r:id="rId7"/>
    <p:sldId id="360" r:id="rId8"/>
    <p:sldId id="361" r:id="rId9"/>
    <p:sldId id="362" r:id="rId10"/>
    <p:sldId id="363" r:id="rId11"/>
    <p:sldId id="336" r:id="rId12"/>
    <p:sldId id="316" r:id="rId13"/>
    <p:sldId id="368" r:id="rId14"/>
    <p:sldId id="31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5D9A-C0DC-4FD9-B94B-7DEFCD51C73D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7F65-5FE0-4579-BD1A-BB988283AF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36530" y="1751848"/>
            <a:ext cx="1030795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第三十一章   随机事件的概率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2020" y="3420611"/>
            <a:ext cx="5991860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31.2.2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随机事件的概率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6601" y="1414494"/>
            <a:ext cx="1126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解</a:t>
            </a:r>
            <a:r>
              <a:rPr 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52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张扑克牌中任意抽取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张牌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共有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52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种等可能结果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其中抽到红心牌的结果有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种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抽到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牌的结果有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种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抽到红色牌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红心牌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张、方块牌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的结果有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26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种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所以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: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21838"/>
              </p:ext>
            </p:extLst>
          </p:nvPr>
        </p:nvGraphicFramePr>
        <p:xfrm>
          <a:off x="4258996" y="3234107"/>
          <a:ext cx="810958" cy="67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3" imgW="11277600" imgH="9448800" progId="Equation.DSMT4">
                  <p:embed/>
                </p:oleObj>
              </mc:Choice>
              <mc:Fallback>
                <p:oleObj name="Equation" r:id="rId3" imgW="11277600" imgH="94488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8996" y="3234107"/>
                        <a:ext cx="810958" cy="6794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17452"/>
              </p:ext>
            </p:extLst>
          </p:nvPr>
        </p:nvGraphicFramePr>
        <p:xfrm>
          <a:off x="4270761" y="4178893"/>
          <a:ext cx="75586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5" imgW="12496800" imgH="9448800" progId="Equation.DSMT4">
                  <p:embed/>
                </p:oleObj>
              </mc:Choice>
              <mc:Fallback>
                <p:oleObj name="Equation" r:id="rId5" imgW="12496800" imgH="94488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761" y="4178893"/>
                        <a:ext cx="755860" cy="571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18747"/>
              </p:ext>
            </p:extLst>
          </p:nvPr>
        </p:nvGraphicFramePr>
        <p:xfrm>
          <a:off x="4264608" y="5005985"/>
          <a:ext cx="714380" cy="59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7" imgW="11277600" imgH="9448800" progId="Equation.DSMT4">
                  <p:embed/>
                </p:oleObj>
              </mc:Choice>
              <mc:Fallback>
                <p:oleObj name="Equation" r:id="rId7" imgW="11277600" imgH="94488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4608" y="5005985"/>
                        <a:ext cx="714380" cy="5985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620305" y="3069707"/>
            <a:ext cx="41848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抽到红心牌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)=      ,</a:t>
            </a:r>
            <a:endParaRPr lang="zh-CN" altLang="en-US" sz="2800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抽到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牌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)= 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     ,</a:t>
            </a:r>
            <a:endParaRPr lang="zh-CN" altLang="en-US" sz="2800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抽到红色牌</a:t>
            </a:r>
            <a:r>
              <a:rPr lang="en-US" sz="2800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)=      </a:t>
            </a:r>
            <a:r>
              <a:rPr lang="en-US" sz="2800" i="1" dirty="0" smtClean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260059" y="1544151"/>
            <a:ext cx="11501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、判断游戏公平与否就是就是看双方获胜的概率或得分是否相等，若相等就公平，否则不公平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、若游戏不公平，可以通过修改游戏规则使之公平，在修改游戏规则时，可以让双方获胜的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概率相等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，也可以通过计算得分，使得分相等。</a:t>
            </a:r>
          </a:p>
        </p:txBody>
      </p:sp>
      <p:sp>
        <p:nvSpPr>
          <p:cNvPr id="5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3" t="30639" r="23358" b="19649"/>
          <a:stretch/>
        </p:blipFill>
        <p:spPr bwMode="auto">
          <a:xfrm>
            <a:off x="1251378" y="896673"/>
            <a:ext cx="9658646" cy="58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" y="189528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189528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314325" y="1402220"/>
            <a:ext cx="49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3.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5" y="1409725"/>
            <a:ext cx="11173819" cy="2986106"/>
          </a:xfrm>
          <a:prstGeom prst="rect">
            <a:avLst/>
          </a:prstGeom>
        </p:spPr>
      </p:pic>
      <p:sp>
        <p:nvSpPr>
          <p:cNvPr id="8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3779" y="2253787"/>
            <a:ext cx="10576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书 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P68-69    </a:t>
            </a:r>
            <a:r>
              <a:rPr lang="zh-CN" altLang="zh-CN" sz="3600" dirty="0" smtClean="0"/>
              <a:t>习题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B</a:t>
            </a:r>
            <a:r>
              <a:rPr lang="zh-CN" altLang="en-US" sz="3600" dirty="0" smtClean="0"/>
              <a:t>组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779008" y="3303809"/>
            <a:ext cx="559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90694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25610" y="2138913"/>
            <a:ext cx="2282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课本</a:t>
            </a:r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练习本</a:t>
            </a:r>
          </a:p>
          <a:p>
            <a:pPr algn="ctr"/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1399896" y="2967334"/>
            <a:ext cx="8941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505" y="1979724"/>
            <a:ext cx="11702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0090">
              <a:lnSpc>
                <a:spcPct val="150000"/>
              </a:lnSpc>
            </a:pP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、进一步理解概率的意义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b="1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720090">
              <a:lnSpc>
                <a:spcPct val="150000"/>
              </a:lnSpc>
            </a:pP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、会通过对某一事件概率的计算来判断游戏的公平性。</a:t>
            </a:r>
          </a:p>
        </p:txBody>
      </p:sp>
      <p:sp>
        <p:nvSpPr>
          <p:cNvPr id="7" name=" 220"/>
          <p:cNvSpPr/>
          <p:nvPr/>
        </p:nvSpPr>
        <p:spPr>
          <a:xfrm>
            <a:off x="81916" y="898554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2105" y="761517"/>
            <a:ext cx="1187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小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明和小亮做掷硬币游戏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将一枚质地均匀的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硬币投掷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两次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如果都是正面朝上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那么小明胜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如果一次正面朝上、一次反面朝上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那么小亮胜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这个游戏公平吗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99683"/>
              </p:ext>
            </p:extLst>
          </p:nvPr>
        </p:nvGraphicFramePr>
        <p:xfrm>
          <a:off x="1684539" y="5644257"/>
          <a:ext cx="2143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3352800" imgH="9448800" progId="Equation.DSMT4">
                  <p:embed/>
                </p:oleObj>
              </mc:Choice>
              <mc:Fallback>
                <p:oleObj name="Equation" r:id="rId3" imgW="3352800" imgH="94488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539" y="5644257"/>
                        <a:ext cx="214313" cy="60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 220"/>
          <p:cNvSpPr/>
          <p:nvPr/>
        </p:nvSpPr>
        <p:spPr>
          <a:xfrm>
            <a:off x="81916" y="90413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6866" y="761517"/>
            <a:ext cx="1187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小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明和小亮做掷硬币游戏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将一枚质地均匀的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硬币投掷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两次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如果都是正面朝上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那么小明胜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如果一次正面朝上、一次反面朝上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那么小亮胜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这个游戏公平吗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2105" y="3069841"/>
            <a:ext cx="5847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  <a:latin typeface="+mn-ea"/>
              </a:rPr>
              <a:t>甲同学的观点</a:t>
            </a:r>
            <a:r>
              <a:rPr lang="en-US" sz="3000" b="1" dirty="0" smtClean="0">
                <a:solidFill>
                  <a:srgbClr val="FF0000"/>
                </a:solidFill>
                <a:latin typeface="+mn-ea"/>
              </a:rPr>
              <a:t>:</a:t>
            </a:r>
            <a:endParaRPr lang="zh-CN" altLang="en-US" sz="3000" b="1" dirty="0" smtClean="0">
              <a:latin typeface="+mn-ea"/>
            </a:endParaRPr>
          </a:p>
          <a:p>
            <a:r>
              <a:rPr lang="zh-CN" altLang="en-US" sz="3000" b="1" dirty="0" smtClean="0">
                <a:latin typeface="+mn-ea"/>
              </a:rPr>
              <a:t>掷两次硬币</a:t>
            </a:r>
            <a:r>
              <a:rPr lang="en-US" sz="3000" b="1" dirty="0" smtClean="0">
                <a:latin typeface="+mn-ea"/>
              </a:rPr>
              <a:t>,</a:t>
            </a:r>
            <a:r>
              <a:rPr lang="zh-CN" altLang="en-US" sz="3000" b="1" dirty="0" smtClean="0">
                <a:latin typeface="+mn-ea"/>
              </a:rPr>
              <a:t>有三种可能结果</a:t>
            </a:r>
            <a:r>
              <a:rPr lang="en-US" sz="3000" b="1" dirty="0" smtClean="0">
                <a:latin typeface="+mn-ea"/>
              </a:rPr>
              <a:t>:</a:t>
            </a:r>
            <a:r>
              <a:rPr lang="zh-CN" altLang="en-US" sz="3000" b="1" dirty="0" smtClean="0">
                <a:latin typeface="+mn-ea"/>
              </a:rPr>
              <a:t>“两次都是正面朝上”“一次正面朝上、一次反面朝上”“两次都是反面朝上”</a:t>
            </a:r>
            <a:r>
              <a:rPr lang="en-US" sz="3000" b="1" i="1" dirty="0" smtClean="0">
                <a:latin typeface="+mn-ea"/>
              </a:rPr>
              <a:t>.</a:t>
            </a:r>
            <a:r>
              <a:rPr lang="zh-CN" altLang="en-US" sz="3000" b="1" dirty="0" smtClean="0">
                <a:latin typeface="+mn-ea"/>
              </a:rPr>
              <a:t>这三个事件的概率相等</a:t>
            </a:r>
            <a:r>
              <a:rPr lang="en-US" sz="3000" b="1" dirty="0" smtClean="0">
                <a:latin typeface="+mn-ea"/>
              </a:rPr>
              <a:t>,</a:t>
            </a:r>
            <a:r>
              <a:rPr lang="zh-CN" altLang="en-US" sz="3000" b="1" dirty="0" smtClean="0">
                <a:latin typeface="+mn-ea"/>
              </a:rPr>
              <a:t>都是</a:t>
            </a:r>
            <a:r>
              <a:rPr lang="en-US" sz="3000" b="1" dirty="0" smtClean="0">
                <a:latin typeface="+mn-ea"/>
              </a:rPr>
              <a:t>    </a:t>
            </a:r>
            <a:r>
              <a:rPr lang="en-US" sz="3000" b="1" i="1" dirty="0" smtClean="0">
                <a:latin typeface="+mn-ea"/>
              </a:rPr>
              <a:t>.</a:t>
            </a:r>
            <a:r>
              <a:rPr lang="zh-CN" altLang="en-US" sz="3000" b="1" dirty="0" smtClean="0">
                <a:latin typeface="+mn-ea"/>
              </a:rPr>
              <a:t>游戏是公平的</a:t>
            </a:r>
            <a:r>
              <a:rPr lang="en-US" sz="3000" b="1" i="1" dirty="0" smtClean="0">
                <a:latin typeface="+mn-ea"/>
              </a:rPr>
              <a:t>.</a:t>
            </a:r>
            <a:endParaRPr lang="zh-CN" altLang="en-US" sz="3000" b="1" dirty="0">
              <a:latin typeface="+mn-ea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89405"/>
              </p:ext>
            </p:extLst>
          </p:nvPr>
        </p:nvGraphicFramePr>
        <p:xfrm>
          <a:off x="1684539" y="5328913"/>
          <a:ext cx="2143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3352800" imgH="9448800" progId="Equation.DSMT4">
                  <p:embed/>
                </p:oleObj>
              </mc:Choice>
              <mc:Fallback>
                <p:oleObj name="Equation" r:id="rId3" imgW="3352800" imgH="9448800" progId="Equation.DSMT4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539" y="5328913"/>
                        <a:ext cx="214313" cy="603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269672" y="3069841"/>
            <a:ext cx="5681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FF0000"/>
                </a:solidFill>
              </a:rPr>
              <a:t>乙同学的观点</a:t>
            </a:r>
            <a:r>
              <a:rPr lang="en-US" sz="3000" b="1" dirty="0" smtClean="0">
                <a:solidFill>
                  <a:srgbClr val="FF0000"/>
                </a:solidFill>
              </a:rPr>
              <a:t>:</a:t>
            </a:r>
            <a:endParaRPr lang="zh-CN" altLang="en-US" sz="3000" b="1" dirty="0" smtClean="0">
              <a:solidFill>
                <a:srgbClr val="FF0000"/>
              </a:solidFill>
            </a:endParaRPr>
          </a:p>
          <a:p>
            <a:r>
              <a:rPr lang="zh-CN" altLang="en-US" sz="3000" b="1" dirty="0" smtClean="0"/>
              <a:t>我做过掷两次硬币的试验</a:t>
            </a:r>
            <a:r>
              <a:rPr lang="en-US" sz="3000" b="1" dirty="0" smtClean="0"/>
              <a:t>,</a:t>
            </a:r>
            <a:r>
              <a:rPr lang="zh-CN" altLang="en-US" sz="3000" b="1" dirty="0" smtClean="0"/>
              <a:t>在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3000" b="1" dirty="0" smtClean="0"/>
              <a:t>次重复试验中</a:t>
            </a:r>
            <a:r>
              <a:rPr lang="en-US" sz="3000" b="1" dirty="0" smtClean="0"/>
              <a:t>,</a:t>
            </a:r>
            <a:r>
              <a:rPr lang="zh-CN" altLang="en-US" sz="3000" b="1" dirty="0" smtClean="0"/>
              <a:t>“一次正面朝上、一次反面朝上”的频率明显比“两次都是正面朝上”的频率大</a:t>
            </a:r>
            <a:r>
              <a:rPr lang="en-US" sz="3000" b="1" i="1" dirty="0" smtClean="0"/>
              <a:t>.</a:t>
            </a:r>
            <a:r>
              <a:rPr lang="zh-CN" altLang="en-US" sz="3000" b="1" dirty="0" smtClean="0"/>
              <a:t>我认为游戏不公平</a:t>
            </a:r>
            <a:r>
              <a:rPr lang="en-US" sz="3000" b="1" i="1" dirty="0" smtClean="0"/>
              <a:t>.</a:t>
            </a:r>
            <a:endParaRPr lang="zh-CN" altLang="en-US" sz="3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7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2005" y="821172"/>
            <a:ext cx="1098118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         大家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谈谈</a:t>
            </a:r>
            <a:r>
              <a:rPr 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:</a:t>
            </a:r>
            <a:endParaRPr lang="zh-CN" altLang="en-US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sym typeface="+mn-ea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甲、乙两名同学发表了各自的观点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你同意谁的观点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?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sym typeface="+mn-ea"/>
              </a:rPr>
              <a:t>.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怎样才算是一个公平的游戏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sym typeface="+mn-ea"/>
              </a:rPr>
              <a:t>?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168" y="3140634"/>
            <a:ext cx="118556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结论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zh-CN" altLang="en-US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在机会游戏中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对于两个事件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如果规定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甲胜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乙胜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那么当事件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的概率相等时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游戏是公平的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否则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就不公平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73500" y="969026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如图所示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掷两次硬币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j361.jpg" descr="id:2147513469;FounderCES"/>
          <p:cNvPicPr/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9353" y="320881"/>
            <a:ext cx="4170068" cy="1938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6255" y="1553801"/>
            <a:ext cx="11572222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有几种等可能的结果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(2)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两次正面朝上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)=</a:t>
            </a:r>
            <a:r>
              <a:rPr lang="zh-CN" altLang="en-US" sz="3200" b="1" i="1" u="sng" dirty="0" smtClean="0">
                <a:latin typeface="黑体" pitchFamily="49" charset="-122"/>
                <a:ea typeface="黑体" pitchFamily="49" charset="-122"/>
              </a:rPr>
              <a:t>　　　　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; 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一次正面朝上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一次反面朝上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)=</a:t>
            </a:r>
            <a:r>
              <a:rPr lang="zh-CN" altLang="en-US" sz="3200" b="1" i="1" u="sng" dirty="0" smtClean="0">
                <a:latin typeface="黑体" pitchFamily="49" charset="-122"/>
                <a:ea typeface="黑体" pitchFamily="49" charset="-122"/>
              </a:rPr>
              <a:t>　　　　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; 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两次反面朝上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)=</a:t>
            </a:r>
            <a:r>
              <a:rPr lang="zh-CN" altLang="en-US" sz="3200" b="1" i="1" u="sng" dirty="0" smtClean="0">
                <a:latin typeface="黑体" pitchFamily="49" charset="-122"/>
                <a:ea typeface="黑体" pitchFamily="49" charset="-122"/>
              </a:rPr>
              <a:t>　　　　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; 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对于小明和小亮所做的掷硬币游戏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如果游戏不公平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怎样修改游戏规则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可使其成为一个公平的游戏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46010" y="307010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做一做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948" y="1389283"/>
            <a:ext cx="11794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甲、乙两个盒子中各装有三张分别标记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1,2,3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的卡片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分别从甲、乙两个盒子中随机抽取一张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记录上面的数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并用</a:t>
            </a:r>
            <a:r>
              <a:rPr 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en-US" sz="32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表示“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甲盒中抽取的卡片上的数为</a:t>
            </a:r>
            <a:r>
              <a:rPr lang="en-US" sz="32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乙盒中抽取的卡片上的数为</a:t>
            </a:r>
            <a:r>
              <a:rPr lang="en-US" sz="32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”这一结果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.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这样的“数对”共有多少种可能结果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将所有这样的“数对”的可能结果及对应的两数之和填入下表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: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55252"/>
              </p:ext>
            </p:extLst>
          </p:nvPr>
        </p:nvGraphicFramePr>
        <p:xfrm>
          <a:off x="965818" y="4601542"/>
          <a:ext cx="7783902" cy="10972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48020"/>
                <a:gridCol w="625930"/>
                <a:gridCol w="625930"/>
                <a:gridCol w="625930"/>
                <a:gridCol w="625930"/>
                <a:gridCol w="625930"/>
                <a:gridCol w="627186"/>
                <a:gridCol w="625930"/>
                <a:gridCol w="625930"/>
                <a:gridCol w="627186"/>
              </a:tblGrid>
              <a:tr h="463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/>
                        <a:t>可能结果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45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/>
                        <a:t>两数的和</a:t>
                      </a:r>
                      <a:endParaRPr lang="zh-CN" sz="2400" b="1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NEU-BZ-S92"/>
                        <a:ea typeface="方正书宋_GBK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29590" y="6052185"/>
            <a:ext cx="10178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两数之和为奇数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zh-CN" alt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两数之和为偶数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zh-CN" alt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6" y="159289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9" descr="DSC_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579" y="311445"/>
            <a:ext cx="25573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51003" y="1278444"/>
            <a:ext cx="11744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副扑克牌除去“大、小王”后共有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52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充分洗匀后从中任意抽取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张牌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抽到红心牌的概率是多大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抽到</a:t>
            </a:r>
            <a:r>
              <a:rPr lang="en-US" sz="3200" b="1" i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牌的概率是多大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抽到红色牌的概率是多大</a:t>
            </a:r>
            <a:r>
              <a:rPr lang="en-US" sz="3200" b="1" dirty="0" smtClean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 220"/>
          <p:cNvSpPr/>
          <p:nvPr/>
        </p:nvSpPr>
        <p:spPr>
          <a:xfrm>
            <a:off x="81916" y="896673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765</Words>
  <Application>Microsoft Office PowerPoint</Application>
  <PresentationFormat>自定义</PresentationFormat>
  <Paragraphs>57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波形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1</cp:lastModifiedBy>
  <cp:revision>501</cp:revision>
  <dcterms:created xsi:type="dcterms:W3CDTF">2015-05-05T08:02:00Z</dcterms:created>
  <dcterms:modified xsi:type="dcterms:W3CDTF">2023-11-10T07:46:56Z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5FE5872423FF4497A55A10730FC6B42D</vt:lpwstr>
  </property>
</Properties>
</file>