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xlsx" ContentType="application/vnd.openxmlformats-officedocument.spreadsheetml.sheet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webExtensions/webExtension1.xml" ContentType="application/vnd.wps-officedocument.webExtension+xml"/>
  <Override PartName="/ppt/webExtensions/webExtension2.xml" ContentType="application/vnd.wps-officedocument.webExtension+xml"/>
  <Override PartName="/ppt/webExtensions/webExtension3.xml" ContentType="application/vnd.wps-officedocument.webExtension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389" r:id="rId3"/>
    <p:sldId id="390" r:id="rId4"/>
    <p:sldId id="391" r:id="rId5"/>
    <p:sldId id="279" r:id="rId6"/>
    <p:sldId id="438" r:id="rId7"/>
    <p:sldId id="421" r:id="rId8"/>
    <p:sldId id="437" r:id="rId9"/>
    <p:sldId id="364" r:id="rId10"/>
    <p:sldId id="459" r:id="rId11"/>
    <p:sldId id="365" r:id="rId12"/>
    <p:sldId id="357" r:id="rId13"/>
    <p:sldId id="368" r:id="rId14"/>
    <p:sldId id="358" r:id="rId15"/>
    <p:sldId id="367" r:id="rId16"/>
    <p:sldId id="394" r:id="rId17"/>
    <p:sldId id="461" r:id="rId18"/>
    <p:sldId id="347" r:id="rId19"/>
    <p:sldId id="462" r:id="rId20"/>
    <p:sldId id="370" r:id="rId21"/>
    <p:sldId id="395" r:id="rId22"/>
    <p:sldId id="439" r:id="rId23"/>
    <p:sldId id="393" r:id="rId24"/>
    <p:sldId id="440" r:id="rId25"/>
    <p:sldId id="392" r:id="rId26"/>
    <p:sldId id="369" r:id="rId27"/>
    <p:sldId id="372" r:id="rId28"/>
  </p:sldIdLst>
  <p:sldSz cx="12192000" cy="6858000"/>
  <p:notesSz cx="6858000" cy="9144000"/>
  <p:custDataLst>
    <p:tags r:id="rId3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 userDrawn="1">
          <p15:clr>
            <a:srgbClr val="A4A3A4"/>
          </p15:clr>
        </p15:guide>
        <p15:guide id="2" pos="387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7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6" autoAdjust="0"/>
    <p:restoredTop sz="94660" autoAdjust="0"/>
  </p:normalViewPr>
  <p:slideViewPr>
    <p:cSldViewPr snapToGrid="0" showGuides="1">
      <p:cViewPr>
        <p:scale>
          <a:sx n="100" d="100"/>
          <a:sy n="100" d="100"/>
        </p:scale>
        <p:origin x="-936" y="-390"/>
      </p:cViewPr>
      <p:guideLst>
        <p:guide orient="horz" pos="2103"/>
        <p:guide pos="38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1470" y="-96"/>
      </p:cViewPr>
      <p:guideLst>
        <p:guide orient="horz" pos="2908"/>
        <p:guide pos="21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4" Type="http://schemas.openxmlformats.org/officeDocument/2006/relationships/tags" Target="tags/tag3.xml"/><Relationship Id="rId33" Type="http://schemas.openxmlformats.org/officeDocument/2006/relationships/tableStyles" Target="tableStyles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9" Type="http://schemas.openxmlformats.org/officeDocument/2006/relationships/notesMaster" Target="notesMasters/notesMaster1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E5D9A-C0DC-4FD9-B94B-7DEFCD51C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67F65-5FE0-4579-BD1A-BB988283AF6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5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0" name="Freeform 19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/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0" name="Freeform 18"/>
          <p:cNvSpPr/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1" name="Freeform 22"/>
          <p:cNvSpPr/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12" name="Freeform 26"/>
          <p:cNvSpPr/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 useBgFill="1">
        <p:nvSpPr>
          <p:cNvPr id="13" name="Freeform 10"/>
          <p:cNvSpPr/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9" name="Freeform 28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1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14" name="Freeform 10"/>
            <p:cNvSpPr/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/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8"/>
            <p:cNvSpPr/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22"/>
            <p:cNvSpPr/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26"/>
            <p:cNvSpPr/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 useBgFill="1">
          <p:nvSpPr>
            <p:cNvPr id="21" name="Freeform 10"/>
            <p:cNvSpPr/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58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98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5"/>
        </a:spcBef>
        <a:buClr>
          <a:schemeClr val="accent1"/>
        </a:buClr>
        <a:buFont typeface="Symbol" panose="05050102010706020507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1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png"/><Relationship Id="rId2" Type="http://schemas.openxmlformats.org/officeDocument/2006/relationships/tags" Target="../tags/tag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png"/><Relationship Id="rId2" Type="http://www.wps.cn/officeDocument/2018/webExtension" Target="../webExtensions/webExtension1.xml" TargetMode="External"/><Relationship Id="rId1" Type="http://www.wps.cn/officeDocument/2018/webExtension" Target="../webExtensions/webExtension1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png"/><Relationship Id="rId2" Type="http://www.wps.cn/officeDocument/2018/webExtension" Target="../webExtensions/webExtension2.xml" TargetMode="External"/><Relationship Id="rId1" Type="http://www.wps.cn/officeDocument/2018/webExtension" Target="../webExtensions/webExtension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7.png"/><Relationship Id="rId2" Type="http://www.wps.cn/officeDocument/2018/webExtension" Target="../webExtensions/webExtension3.xml" TargetMode="External"/><Relationship Id="rId1" Type="http://www.wps.cn/officeDocument/2018/webExtension" Target="../webExtensions/webExtension3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2" Type="http://schemas.openxmlformats.org/officeDocument/2006/relationships/tags" Target="../tags/tag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81847" y="18128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81916" y="1016000"/>
            <a:ext cx="1991584" cy="49082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课前准备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955556" y="1506892"/>
            <a:ext cx="37979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/>
              <a:t>课本</a:t>
            </a:r>
            <a:endParaRPr lang="zh-CN" altLang="en-US" sz="4800" b="1" dirty="0"/>
          </a:p>
          <a:p>
            <a:pPr algn="ctr"/>
            <a:endParaRPr lang="zh-CN" altLang="en-US" sz="4800" b="1" dirty="0"/>
          </a:p>
          <a:p>
            <a:pPr algn="ctr"/>
            <a:r>
              <a:rPr lang="zh-CN" altLang="en-US" sz="4800" b="1" dirty="0" smtClean="0"/>
              <a:t>学案</a:t>
            </a:r>
            <a:endParaRPr lang="en-US" altLang="zh-CN" sz="4800" b="1" dirty="0" smtClean="0"/>
          </a:p>
          <a:p>
            <a:pPr algn="ctr"/>
            <a:endParaRPr lang="en-US" altLang="zh-CN" sz="4800" b="1" dirty="0" smtClean="0"/>
          </a:p>
          <a:p>
            <a:pPr algn="ctr"/>
            <a:r>
              <a:rPr lang="zh-CN" altLang="en-US" sz="4800" b="1" dirty="0" smtClean="0"/>
              <a:t>练习本</a:t>
            </a:r>
            <a:endParaRPr lang="en-US" altLang="zh-CN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281074" y="715126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1" name="Group 3"/>
          <p:cNvGrpSpPr/>
          <p:nvPr/>
        </p:nvGrpSpPr>
        <p:grpSpPr bwMode="auto">
          <a:xfrm>
            <a:off x="4818874" y="2794667"/>
            <a:ext cx="1371600" cy="2208213"/>
            <a:chOff x="0" y="0"/>
            <a:chExt cx="864" cy="1391"/>
          </a:xfrm>
        </p:grpSpPr>
        <p:sp>
          <p:nvSpPr>
            <p:cNvPr id="12" name="AutoShape 3"/>
            <p:cNvSpPr/>
            <p:nvPr/>
          </p:nvSpPr>
          <p:spPr bwMode="auto">
            <a:xfrm rot="10789515">
              <a:off x="383" y="47"/>
              <a:ext cx="145" cy="13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84 h 21600"/>
                <a:gd name="T4" fmla="*/ 1 w 21600"/>
                <a:gd name="T5" fmla="*/ 84 h 21600"/>
                <a:gd name="T6" fmla="*/ 1 w 21600"/>
                <a:gd name="T7" fmla="*/ 0 h 21600"/>
                <a:gd name="T8" fmla="*/ 0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4469 w 21600"/>
                <a:gd name="T16" fmla="*/ 4500 h 21600"/>
                <a:gd name="T17" fmla="*/ 17131 w 21600"/>
                <a:gd name="T18" fmla="*/ 171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AutoShape 4"/>
            <p:cNvSpPr/>
            <p:nvPr/>
          </p:nvSpPr>
          <p:spPr bwMode="auto">
            <a:xfrm>
              <a:off x="0" y="0"/>
              <a:ext cx="864" cy="528"/>
            </a:xfrm>
            <a:custGeom>
              <a:avLst/>
              <a:gdLst>
                <a:gd name="T0" fmla="*/ 9 w 21600"/>
                <a:gd name="T1" fmla="*/ 6 h 21600"/>
                <a:gd name="T2" fmla="*/ 17 w 21600"/>
                <a:gd name="T3" fmla="*/ 3 h 21600"/>
                <a:gd name="T4" fmla="*/ 26 w 21600"/>
                <a:gd name="T5" fmla="*/ 6 h 21600"/>
                <a:gd name="T6" fmla="*/ 35 w 21600"/>
                <a:gd name="T7" fmla="*/ 6 h 21600"/>
                <a:gd name="T8" fmla="*/ 17 w 21600"/>
                <a:gd name="T9" fmla="*/ 0 h 21600"/>
                <a:gd name="T10" fmla="*/ 0 w 21600"/>
                <a:gd name="T11" fmla="*/ 6 h 21600"/>
                <a:gd name="T12" fmla="*/ 9 w 21600"/>
                <a:gd name="T13" fmla="*/ 6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773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V="1">
              <a:off x="459" y="57"/>
              <a:ext cx="0" cy="10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5352274" y="4547267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" name="AutoShape 8"/>
          <p:cNvSpPr>
            <a:spLocks noChangeArrowheads="1"/>
          </p:cNvSpPr>
          <p:nvPr/>
        </p:nvSpPr>
        <p:spPr bwMode="auto">
          <a:xfrm>
            <a:off x="3309161" y="3937667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" name="AutoShape 9"/>
          <p:cNvSpPr>
            <a:spLocks noChangeArrowheads="1"/>
          </p:cNvSpPr>
          <p:nvPr/>
        </p:nvSpPr>
        <p:spPr bwMode="auto">
          <a:xfrm>
            <a:off x="7485874" y="3937667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" name="AutoShape 10"/>
          <p:cNvSpPr/>
          <p:nvPr/>
        </p:nvSpPr>
        <p:spPr bwMode="auto">
          <a:xfrm>
            <a:off x="5917424" y="3937667"/>
            <a:ext cx="3302000" cy="225425"/>
          </a:xfrm>
          <a:custGeom>
            <a:avLst/>
            <a:gdLst>
              <a:gd name="T0" fmla="*/ 0 w 21600"/>
              <a:gd name="T1" fmla="*/ 0 h 21600"/>
              <a:gd name="T2" fmla="*/ 78629437 w 21600"/>
              <a:gd name="T3" fmla="*/ 2382858 h 21600"/>
              <a:gd name="T4" fmla="*/ 235888331 w 21600"/>
              <a:gd name="T5" fmla="*/ 2382858 h 21600"/>
              <a:gd name="T6" fmla="*/ 314517749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3280586" y="4475830"/>
            <a:ext cx="45720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" name="AutoShape 12"/>
          <p:cNvSpPr/>
          <p:nvPr/>
        </p:nvSpPr>
        <p:spPr bwMode="auto">
          <a:xfrm rot="10800000">
            <a:off x="2837674" y="5233067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7" name="AutoShape 13"/>
          <p:cNvSpPr/>
          <p:nvPr/>
        </p:nvSpPr>
        <p:spPr bwMode="auto">
          <a:xfrm rot="10800000">
            <a:off x="6419074" y="5233067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Rectangle 14"/>
          <p:cNvSpPr>
            <a:spLocks noChangeArrowheads="1"/>
          </p:cNvSpPr>
          <p:nvPr/>
        </p:nvSpPr>
        <p:spPr bwMode="auto">
          <a:xfrm>
            <a:off x="3523474" y="5004467"/>
            <a:ext cx="3962400" cy="2286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" name="Oval 15"/>
          <p:cNvSpPr>
            <a:spLocks noChangeArrowheads="1"/>
          </p:cNvSpPr>
          <p:nvPr/>
        </p:nvSpPr>
        <p:spPr bwMode="auto">
          <a:xfrm>
            <a:off x="5428474" y="4471067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" name="AutoShape 16"/>
          <p:cNvSpPr/>
          <p:nvPr/>
        </p:nvSpPr>
        <p:spPr bwMode="auto">
          <a:xfrm>
            <a:off x="2202674" y="3928142"/>
            <a:ext cx="2706687" cy="234950"/>
          </a:xfrm>
          <a:custGeom>
            <a:avLst/>
            <a:gdLst>
              <a:gd name="T0" fmla="*/ 0 w 21600"/>
              <a:gd name="T1" fmla="*/ 0 h 21600"/>
              <a:gd name="T2" fmla="*/ 64424044 w 21600"/>
              <a:gd name="T3" fmla="*/ 2483665 h 21600"/>
              <a:gd name="T4" fmla="*/ 193272149 w 21600"/>
              <a:gd name="T5" fmla="*/ 2483665 h 21600"/>
              <a:gd name="T6" fmla="*/ 257696177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1751688" y="1116320"/>
            <a:ext cx="10224181" cy="175432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如图所示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天平架是平衡的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如果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一个黄砝码的质量为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1g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，一个蓝砝码的质量为</a:t>
            </a:r>
            <a:r>
              <a:rPr lang="en-US" altLang="zh-CN" sz="3600" i="1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g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，请你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观察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接下来的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操作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过程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探究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个蓝砝码的质量是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多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少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克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．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2" name="矩形 19"/>
          <p:cNvSpPr>
            <a:spLocks noChangeArrowheads="1"/>
          </p:cNvSpPr>
          <p:nvPr/>
        </p:nvSpPr>
        <p:spPr bwMode="auto">
          <a:xfrm>
            <a:off x="2459849" y="3445542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流程图: 摘录 26"/>
          <p:cNvSpPr>
            <a:spLocks noChangeArrowheads="1"/>
          </p:cNvSpPr>
          <p:nvPr/>
        </p:nvSpPr>
        <p:spPr bwMode="auto">
          <a:xfrm>
            <a:off x="4188636" y="3445542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" name="矩形 27"/>
          <p:cNvSpPr>
            <a:spLocks noChangeArrowheads="1"/>
          </p:cNvSpPr>
          <p:nvPr/>
        </p:nvSpPr>
        <p:spPr bwMode="auto">
          <a:xfrm>
            <a:off x="3109136" y="3445542"/>
            <a:ext cx="360363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矩形 28"/>
          <p:cNvSpPr>
            <a:spLocks noChangeArrowheads="1"/>
          </p:cNvSpPr>
          <p:nvPr/>
        </p:nvSpPr>
        <p:spPr bwMode="auto">
          <a:xfrm>
            <a:off x="3685399" y="3445542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流程图: 摘录 29"/>
          <p:cNvSpPr>
            <a:spLocks noChangeArrowheads="1"/>
          </p:cNvSpPr>
          <p:nvPr/>
        </p:nvSpPr>
        <p:spPr bwMode="auto">
          <a:xfrm>
            <a:off x="7644624" y="3443955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7" name="流程图: 摘录 30"/>
          <p:cNvSpPr>
            <a:spLocks noChangeArrowheads="1"/>
          </p:cNvSpPr>
          <p:nvPr/>
        </p:nvSpPr>
        <p:spPr bwMode="auto">
          <a:xfrm>
            <a:off x="7068361" y="3443955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流程图: 摘录 31"/>
          <p:cNvSpPr>
            <a:spLocks noChangeArrowheads="1"/>
          </p:cNvSpPr>
          <p:nvPr/>
        </p:nvSpPr>
        <p:spPr bwMode="auto">
          <a:xfrm>
            <a:off x="8149449" y="3443955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239451" y="1202749"/>
            <a:ext cx="1415772" cy="58477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游戏二</a:t>
            </a:r>
            <a:endParaRPr lang="zh-CN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0" name="矩形 32"/>
          <p:cNvSpPr>
            <a:spLocks noChangeArrowheads="1"/>
          </p:cNvSpPr>
          <p:nvPr/>
        </p:nvSpPr>
        <p:spPr bwMode="auto">
          <a:xfrm>
            <a:off x="6060299" y="3442367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流程图: 摘录 34"/>
          <p:cNvSpPr>
            <a:spLocks noChangeArrowheads="1"/>
          </p:cNvSpPr>
          <p:nvPr/>
        </p:nvSpPr>
        <p:spPr bwMode="auto">
          <a:xfrm>
            <a:off x="6565124" y="3442367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2" name="流程图: 摘录 35"/>
          <p:cNvSpPr>
            <a:spLocks noChangeArrowheads="1"/>
          </p:cNvSpPr>
          <p:nvPr/>
        </p:nvSpPr>
        <p:spPr bwMode="auto">
          <a:xfrm>
            <a:off x="8725711" y="3442367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5374695" y="142875"/>
            <a:ext cx="6596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天平的平衡与解方程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598517" y="5571896"/>
            <a:ext cx="109696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图中的平衡现象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用方程可表示为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+1=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+5</a:t>
            </a:r>
            <a:endParaRPr lang="zh-CN" altLang="en-US" sz="4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10" name="Group 3"/>
          <p:cNvGrpSpPr/>
          <p:nvPr/>
        </p:nvGrpSpPr>
        <p:grpSpPr bwMode="auto">
          <a:xfrm>
            <a:off x="4458982" y="1909212"/>
            <a:ext cx="1371600" cy="2208213"/>
            <a:chOff x="0" y="0"/>
            <a:chExt cx="864" cy="1391"/>
          </a:xfrm>
        </p:grpSpPr>
        <p:sp>
          <p:nvSpPr>
            <p:cNvPr id="15" name="AutoShape 3"/>
            <p:cNvSpPr/>
            <p:nvPr/>
          </p:nvSpPr>
          <p:spPr bwMode="auto">
            <a:xfrm rot="10789515">
              <a:off x="383" y="47"/>
              <a:ext cx="145" cy="13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84 h 21600"/>
                <a:gd name="T4" fmla="*/ 1 w 21600"/>
                <a:gd name="T5" fmla="*/ 84 h 21600"/>
                <a:gd name="T6" fmla="*/ 1 w 21600"/>
                <a:gd name="T7" fmla="*/ 0 h 21600"/>
                <a:gd name="T8" fmla="*/ 0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4469 w 21600"/>
                <a:gd name="T16" fmla="*/ 4500 h 21600"/>
                <a:gd name="T17" fmla="*/ 17131 w 21600"/>
                <a:gd name="T18" fmla="*/ 171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6" name="AutoShape 4"/>
            <p:cNvSpPr/>
            <p:nvPr/>
          </p:nvSpPr>
          <p:spPr bwMode="auto">
            <a:xfrm>
              <a:off x="0" y="0"/>
              <a:ext cx="864" cy="528"/>
            </a:xfrm>
            <a:custGeom>
              <a:avLst/>
              <a:gdLst>
                <a:gd name="T0" fmla="*/ 9 w 21600"/>
                <a:gd name="T1" fmla="*/ 6 h 21600"/>
                <a:gd name="T2" fmla="*/ 17 w 21600"/>
                <a:gd name="T3" fmla="*/ 3 h 21600"/>
                <a:gd name="T4" fmla="*/ 26 w 21600"/>
                <a:gd name="T5" fmla="*/ 6 h 21600"/>
                <a:gd name="T6" fmla="*/ 35 w 21600"/>
                <a:gd name="T7" fmla="*/ 6 h 21600"/>
                <a:gd name="T8" fmla="*/ 17 w 21600"/>
                <a:gd name="T9" fmla="*/ 0 h 21600"/>
                <a:gd name="T10" fmla="*/ 0 w 21600"/>
                <a:gd name="T11" fmla="*/ 6 h 21600"/>
                <a:gd name="T12" fmla="*/ 9 w 21600"/>
                <a:gd name="T13" fmla="*/ 6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773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 flipV="1">
              <a:off x="459" y="57"/>
              <a:ext cx="0" cy="10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4992382" y="3661812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2949269" y="3052212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7125982" y="3052212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AutoShape 10"/>
          <p:cNvSpPr/>
          <p:nvPr/>
        </p:nvSpPr>
        <p:spPr bwMode="auto">
          <a:xfrm>
            <a:off x="5557532" y="3052212"/>
            <a:ext cx="3302000" cy="225425"/>
          </a:xfrm>
          <a:custGeom>
            <a:avLst/>
            <a:gdLst>
              <a:gd name="T0" fmla="*/ 0 w 21600"/>
              <a:gd name="T1" fmla="*/ 0 h 21600"/>
              <a:gd name="T2" fmla="*/ 78629437 w 21600"/>
              <a:gd name="T3" fmla="*/ 2382858 h 21600"/>
              <a:gd name="T4" fmla="*/ 235888331 w 21600"/>
              <a:gd name="T5" fmla="*/ 2382858 h 21600"/>
              <a:gd name="T6" fmla="*/ 314517749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2920694" y="3590375"/>
            <a:ext cx="45720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" name="AutoShape 12"/>
          <p:cNvSpPr/>
          <p:nvPr/>
        </p:nvSpPr>
        <p:spPr bwMode="auto">
          <a:xfrm rot="10800000">
            <a:off x="2477782" y="4347612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AutoShape 13"/>
          <p:cNvSpPr/>
          <p:nvPr/>
        </p:nvSpPr>
        <p:spPr bwMode="auto">
          <a:xfrm rot="10800000">
            <a:off x="6059182" y="4347612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3163582" y="4119012"/>
            <a:ext cx="3962400" cy="2286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" name="Oval 15"/>
          <p:cNvSpPr>
            <a:spLocks noChangeArrowheads="1"/>
          </p:cNvSpPr>
          <p:nvPr/>
        </p:nvSpPr>
        <p:spPr bwMode="auto">
          <a:xfrm>
            <a:off x="5068582" y="3585612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" name="AutoShape 16"/>
          <p:cNvSpPr/>
          <p:nvPr/>
        </p:nvSpPr>
        <p:spPr bwMode="auto">
          <a:xfrm>
            <a:off x="1842782" y="3042687"/>
            <a:ext cx="2706687" cy="234950"/>
          </a:xfrm>
          <a:custGeom>
            <a:avLst/>
            <a:gdLst>
              <a:gd name="T0" fmla="*/ 0 w 21600"/>
              <a:gd name="T1" fmla="*/ 0 h 21600"/>
              <a:gd name="T2" fmla="*/ 64424044 w 21600"/>
              <a:gd name="T3" fmla="*/ 2483665 h 21600"/>
              <a:gd name="T4" fmla="*/ 193272149 w 21600"/>
              <a:gd name="T5" fmla="*/ 2483665 h 21600"/>
              <a:gd name="T6" fmla="*/ 257696177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1053246" y="1246157"/>
            <a:ext cx="813752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两边同时拿走一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个黄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砝码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，有什么变化？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9" name="矩形 19"/>
          <p:cNvSpPr>
            <a:spLocks noChangeArrowheads="1"/>
          </p:cNvSpPr>
          <p:nvPr/>
        </p:nvSpPr>
        <p:spPr bwMode="auto">
          <a:xfrm>
            <a:off x="2099957" y="2560087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流程图: 摘录 29"/>
          <p:cNvSpPr>
            <a:spLocks noChangeArrowheads="1"/>
          </p:cNvSpPr>
          <p:nvPr/>
        </p:nvSpPr>
        <p:spPr bwMode="auto">
          <a:xfrm>
            <a:off x="3828744" y="2560087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矩形 27"/>
          <p:cNvSpPr>
            <a:spLocks noChangeArrowheads="1"/>
          </p:cNvSpPr>
          <p:nvPr/>
        </p:nvSpPr>
        <p:spPr bwMode="auto">
          <a:xfrm>
            <a:off x="2749244" y="2560087"/>
            <a:ext cx="360363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" name="矩形 28"/>
          <p:cNvSpPr>
            <a:spLocks noChangeArrowheads="1"/>
          </p:cNvSpPr>
          <p:nvPr/>
        </p:nvSpPr>
        <p:spPr bwMode="auto">
          <a:xfrm>
            <a:off x="3325507" y="2560087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流程图: 摘录 29"/>
          <p:cNvSpPr>
            <a:spLocks noChangeArrowheads="1"/>
          </p:cNvSpPr>
          <p:nvPr/>
        </p:nvSpPr>
        <p:spPr bwMode="auto">
          <a:xfrm>
            <a:off x="7284732" y="2558500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" name="流程图: 摘录 30"/>
          <p:cNvSpPr>
            <a:spLocks noChangeArrowheads="1"/>
          </p:cNvSpPr>
          <p:nvPr/>
        </p:nvSpPr>
        <p:spPr bwMode="auto">
          <a:xfrm>
            <a:off x="6708469" y="2558500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流程图: 摘录 31"/>
          <p:cNvSpPr>
            <a:spLocks noChangeArrowheads="1"/>
          </p:cNvSpPr>
          <p:nvPr/>
        </p:nvSpPr>
        <p:spPr bwMode="auto">
          <a:xfrm>
            <a:off x="7789557" y="2558500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矩形 32"/>
          <p:cNvSpPr>
            <a:spLocks noChangeArrowheads="1"/>
          </p:cNvSpPr>
          <p:nvPr/>
        </p:nvSpPr>
        <p:spPr bwMode="auto">
          <a:xfrm>
            <a:off x="5700407" y="2556912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7" name="流程图: 摘录 34"/>
          <p:cNvSpPr>
            <a:spLocks noChangeArrowheads="1"/>
          </p:cNvSpPr>
          <p:nvPr/>
        </p:nvSpPr>
        <p:spPr bwMode="auto">
          <a:xfrm>
            <a:off x="6205232" y="2556912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8" name="流程图: 摘录 37"/>
          <p:cNvSpPr>
            <a:spLocks noChangeArrowheads="1"/>
          </p:cNvSpPr>
          <p:nvPr/>
        </p:nvSpPr>
        <p:spPr bwMode="auto">
          <a:xfrm>
            <a:off x="8365819" y="2556912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5355645" y="200025"/>
            <a:ext cx="6596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天平的平衡与解方程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587432" y="4818256"/>
            <a:ext cx="102856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方程两边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同时减去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endParaRPr lang="zh-CN" altLang="zh-CN" sz="40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方程变为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+1 - 1=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+5 - 1,</a:t>
            </a:r>
            <a:r>
              <a:rPr lang="zh-CN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即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+4</a:t>
            </a:r>
            <a:endParaRPr lang="zh-CN" altLang="en-US" sz="4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8" grpId="0" animBg="1"/>
      <p:bldP spid="4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8" name="Group 3"/>
          <p:cNvGrpSpPr/>
          <p:nvPr/>
        </p:nvGrpSpPr>
        <p:grpSpPr bwMode="auto">
          <a:xfrm>
            <a:off x="4480992" y="1879817"/>
            <a:ext cx="1371600" cy="2208213"/>
            <a:chOff x="0" y="0"/>
            <a:chExt cx="864" cy="1391"/>
          </a:xfrm>
        </p:grpSpPr>
        <p:sp>
          <p:nvSpPr>
            <p:cNvPr id="9" name="AutoShape 3"/>
            <p:cNvSpPr/>
            <p:nvPr/>
          </p:nvSpPr>
          <p:spPr bwMode="auto">
            <a:xfrm rot="10789515">
              <a:off x="383" y="47"/>
              <a:ext cx="145" cy="13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84 h 21600"/>
                <a:gd name="T4" fmla="*/ 1 w 21600"/>
                <a:gd name="T5" fmla="*/ 84 h 21600"/>
                <a:gd name="T6" fmla="*/ 1 w 21600"/>
                <a:gd name="T7" fmla="*/ 0 h 21600"/>
                <a:gd name="T8" fmla="*/ 0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4469 w 21600"/>
                <a:gd name="T16" fmla="*/ 4500 h 21600"/>
                <a:gd name="T17" fmla="*/ 17131 w 21600"/>
                <a:gd name="T18" fmla="*/ 171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AutoShape 4"/>
            <p:cNvSpPr/>
            <p:nvPr/>
          </p:nvSpPr>
          <p:spPr bwMode="auto">
            <a:xfrm>
              <a:off x="0" y="0"/>
              <a:ext cx="864" cy="528"/>
            </a:xfrm>
            <a:custGeom>
              <a:avLst/>
              <a:gdLst>
                <a:gd name="T0" fmla="*/ 9 w 21600"/>
                <a:gd name="T1" fmla="*/ 6 h 21600"/>
                <a:gd name="T2" fmla="*/ 17 w 21600"/>
                <a:gd name="T3" fmla="*/ 3 h 21600"/>
                <a:gd name="T4" fmla="*/ 26 w 21600"/>
                <a:gd name="T5" fmla="*/ 6 h 21600"/>
                <a:gd name="T6" fmla="*/ 35 w 21600"/>
                <a:gd name="T7" fmla="*/ 6 h 21600"/>
                <a:gd name="T8" fmla="*/ 17 w 21600"/>
                <a:gd name="T9" fmla="*/ 0 h 21600"/>
                <a:gd name="T10" fmla="*/ 0 w 21600"/>
                <a:gd name="T11" fmla="*/ 6 h 21600"/>
                <a:gd name="T12" fmla="*/ 9 w 21600"/>
                <a:gd name="T13" fmla="*/ 6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773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V="1">
              <a:off x="459" y="57"/>
              <a:ext cx="0" cy="10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014392" y="3632417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2971279" y="3022817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7147992" y="3022817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AutoShape 10"/>
          <p:cNvSpPr/>
          <p:nvPr/>
        </p:nvSpPr>
        <p:spPr bwMode="auto">
          <a:xfrm>
            <a:off x="5579542" y="3022817"/>
            <a:ext cx="3302000" cy="225425"/>
          </a:xfrm>
          <a:custGeom>
            <a:avLst/>
            <a:gdLst>
              <a:gd name="T0" fmla="*/ 0 w 21600"/>
              <a:gd name="T1" fmla="*/ 0 h 21600"/>
              <a:gd name="T2" fmla="*/ 78629437 w 21600"/>
              <a:gd name="T3" fmla="*/ 2382858 h 21600"/>
              <a:gd name="T4" fmla="*/ 235888331 w 21600"/>
              <a:gd name="T5" fmla="*/ 2382858 h 21600"/>
              <a:gd name="T6" fmla="*/ 314517749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2942704" y="3560980"/>
            <a:ext cx="45720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" name="AutoShape 12"/>
          <p:cNvSpPr/>
          <p:nvPr/>
        </p:nvSpPr>
        <p:spPr bwMode="auto">
          <a:xfrm rot="10800000">
            <a:off x="2499792" y="4318217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AutoShape 13"/>
          <p:cNvSpPr/>
          <p:nvPr/>
        </p:nvSpPr>
        <p:spPr bwMode="auto">
          <a:xfrm rot="10800000">
            <a:off x="6081192" y="4318217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3185592" y="4089617"/>
            <a:ext cx="3962400" cy="2286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Oval 15"/>
          <p:cNvSpPr>
            <a:spLocks noChangeArrowheads="1"/>
          </p:cNvSpPr>
          <p:nvPr/>
        </p:nvSpPr>
        <p:spPr bwMode="auto">
          <a:xfrm>
            <a:off x="5090592" y="3556217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AutoShape 16"/>
          <p:cNvSpPr/>
          <p:nvPr/>
        </p:nvSpPr>
        <p:spPr bwMode="auto">
          <a:xfrm>
            <a:off x="1864792" y="3013292"/>
            <a:ext cx="2706687" cy="234950"/>
          </a:xfrm>
          <a:custGeom>
            <a:avLst/>
            <a:gdLst>
              <a:gd name="T0" fmla="*/ 0 w 21600"/>
              <a:gd name="T1" fmla="*/ 0 h 21600"/>
              <a:gd name="T2" fmla="*/ 64424044 w 21600"/>
              <a:gd name="T3" fmla="*/ 2483665 h 21600"/>
              <a:gd name="T4" fmla="*/ 193272149 w 21600"/>
              <a:gd name="T5" fmla="*/ 2483665 h 21600"/>
              <a:gd name="T6" fmla="*/ 257696177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1308013" y="1200136"/>
            <a:ext cx="813752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两边同时拿走一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个蓝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砝码</a:t>
            </a:r>
            <a:r>
              <a:rPr lang="zh-CN" altLang="en-US" sz="3600" dirty="0">
                <a:latin typeface="黑体" panose="02010609060101010101" pitchFamily="49" charset="-122"/>
                <a:ea typeface="黑体" panose="02010609060101010101" pitchFamily="49" charset="-122"/>
              </a:rPr>
              <a:t>，有什么变化？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3" name="矩形 19"/>
          <p:cNvSpPr>
            <a:spLocks noChangeArrowheads="1"/>
          </p:cNvSpPr>
          <p:nvPr/>
        </p:nvSpPr>
        <p:spPr bwMode="auto">
          <a:xfrm>
            <a:off x="2337867" y="2530692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4" name="矩形 27"/>
          <p:cNvSpPr>
            <a:spLocks noChangeArrowheads="1"/>
          </p:cNvSpPr>
          <p:nvPr/>
        </p:nvSpPr>
        <p:spPr bwMode="auto">
          <a:xfrm>
            <a:off x="2987154" y="2530692"/>
            <a:ext cx="360363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561829" y="2530692"/>
            <a:ext cx="360363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流程图: 摘录 29"/>
          <p:cNvSpPr>
            <a:spLocks noChangeArrowheads="1"/>
          </p:cNvSpPr>
          <p:nvPr/>
        </p:nvSpPr>
        <p:spPr bwMode="auto">
          <a:xfrm>
            <a:off x="7667104" y="2529105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流程图: 摘录 30"/>
          <p:cNvSpPr>
            <a:spLocks noChangeArrowheads="1"/>
          </p:cNvSpPr>
          <p:nvPr/>
        </p:nvSpPr>
        <p:spPr bwMode="auto">
          <a:xfrm>
            <a:off x="7090842" y="2529105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流程图: 摘录 31"/>
          <p:cNvSpPr>
            <a:spLocks noChangeArrowheads="1"/>
          </p:cNvSpPr>
          <p:nvPr/>
        </p:nvSpPr>
        <p:spPr bwMode="auto">
          <a:xfrm>
            <a:off x="8171929" y="2529105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矩形 28"/>
          <p:cNvSpPr>
            <a:spLocks noChangeArrowheads="1"/>
          </p:cNvSpPr>
          <p:nvPr/>
        </p:nvSpPr>
        <p:spPr bwMode="auto">
          <a:xfrm>
            <a:off x="6082779" y="2527517"/>
            <a:ext cx="360363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流程图: 摘录 34"/>
          <p:cNvSpPr>
            <a:spLocks noChangeArrowheads="1"/>
          </p:cNvSpPr>
          <p:nvPr/>
        </p:nvSpPr>
        <p:spPr bwMode="auto">
          <a:xfrm>
            <a:off x="6587604" y="2527517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矩形 34"/>
          <p:cNvSpPr/>
          <p:nvPr/>
        </p:nvSpPr>
        <p:spPr>
          <a:xfrm>
            <a:off x="5346120" y="180975"/>
            <a:ext cx="6596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天平的平衡与解方程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6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919940" y="4785006"/>
            <a:ext cx="84568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方程两边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同时减去</a:t>
            </a:r>
            <a:r>
              <a:rPr lang="en-US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endParaRPr lang="zh-CN" altLang="zh-CN" sz="40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方程变为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- 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+4 - 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即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=4</a:t>
            </a:r>
            <a:endParaRPr lang="zh-CN" altLang="en-US" sz="4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zh-CN" altLang="en-US"/>
          </a:p>
        </p:txBody>
      </p:sp>
      <p:grpSp>
        <p:nvGrpSpPr>
          <p:cNvPr id="15" name="Group 3"/>
          <p:cNvGrpSpPr/>
          <p:nvPr/>
        </p:nvGrpSpPr>
        <p:grpSpPr bwMode="auto">
          <a:xfrm>
            <a:off x="4212636" y="2039264"/>
            <a:ext cx="1371600" cy="2208213"/>
            <a:chOff x="0" y="0"/>
            <a:chExt cx="864" cy="1391"/>
          </a:xfrm>
        </p:grpSpPr>
        <p:sp>
          <p:nvSpPr>
            <p:cNvPr id="16" name="AutoShape 3"/>
            <p:cNvSpPr/>
            <p:nvPr/>
          </p:nvSpPr>
          <p:spPr bwMode="auto">
            <a:xfrm rot="10789515">
              <a:off x="383" y="47"/>
              <a:ext cx="145" cy="13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84 h 21600"/>
                <a:gd name="T4" fmla="*/ 1 w 21600"/>
                <a:gd name="T5" fmla="*/ 84 h 21600"/>
                <a:gd name="T6" fmla="*/ 1 w 21600"/>
                <a:gd name="T7" fmla="*/ 0 h 21600"/>
                <a:gd name="T8" fmla="*/ 0 w 21600"/>
                <a:gd name="T9" fmla="*/ 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4469 w 21600"/>
                <a:gd name="T16" fmla="*/ 4500 h 21600"/>
                <a:gd name="T17" fmla="*/ 17131 w 21600"/>
                <a:gd name="T18" fmla="*/ 171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7" name="AutoShape 4"/>
            <p:cNvSpPr/>
            <p:nvPr/>
          </p:nvSpPr>
          <p:spPr bwMode="auto">
            <a:xfrm>
              <a:off x="0" y="0"/>
              <a:ext cx="864" cy="528"/>
            </a:xfrm>
            <a:custGeom>
              <a:avLst/>
              <a:gdLst>
                <a:gd name="T0" fmla="*/ 9 w 21600"/>
                <a:gd name="T1" fmla="*/ 6 h 21600"/>
                <a:gd name="T2" fmla="*/ 17 w 21600"/>
                <a:gd name="T3" fmla="*/ 3 h 21600"/>
                <a:gd name="T4" fmla="*/ 26 w 21600"/>
                <a:gd name="T5" fmla="*/ 6 h 21600"/>
                <a:gd name="T6" fmla="*/ 35 w 21600"/>
                <a:gd name="T7" fmla="*/ 6 h 21600"/>
                <a:gd name="T8" fmla="*/ 17 w 21600"/>
                <a:gd name="T9" fmla="*/ 0 h 21600"/>
                <a:gd name="T10" fmla="*/ 0 w 21600"/>
                <a:gd name="T11" fmla="*/ 6 h 21600"/>
                <a:gd name="T12" fmla="*/ 9 w 21600"/>
                <a:gd name="T13" fmla="*/ 6 h 2160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600"/>
                <a:gd name="T22" fmla="*/ 0 h 21600"/>
                <a:gd name="T23" fmla="*/ 21600 w 21600"/>
                <a:gd name="T24" fmla="*/ 7732 h 2160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lnTo>
                    <a:pt x="5400" y="10800"/>
                  </a:lnTo>
                  <a:close/>
                </a:path>
              </a:pathLst>
            </a:custGeom>
            <a:solidFill>
              <a:schemeClr val="accent1"/>
            </a:solidFill>
            <a:ln w="9525" cmpd="sng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5"/>
            <p:cNvSpPr>
              <a:spLocks noChangeShapeType="1"/>
            </p:cNvSpPr>
            <p:nvPr/>
          </p:nvSpPr>
          <p:spPr bwMode="auto">
            <a:xfrm flipV="1">
              <a:off x="459" y="57"/>
              <a:ext cx="0" cy="105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9" name="AutoShape 7"/>
          <p:cNvSpPr>
            <a:spLocks noChangeArrowheads="1"/>
          </p:cNvSpPr>
          <p:nvPr/>
        </p:nvSpPr>
        <p:spPr bwMode="auto">
          <a:xfrm>
            <a:off x="4746036" y="3791864"/>
            <a:ext cx="381000" cy="4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" name="AutoShape 8"/>
          <p:cNvSpPr>
            <a:spLocks noChangeArrowheads="1"/>
          </p:cNvSpPr>
          <p:nvPr/>
        </p:nvSpPr>
        <p:spPr bwMode="auto">
          <a:xfrm>
            <a:off x="2702923" y="3182264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1" name="AutoShape 9"/>
          <p:cNvSpPr>
            <a:spLocks noChangeArrowheads="1"/>
          </p:cNvSpPr>
          <p:nvPr/>
        </p:nvSpPr>
        <p:spPr bwMode="auto">
          <a:xfrm>
            <a:off x="6879636" y="3182264"/>
            <a:ext cx="381000" cy="6858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" name="AutoShape 10"/>
          <p:cNvSpPr/>
          <p:nvPr/>
        </p:nvSpPr>
        <p:spPr bwMode="auto">
          <a:xfrm>
            <a:off x="5671548" y="3190202"/>
            <a:ext cx="2879725" cy="217487"/>
          </a:xfrm>
          <a:custGeom>
            <a:avLst/>
            <a:gdLst>
              <a:gd name="T0" fmla="*/ 0 w 21600"/>
              <a:gd name="T1" fmla="*/ 0 h 21600"/>
              <a:gd name="T2" fmla="*/ 68587612 w 21600"/>
              <a:gd name="T3" fmla="*/ 2286254 h 21600"/>
              <a:gd name="T4" fmla="*/ 205762852 w 21600"/>
              <a:gd name="T5" fmla="*/ 2286254 h 21600"/>
              <a:gd name="T6" fmla="*/ 274350447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2674348" y="3720427"/>
            <a:ext cx="4572000" cy="1524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2">
                <a:lumMod val="60000"/>
                <a:lumOff val="40000"/>
              </a:schemeClr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" name="AutoShape 12"/>
          <p:cNvSpPr/>
          <p:nvPr/>
        </p:nvSpPr>
        <p:spPr bwMode="auto">
          <a:xfrm rot="10800000">
            <a:off x="2231436" y="4477664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AutoShape 13"/>
          <p:cNvSpPr/>
          <p:nvPr/>
        </p:nvSpPr>
        <p:spPr bwMode="auto">
          <a:xfrm rot="10800000">
            <a:off x="5812836" y="4477664"/>
            <a:ext cx="1905000" cy="228600"/>
          </a:xfrm>
          <a:custGeom>
            <a:avLst/>
            <a:gdLst>
              <a:gd name="T0" fmla="*/ 0 w 21600"/>
              <a:gd name="T1" fmla="*/ 0 h 21600"/>
              <a:gd name="T2" fmla="*/ 42002600 w 21600"/>
              <a:gd name="T3" fmla="*/ 2419350 h 21600"/>
              <a:gd name="T4" fmla="*/ 126007811 w 21600"/>
              <a:gd name="T5" fmla="*/ 2419350 h 21600"/>
              <a:gd name="T6" fmla="*/ 16801040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2917236" y="4249064"/>
            <a:ext cx="3962400" cy="228600"/>
          </a:xfrm>
          <a:prstGeom prst="rect">
            <a:avLst/>
          </a:prstGeom>
          <a:solidFill>
            <a:schemeClr val="accent1"/>
          </a:solidFill>
          <a:ln w="9525" cmpd="sng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7" name="Oval 15"/>
          <p:cNvSpPr>
            <a:spLocks noChangeArrowheads="1"/>
          </p:cNvSpPr>
          <p:nvPr/>
        </p:nvSpPr>
        <p:spPr bwMode="auto">
          <a:xfrm>
            <a:off x="4822236" y="3715664"/>
            <a:ext cx="228600" cy="228600"/>
          </a:xfrm>
          <a:prstGeom prst="ellipse">
            <a:avLst/>
          </a:prstGeom>
          <a:solidFill>
            <a:schemeClr val="accent1"/>
          </a:solidFill>
          <a:ln w="9525" cmpd="sng">
            <a:solidFill>
              <a:srgbClr val="FF0000"/>
            </a:solidFill>
            <a:round/>
          </a:ln>
        </p:spPr>
        <p:txBody>
          <a:bodyPr wrap="none" anchor="ctr"/>
          <a:lstStyle/>
          <a:p>
            <a:pPr algn="ctr">
              <a:defRPr/>
            </a:pPr>
            <a:endParaRPr lang="zh-CN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8" name="AutoShape 16"/>
          <p:cNvSpPr/>
          <p:nvPr/>
        </p:nvSpPr>
        <p:spPr bwMode="auto">
          <a:xfrm>
            <a:off x="1596436" y="3172739"/>
            <a:ext cx="2706687" cy="234950"/>
          </a:xfrm>
          <a:custGeom>
            <a:avLst/>
            <a:gdLst>
              <a:gd name="T0" fmla="*/ 0 w 21600"/>
              <a:gd name="T1" fmla="*/ 0 h 21600"/>
              <a:gd name="T2" fmla="*/ 64424044 w 21600"/>
              <a:gd name="T3" fmla="*/ 2483665 h 21600"/>
              <a:gd name="T4" fmla="*/ 193272149 w 21600"/>
              <a:gd name="T5" fmla="*/ 2483665 h 21600"/>
              <a:gd name="T6" fmla="*/ 257696177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4500 w 21600"/>
              <a:gd name="T16" fmla="*/ 4500 h 21600"/>
              <a:gd name="T17" fmla="*/ 17100 w 21600"/>
              <a:gd name="T18" fmla="*/ 171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mpd="sng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1322289" y="1259830"/>
            <a:ext cx="8137525" cy="64633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两边同时拿走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一半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砝码</a:t>
            </a:r>
            <a:r>
              <a:rPr lang="zh-CN" altLang="en-US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，有什么变化？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" name="矩形 19"/>
          <p:cNvSpPr>
            <a:spLocks noChangeArrowheads="1"/>
          </p:cNvSpPr>
          <p:nvPr/>
        </p:nvSpPr>
        <p:spPr bwMode="auto">
          <a:xfrm>
            <a:off x="2429873" y="2690139"/>
            <a:ext cx="360363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矩形 30"/>
          <p:cNvSpPr>
            <a:spLocks noChangeArrowheads="1"/>
          </p:cNvSpPr>
          <p:nvPr/>
        </p:nvSpPr>
        <p:spPr bwMode="auto">
          <a:xfrm>
            <a:off x="3222036" y="2690139"/>
            <a:ext cx="360362" cy="431800"/>
          </a:xfrm>
          <a:prstGeom prst="rect">
            <a:avLst/>
          </a:prstGeom>
          <a:solidFill>
            <a:srgbClr val="00B0F0"/>
          </a:solidFill>
          <a:ln w="9525" algn="ctr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2" name="流程图: 摘录 29"/>
          <p:cNvSpPr>
            <a:spLocks noChangeArrowheads="1"/>
          </p:cNvSpPr>
          <p:nvPr/>
        </p:nvSpPr>
        <p:spPr bwMode="auto">
          <a:xfrm>
            <a:off x="7182848" y="2688552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流程图: 摘录 32"/>
          <p:cNvSpPr>
            <a:spLocks noChangeArrowheads="1"/>
          </p:cNvSpPr>
          <p:nvPr/>
        </p:nvSpPr>
        <p:spPr bwMode="auto">
          <a:xfrm>
            <a:off x="6606586" y="2688552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4" name="流程图: 摘录 31"/>
          <p:cNvSpPr>
            <a:spLocks noChangeArrowheads="1"/>
          </p:cNvSpPr>
          <p:nvPr/>
        </p:nvSpPr>
        <p:spPr bwMode="auto">
          <a:xfrm>
            <a:off x="7687673" y="2688552"/>
            <a:ext cx="431800" cy="433387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流程图: 摘录 34"/>
          <p:cNvSpPr>
            <a:spLocks noChangeArrowheads="1"/>
          </p:cNvSpPr>
          <p:nvPr/>
        </p:nvSpPr>
        <p:spPr bwMode="auto">
          <a:xfrm>
            <a:off x="6103348" y="2686964"/>
            <a:ext cx="431800" cy="431800"/>
          </a:xfrm>
          <a:prstGeom prst="flowChartExtract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6" name="Text Box 2"/>
          <p:cNvSpPr txBox="1">
            <a:spLocks noChangeArrowheads="1"/>
          </p:cNvSpPr>
          <p:nvPr/>
        </p:nvSpPr>
        <p:spPr bwMode="auto">
          <a:xfrm>
            <a:off x="1527394" y="5813530"/>
            <a:ext cx="8398002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方程变为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0.5×2</a:t>
            </a:r>
            <a:r>
              <a:rPr lang="en-US" altLang="zh-CN" sz="40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=0.5×4</a:t>
            </a:r>
            <a:r>
              <a:rPr lang="zh-CN" altLang="en-US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即</a:t>
            </a:r>
            <a:r>
              <a:rPr lang="en-US" altLang="zh-CN" sz="40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x=2</a:t>
            </a:r>
            <a:endParaRPr lang="zh-CN" altLang="zh-CN" sz="40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0" name="矩形 39"/>
          <p:cNvSpPr/>
          <p:nvPr/>
        </p:nvSpPr>
        <p:spPr>
          <a:xfrm>
            <a:off x="5355645" y="190500"/>
            <a:ext cx="65966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天平的平衡与解方程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1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1053153" y="4990006"/>
            <a:ext cx="5827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4</a:t>
            </a: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方程两边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同时除以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endParaRPr lang="zh-CN" altLang="en-US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381490" y="1706880"/>
            <a:ext cx="2493010" cy="424624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txBody>
          <a:bodyPr wrap="square">
            <a:spAutoFit/>
          </a:bodyPr>
          <a:p>
            <a:pPr>
              <a:lnSpc>
                <a:spcPct val="150000"/>
              </a:lnSpc>
              <a:defRPr/>
            </a:pPr>
            <a:r>
              <a:rPr lang="zh-CN" altLang="zh-CN" sz="3600" b="1" spc="-150" dirty="0">
                <a:latin typeface="黑体" panose="02010609060101010101" pitchFamily="49" charset="-122"/>
                <a:ea typeface="黑体" panose="02010609060101010101" pitchFamily="49" charset="-122"/>
              </a:rPr>
              <a:t>方程是</a:t>
            </a:r>
            <a:r>
              <a:rPr lang="zh-CN" altLang="zh-CN" sz="3600" b="1" spc="-15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等式</a:t>
            </a:r>
            <a:r>
              <a:rPr lang="zh-CN" altLang="zh-CN" sz="3600" b="1" spc="-1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en-US" sz="3600" b="1" spc="-1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故</a:t>
            </a:r>
            <a:r>
              <a:rPr lang="zh-CN" altLang="zh-CN" sz="3600" b="1" spc="-1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可以根据</a:t>
            </a:r>
            <a:r>
              <a:rPr lang="zh-CN" altLang="zh-CN" sz="3600" b="1" spc="-1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等式的</a:t>
            </a:r>
            <a:r>
              <a:rPr lang="zh-CN" altLang="en-US" sz="3600" b="1" spc="-1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基本</a:t>
            </a:r>
            <a:r>
              <a:rPr lang="zh-CN" altLang="zh-CN" sz="3600" b="1" spc="-15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性质</a:t>
            </a:r>
            <a:r>
              <a:rPr lang="zh-CN" altLang="zh-CN" sz="3600" b="1" spc="-1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求方程的解</a:t>
            </a:r>
            <a:r>
              <a:rPr lang="zh-CN" altLang="en-US" sz="3600" b="1" spc="-15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zh-CN" altLang="zh-CN" sz="3600" b="1" spc="-15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3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3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3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3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5" grpId="0" animBg="1"/>
      <p:bldP spid="36" grpId="0" build="p"/>
      <p:bldP spid="42" grpId="0" build="p"/>
      <p:bldP spid="9" grpId="0" animBg="1"/>
      <p:bldP spid="9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494280" y="1534160"/>
            <a:ext cx="6511925" cy="27997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解：两边都减去</a:t>
            </a:r>
            <a:r>
              <a:rPr lang="en-US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zh-CN" altLang="en-US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得</a:t>
            </a:r>
            <a:endParaRPr lang="en-US" altLang="zh-CN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sym typeface="+mn-ea"/>
            </a:endParaRPr>
          </a:p>
          <a:p>
            <a:pPr>
              <a:defRPr/>
            </a:pPr>
            <a:r>
              <a:rPr lang="en-US" altLang="zh-CN" sz="44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      x</a:t>
            </a:r>
            <a:r>
              <a:rPr lang="en-US" altLang="zh-CN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+</a:t>
            </a:r>
            <a:r>
              <a:rPr lang="en-US" altLang="zh-CN" sz="44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3-3=8-3</a:t>
            </a:r>
            <a:endParaRPr lang="zh-CN" altLang="zh-CN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所以</a:t>
            </a:r>
            <a:r>
              <a:rPr lang="en-US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</a:t>
            </a:r>
            <a:r>
              <a:rPr lang="en-US" altLang="zh-CN" sz="4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=8-3</a:t>
            </a:r>
            <a:endParaRPr lang="zh-CN" altLang="zh-CN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即</a:t>
            </a:r>
            <a:r>
              <a:rPr lang="en-US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  </a:t>
            </a:r>
            <a:r>
              <a:rPr lang="en-US" altLang="zh-CN" sz="44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44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=5</a:t>
            </a:r>
            <a:endParaRPr lang="zh-CN" altLang="zh-CN" sz="44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302512" y="667388"/>
            <a:ext cx="3256280" cy="768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解方程</a:t>
            </a:r>
            <a:r>
              <a:rPr lang="en-US" altLang="zh-CN" sz="44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+3=8</a:t>
            </a:r>
            <a:endParaRPr lang="zh-CN" altLang="en-US" sz="4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11835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42645" y="1393190"/>
            <a:ext cx="9637395" cy="16116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利用等式的性质，解下列方程：</a:t>
            </a:r>
            <a:endParaRPr lang="zh-CN" altLang="en-US" sz="44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(1)x-2=</a:t>
            </a:r>
            <a:r>
              <a:rPr lang="en-US" altLang="zh-CN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5</a:t>
            </a:r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;                     </a:t>
            </a:r>
            <a:r>
              <a:rPr lang="en-US" altLang="zh-CN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(2)3x-2=1.</a:t>
            </a:r>
            <a:endParaRPr lang="zh-CN" altLang="en-US" sz="44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Box 6"/>
          <p:cNvSpPr txBox="1"/>
          <p:nvPr/>
        </p:nvSpPr>
        <p:spPr>
          <a:xfrm>
            <a:off x="219968" y="1272610"/>
            <a:ext cx="1415772" cy="58477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活动三</a:t>
            </a:r>
            <a:endParaRPr lang="zh-CN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625725" y="1160780"/>
            <a:ext cx="4768215" cy="1753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解：两边都减去</a:t>
            </a:r>
            <a:r>
              <a:rPr lang="en-US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</a:t>
            </a:r>
            <a:r>
              <a:rPr lang="zh-CN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，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得</a:t>
            </a:r>
            <a:r>
              <a:rPr lang="en-US" altLang="zh-CN" sz="3600" b="1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+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3-3=8-3</a:t>
            </a:r>
            <a:endParaRPr lang="zh-CN" altLang="zh-CN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defRPr/>
            </a:pPr>
            <a:r>
              <a:rPr lang="zh-CN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所以</a:t>
            </a:r>
            <a:r>
              <a:rPr lang="en-US" altLang="zh-CN" sz="36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=8-3</a:t>
            </a:r>
            <a:r>
              <a:rPr lang="zh-CN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，即</a:t>
            </a:r>
            <a:r>
              <a:rPr lang="en-US" altLang="zh-CN" sz="3600" b="1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x</a:t>
            </a:r>
            <a:r>
              <a:rPr lang="en-US" altLang="zh-CN" sz="36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=5</a:t>
            </a:r>
            <a:endParaRPr lang="zh-CN" altLang="zh-CN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770890" y="3327984"/>
            <a:ext cx="8142451" cy="2753476"/>
            <a:chOff x="755650" y="1828049"/>
            <a:chExt cx="8142451" cy="2753476"/>
          </a:xfrm>
        </p:grpSpPr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798938" y="2281744"/>
              <a:ext cx="2596139" cy="585788"/>
            </a:xfrm>
            <a:prstGeom prst="rect">
              <a:avLst/>
            </a:prstGeom>
            <a:ln w="539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zh-CN" altLang="zh-CN" sz="3200" b="1" dirty="0">
                  <a:solidFill>
                    <a:schemeClr val="tx1"/>
                  </a:solidFill>
                  <a:latin typeface="+mn-ea"/>
                </a:rPr>
                <a:t>两边都减去</a:t>
              </a:r>
              <a:r>
                <a:rPr lang="en-US" altLang="zh-CN" sz="3200" b="1" dirty="0">
                  <a:solidFill>
                    <a:schemeClr val="tx1"/>
                  </a:solidFill>
                  <a:latin typeface="+mn-ea"/>
                </a:rPr>
                <a:t>3</a:t>
              </a:r>
              <a:endParaRPr lang="zh-CN" altLang="zh-CN" sz="3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" name="Text Box 2"/>
            <p:cNvSpPr txBox="1">
              <a:spLocks noChangeArrowheads="1"/>
            </p:cNvSpPr>
            <p:nvPr/>
          </p:nvSpPr>
          <p:spPr bwMode="auto">
            <a:xfrm>
              <a:off x="7358495" y="3007301"/>
              <a:ext cx="1539606" cy="58578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zh-CN" sz="32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x</a:t>
              </a:r>
              <a:r>
                <a:rPr lang="en-US" altLang="zh-CN" sz="3200" b="1" dirty="0">
                  <a:solidFill>
                    <a:srgbClr val="FF0000"/>
                  </a:solidFill>
                  <a:latin typeface="+mn-ea"/>
                  <a:ea typeface="+mn-ea"/>
                </a:rPr>
                <a:t>=8-3</a:t>
              </a:r>
              <a:endParaRPr lang="zh-CN" altLang="zh-CN" sz="3200" b="1" dirty="0">
                <a:solidFill>
                  <a:srgbClr val="FF0000"/>
                </a:solidFill>
                <a:latin typeface="+mn-ea"/>
                <a:ea typeface="+mn-ea"/>
              </a:endParaRPr>
            </a:p>
          </p:txBody>
        </p:sp>
        <p:cxnSp>
          <p:nvCxnSpPr>
            <p:cNvPr id="14" name="直接连接符 13"/>
            <p:cNvCxnSpPr/>
            <p:nvPr/>
          </p:nvCxnSpPr>
          <p:spPr bwMode="auto">
            <a:xfrm flipV="1">
              <a:off x="755650" y="2133600"/>
              <a:ext cx="0" cy="86360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 bwMode="auto">
            <a:xfrm>
              <a:off x="755650" y="2133600"/>
              <a:ext cx="3384550" cy="0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3985404" y="1828049"/>
              <a:ext cx="2468755" cy="584200"/>
            </a:xfrm>
            <a:prstGeom prst="rect">
              <a:avLst/>
            </a:prstGeom>
            <a:ln w="508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zh-CN" sz="3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altLang="zh-CN" sz="3200" b="1" dirty="0" smtClean="0">
                  <a:solidFill>
                    <a:schemeClr val="tx1"/>
                  </a:solidFill>
                  <a:latin typeface="+mn-ea"/>
                </a:rPr>
                <a:t>+3-3=8-3</a:t>
              </a:r>
              <a:endParaRPr lang="zh-CN" altLang="zh-CN" sz="3200" b="1" dirty="0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18" name="直接连接符 17"/>
            <p:cNvCxnSpPr/>
            <p:nvPr/>
          </p:nvCxnSpPr>
          <p:spPr bwMode="auto">
            <a:xfrm flipH="1">
              <a:off x="6443663" y="2133600"/>
              <a:ext cx="1657350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9" name="直接箭头连接符 18"/>
            <p:cNvCxnSpPr/>
            <p:nvPr/>
          </p:nvCxnSpPr>
          <p:spPr bwMode="auto">
            <a:xfrm>
              <a:off x="8101013" y="2133600"/>
              <a:ext cx="0" cy="790575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0" name="直接连接符 19"/>
            <p:cNvCxnSpPr/>
            <p:nvPr/>
          </p:nvCxnSpPr>
          <p:spPr bwMode="auto">
            <a:xfrm flipV="1">
              <a:off x="755650" y="3716338"/>
              <a:ext cx="0" cy="865187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1" name="直接连接符 20"/>
            <p:cNvCxnSpPr/>
            <p:nvPr/>
          </p:nvCxnSpPr>
          <p:spPr bwMode="auto">
            <a:xfrm flipH="1">
              <a:off x="755650" y="4581525"/>
              <a:ext cx="7345363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2" name="直接箭头连接符 21"/>
            <p:cNvCxnSpPr/>
            <p:nvPr/>
          </p:nvCxnSpPr>
          <p:spPr bwMode="auto">
            <a:xfrm flipV="1">
              <a:off x="8101013" y="3644900"/>
              <a:ext cx="0" cy="936625"/>
            </a:xfrm>
            <a:prstGeom prst="straightConnector1">
              <a:avLst/>
            </a:prstGeom>
            <a:ln>
              <a:headEnd type="none" w="med" len="med"/>
              <a:tailEnd type="arrow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25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3205992" y="630558"/>
            <a:ext cx="3005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解方程</a:t>
            </a:r>
            <a:r>
              <a:rPr lang="en-US" altLang="zh-CN" sz="40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+3=8</a:t>
            </a:r>
            <a:endParaRPr lang="zh-CN" altLang="en-US" sz="4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1921260" y="4632793"/>
            <a:ext cx="1539606" cy="584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3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X+3</a:t>
            </a:r>
            <a:r>
              <a:rPr lang="en-US" altLang="zh-CN" sz="3200" b="1" dirty="0" smtClean="0">
                <a:solidFill>
                  <a:srgbClr val="FF0000"/>
                </a:solidFill>
                <a:latin typeface="+mn-ea"/>
                <a:ea typeface="+mn-ea"/>
              </a:rPr>
              <a:t>=8</a:t>
            </a:r>
            <a:endParaRPr lang="zh-CN" altLang="zh-CN" sz="3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8778444" y="3757607"/>
            <a:ext cx="1063825" cy="585788"/>
          </a:xfrm>
          <a:prstGeom prst="rect">
            <a:avLst/>
          </a:prstGeom>
          <a:ln w="539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3200" b="1" dirty="0" smtClean="0">
                <a:solidFill>
                  <a:schemeClr val="tx1"/>
                </a:solidFill>
                <a:latin typeface="+mn-ea"/>
              </a:rPr>
              <a:t>化为</a:t>
            </a:r>
            <a:endParaRPr lang="zh-CN" altLang="zh-CN" sz="3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8034595" y="257175"/>
            <a:ext cx="3005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移项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2" name="矩形 41"/>
          <p:cNvSpPr/>
          <p:nvPr/>
        </p:nvSpPr>
        <p:spPr>
          <a:xfrm>
            <a:off x="0" y="2662443"/>
            <a:ext cx="94179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在解上面的方程时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用到如下框图所示的步骤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433685" y="4919980"/>
            <a:ext cx="607060" cy="19380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4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移项</a:t>
            </a:r>
            <a:endParaRPr lang="zh-CN" altLang="en-US" sz="4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814042" y="5497202"/>
            <a:ext cx="7322868" cy="584200"/>
          </a:xfrm>
          <a:prstGeom prst="rect">
            <a:avLst/>
          </a:prstGeom>
          <a:ln w="50800">
            <a:solidFill>
              <a:srgbClr val="00B0F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p>
            <a:pPr>
              <a:defRPr/>
            </a:pPr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将</a:t>
            </a:r>
            <a:r>
              <a:rPr lang="en-US" altLang="zh-CN" sz="3200" b="1" dirty="0">
                <a:solidFill>
                  <a:schemeClr val="tx1"/>
                </a:solidFill>
                <a:latin typeface="+mn-ea"/>
              </a:rPr>
              <a:t>+3</a:t>
            </a:r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改变符号为</a:t>
            </a:r>
            <a:r>
              <a:rPr lang="en-US" altLang="zh-CN" sz="3200" b="1" dirty="0">
                <a:solidFill>
                  <a:schemeClr val="tx1"/>
                </a:solidFill>
                <a:latin typeface="+mn-ea"/>
              </a:rPr>
              <a:t>-3</a:t>
            </a:r>
            <a:r>
              <a:rPr lang="zh-CN" altLang="en-US" sz="3200" b="1" dirty="0">
                <a:solidFill>
                  <a:schemeClr val="tx1"/>
                </a:solidFill>
                <a:latin typeface="+mn-ea"/>
              </a:rPr>
              <a:t>，从左边移动到右边</a:t>
            </a:r>
            <a:endParaRPr lang="zh-CN" altLang="zh-CN" sz="3200" b="1" dirty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utoUpdateAnimBg="0"/>
      <p:bldP spid="27" grpId="0"/>
      <p:bldP spid="40" grpId="0" bldLvl="0" animBg="1"/>
      <p:bldP spid="42" grpId="0" build="p"/>
      <p:bldP spid="24" grpId="0" animBg="1" uiExpand="1" build="p"/>
      <p:bldP spid="2" grpId="0" bldLvl="0" animBg="1"/>
      <p:bldP spid="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202787" y="1285758"/>
            <a:ext cx="1296960" cy="71558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思 考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35747" y="1835678"/>
            <a:ext cx="9536064" cy="156600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4000"/>
              </a:lnSpc>
              <a:defRPr/>
            </a:pP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在解方程的过程中，等号的两边</a:t>
            </a:r>
            <a:r>
              <a:rPr lang="zh-CN" altLang="zh-CN" sz="2800" b="1" dirty="0" smtClean="0">
                <a:solidFill>
                  <a:srgbClr val="FF0000"/>
                </a:solidFill>
                <a:latin typeface="+mn-ea"/>
              </a:rPr>
              <a:t>加上</a:t>
            </a:r>
            <a:r>
              <a:rPr lang="en-US" altLang="zh-CN" sz="2800" b="1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或</a:t>
            </a:r>
            <a:r>
              <a:rPr lang="zh-CN" altLang="zh-CN" sz="2800" b="1" dirty="0" smtClean="0">
                <a:solidFill>
                  <a:srgbClr val="FF0000"/>
                </a:solidFill>
                <a:latin typeface="+mn-ea"/>
              </a:rPr>
              <a:t>减去</a:t>
            </a:r>
            <a:r>
              <a:rPr lang="en-US" altLang="zh-CN" sz="2800" b="1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方程中某一项的</a:t>
            </a:r>
            <a:r>
              <a:rPr lang="zh-CN" altLang="zh-CN" sz="2800" b="1" dirty="0" smtClean="0">
                <a:solidFill>
                  <a:srgbClr val="FF0000"/>
                </a:solidFill>
                <a:latin typeface="+mn-ea"/>
              </a:rPr>
              <a:t>变形</a:t>
            </a: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过程，相当于将这一项改变</a:t>
            </a:r>
            <a:r>
              <a:rPr lang="zh-CN" altLang="zh-CN" sz="2800" b="1" dirty="0" smtClean="0">
                <a:solidFill>
                  <a:srgbClr val="FF0000"/>
                </a:solidFill>
                <a:latin typeface="+mn-ea"/>
              </a:rPr>
              <a:t>符号</a:t>
            </a: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后，从等号的一边移到另一边．这种变形过程叫做</a:t>
            </a:r>
            <a:r>
              <a:rPr lang="zh-CN" altLang="zh-CN" sz="2800" b="1" dirty="0" smtClean="0">
                <a:solidFill>
                  <a:srgbClr val="FF0000"/>
                </a:solidFill>
                <a:latin typeface="+mn-ea"/>
              </a:rPr>
              <a:t>移项</a:t>
            </a: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．</a:t>
            </a:r>
            <a:endParaRPr lang="zh-CN" altLang="zh-CN" sz="2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753118" y="3430946"/>
            <a:ext cx="7705725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）移项的目的是什么？</a:t>
            </a:r>
            <a:endParaRPr lang="zh-CN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68997" y="4102151"/>
            <a:ext cx="5760640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zh-CN" sz="2800" b="1" dirty="0">
                <a:solidFill>
                  <a:schemeClr val="tx1"/>
                </a:solidFill>
                <a:latin typeface="+mn-ea"/>
              </a:rPr>
              <a:t>移项的目的是为了</a:t>
            </a:r>
            <a:r>
              <a:rPr lang="zh-CN" altLang="zh-CN" sz="2800" b="1" dirty="0">
                <a:solidFill>
                  <a:srgbClr val="FF0000"/>
                </a:solidFill>
                <a:latin typeface="+mn-ea"/>
              </a:rPr>
              <a:t>合并同类项</a:t>
            </a:r>
            <a:endParaRPr lang="zh-CN" altLang="zh-CN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703243" y="4784312"/>
            <a:ext cx="7559675" cy="585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3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解方程</a:t>
            </a:r>
            <a:r>
              <a:rPr lang="zh-CN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的过程中，通常怎样移项？</a:t>
            </a:r>
            <a:endParaRPr lang="zh-CN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869389" y="5356285"/>
            <a:ext cx="9485795" cy="95410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zh-CN" altLang="zh-CN" sz="2800" b="1" dirty="0" smtClean="0">
                <a:solidFill>
                  <a:schemeClr val="tx1"/>
                </a:solidFill>
                <a:latin typeface="+mn-ea"/>
              </a:rPr>
              <a:t>移</a:t>
            </a:r>
            <a:r>
              <a:rPr lang="zh-CN" altLang="zh-CN" sz="2800" b="1" dirty="0">
                <a:solidFill>
                  <a:schemeClr val="tx1"/>
                </a:solidFill>
                <a:latin typeface="+mn-ea"/>
              </a:rPr>
              <a:t>项通常是将方程中</a:t>
            </a:r>
            <a:r>
              <a:rPr lang="zh-CN" altLang="zh-CN" sz="2800" b="1" dirty="0">
                <a:solidFill>
                  <a:srgbClr val="FF0000"/>
                </a:solidFill>
                <a:latin typeface="+mn-ea"/>
              </a:rPr>
              <a:t>含有未知数的项移到等号的一边，将常数移到等式的另一边</a:t>
            </a:r>
            <a:endParaRPr lang="zh-CN" altLang="zh-CN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8091745" y="257175"/>
            <a:ext cx="300595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en-US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移项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 220"/>
          <p:cNvSpPr/>
          <p:nvPr/>
        </p:nvSpPr>
        <p:spPr>
          <a:xfrm>
            <a:off x="214572" y="74709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672762" y="1189280"/>
            <a:ext cx="7705725" cy="584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zh-CN" altLang="en-US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什么是移项</a:t>
            </a:r>
            <a:r>
              <a:rPr lang="zh-CN" altLang="zh-CN" sz="3200" b="1" dirty="0" smtClean="0">
                <a:latin typeface="楷体" panose="02010609060101010101" pitchFamily="49" charset="-122"/>
                <a:ea typeface="楷体" panose="02010609060101010101" pitchFamily="49" charset="-122"/>
              </a:rPr>
              <a:t>？</a:t>
            </a:r>
            <a:endParaRPr lang="zh-CN" altLang="zh-CN" sz="32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bldLvl="0" autoUpdateAnimBg="0"/>
      <p:bldP spid="10" grpId="0" bldLvl="0" autoUpdateAnimBg="0"/>
      <p:bldP spid="14" grpId="0" bldLvl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11835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842908" y="3074738"/>
            <a:ext cx="6173842" cy="138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:(1)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- 2=5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移项得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=5+2,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即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=7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73825" y="3206651"/>
            <a:ext cx="6553200" cy="181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解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: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(2)3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- 2=1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移项</a:t>
            </a:r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得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3x=1+2,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所以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=3,</a:t>
            </a:r>
            <a:endParaRPr lang="en-US" altLang="zh-CN" sz="28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两边同时除以</a:t>
            </a:r>
            <a:r>
              <a:rPr lang="en-US" altLang="zh-CN" sz="28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得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x</a:t>
            </a:r>
            <a:r>
              <a:rPr lang="en-US" altLang="zh-CN" sz="28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=1</a:t>
            </a:r>
            <a:r>
              <a:rPr lang="en-US" altLang="zh-CN" sz="2800" i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28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42645" y="1393190"/>
            <a:ext cx="9637395" cy="161163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利用移项的方法，解下列方程：</a:t>
            </a:r>
            <a:endParaRPr lang="zh-CN" altLang="en-US" sz="44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  <a:p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(1)x-2=</a:t>
            </a:r>
            <a:r>
              <a:rPr lang="en-US" altLang="zh-CN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5</a:t>
            </a:r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;                     </a:t>
            </a:r>
            <a:r>
              <a:rPr lang="en-US" altLang="zh-CN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</a:t>
            </a:r>
            <a:r>
              <a:rPr lang="zh-CN" altLang="en-US" sz="4400"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   (2)3x-2=1.</a:t>
            </a:r>
            <a:endParaRPr lang="zh-CN" altLang="en-US" sz="4400"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234022" y="74759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52278" y="1129784"/>
            <a:ext cx="4843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1.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等式的基本性质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71498" y="1753285"/>
            <a:ext cx="10972801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性质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：等式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两边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</a:t>
            </a:r>
            <a:r>
              <a:rPr lang="zh-CN" altLang="en-US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（或减</a:t>
            </a:r>
            <a:r>
              <a:rPr lang="zh-CN" altLang="en-US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去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）同一个数或</a:t>
            </a:r>
            <a:r>
              <a:rPr lang="zh-CN" altLang="en-US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同一个整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式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结果仍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是等式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619124" y="4274235"/>
            <a:ext cx="110299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性质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：等式的两边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乘</a:t>
            </a:r>
            <a:r>
              <a:rPr lang="en-US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或除以</a:t>
            </a:r>
            <a:r>
              <a:rPr lang="en-US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同一个数</a:t>
            </a:r>
            <a:r>
              <a:rPr lang="en-US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除数不等于</a:t>
            </a:r>
            <a:r>
              <a:rPr lang="en-US" altLang="zh-CN" sz="36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0)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结果仍是等式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2444750" y="3073400"/>
            <a:ext cx="8018780" cy="1143635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zh-CN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如果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那么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±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 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 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±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44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  <a:sym typeface="黑体" panose="02010609060101010101" pitchFamily="49" charset="-122"/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2026747" y="5344853"/>
            <a:ext cx="8564880" cy="768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如果</a:t>
            </a:r>
            <a:r>
              <a:rPr kumimoji="0" lang="en-US" altLang="zh-CN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a=b,</a:t>
            </a:r>
            <a:r>
              <a:rPr kumimoji="0" lang="zh-CN" altLang="en-US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那么</a:t>
            </a:r>
            <a:r>
              <a:rPr kumimoji="0" lang="en-US" altLang="zh-CN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ac=</a:t>
            </a:r>
            <a:r>
              <a:rPr kumimoji="0" lang="en-US" altLang="zh-CN" sz="4400" b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bc (          )</a:t>
            </a:r>
            <a:endParaRPr kumimoji="0" lang="en-US" altLang="zh-CN" sz="44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735570" y="5194300"/>
          <a:ext cx="2071370" cy="975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2" imgW="762000" imgH="393700" progId="Equation.KSEE3">
                  <p:embed/>
                </p:oleObj>
              </mc:Choice>
              <mc:Fallback>
                <p:oleObj name="" r:id="rId2" imgW="7620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35570" y="5194300"/>
                        <a:ext cx="2071370" cy="9759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314257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文本框 15"/>
          <p:cNvSpPr txBox="1"/>
          <p:nvPr/>
        </p:nvSpPr>
        <p:spPr>
          <a:xfrm>
            <a:off x="1359108" y="2165015"/>
            <a:ext cx="91140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7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第五章 一元一次方程</a:t>
            </a:r>
            <a:endParaRPr lang="zh-CN" altLang="en-US" sz="7200" b="1" dirty="0">
              <a:solidFill>
                <a:schemeClr val="tx1">
                  <a:lumMod val="65000"/>
                  <a:lumOff val="3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20"/>
          <p:cNvSpPr txBox="1"/>
          <p:nvPr/>
        </p:nvSpPr>
        <p:spPr>
          <a:xfrm>
            <a:off x="1145308" y="4274775"/>
            <a:ext cx="94923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 b="1" dirty="0" smtClean="0">
                <a:solidFill>
                  <a:srgbClr val="4472C4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5.2 </a:t>
            </a:r>
            <a:r>
              <a:rPr lang="zh-CN" altLang="en-US" sz="6000" b="1" dirty="0" smtClean="0">
                <a:solidFill>
                  <a:srgbClr val="4472C4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等式的基本性质</a:t>
            </a:r>
            <a:endParaRPr lang="zh-CN" altLang="en-US" sz="6000" b="1" dirty="0">
              <a:solidFill>
                <a:srgbClr val="4472C4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 220"/>
          <p:cNvSpPr/>
          <p:nvPr/>
        </p:nvSpPr>
        <p:spPr>
          <a:xfrm>
            <a:off x="234022" y="74759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精讲领学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44963" y="1156454"/>
            <a:ext cx="9963978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2.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利用等式的基本性质解一元一次方程</a:t>
            </a:r>
            <a:endParaRPr lang="zh-CN" altLang="en-US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03555" y="1595755"/>
            <a:ext cx="11367135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0" fontAlgn="auto">
              <a:lnSpc>
                <a:spcPct val="150000"/>
              </a:lnSpc>
            </a:pP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方程是含有未知数的等式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，所以可以利用等式的基本性质解方程</a:t>
            </a:r>
            <a:r>
              <a:rPr lang="zh-CN" altLang="en-US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利用等式的基本性质解一元一次方程，也就是通过正确的变形，将方程化成未知数的系数为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1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的形式，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即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x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32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的形式</a:t>
            </a:r>
            <a:r>
              <a:rPr lang="zh-CN" altLang="en-US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。</a:t>
            </a: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indent="0" fontAlgn="auto">
              <a:lnSpc>
                <a:spcPct val="150000"/>
              </a:lnSpc>
            </a:pPr>
            <a:endParaRPr lang="zh-CN" altLang="en-US" sz="32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34314" y="3760520"/>
            <a:ext cx="1022032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3.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移项</a:t>
            </a:r>
            <a:endParaRPr lang="zh-CN" altLang="en-US" sz="36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339089" y="4068867"/>
            <a:ext cx="1119187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fontAlgn="auto">
              <a:lnSpc>
                <a:spcPct val="150000"/>
              </a:lnSpc>
              <a:defRPr/>
            </a:pP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在解方程的过程中，等号的两边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加上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或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减去</a:t>
            </a:r>
            <a:r>
              <a:rPr lang="en-US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方程中某一项的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变形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过程，相当于将这一项改变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符号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后，从等号的一边移到另一边．这种变形过程叫做</a:t>
            </a:r>
            <a:r>
              <a:rPr lang="zh-CN" altLang="zh-CN" sz="32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移项</a:t>
            </a:r>
            <a:r>
              <a:rPr lang="zh-CN" altLang="zh-CN" sz="32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．</a:t>
            </a:r>
            <a:endParaRPr lang="zh-CN" altLang="zh-CN" sz="3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297479" y="229541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314325" y="1064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布置作业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3779" y="2253787"/>
            <a:ext cx="105765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数学课本</a:t>
            </a:r>
            <a:r>
              <a:rPr lang="zh-CN" altLang="en-US" sz="60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 sz="60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P151</a:t>
            </a:r>
            <a:r>
              <a:rPr lang="zh-CN" altLang="en-US" sz="6000" dirty="0" smtClean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页</a:t>
            </a:r>
            <a:r>
              <a:rPr lang="zh-CN" altLang="en-US" sz="60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习题</a:t>
            </a:r>
            <a:endParaRPr lang="en-US" altLang="zh-CN" sz="60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sz="60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名校</a:t>
            </a:r>
            <a:r>
              <a:rPr lang="en-US" altLang="zh-CN" sz="6000" dirty="0"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  P97-98</a:t>
            </a:r>
            <a:endParaRPr lang="en-US" altLang="zh-CN" sz="6000" dirty="0"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594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05005" y="4949835"/>
            <a:ext cx="634019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en-US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:(1)(2)(3)(4)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全成立</a:t>
            </a:r>
            <a:r>
              <a:rPr lang="en-US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706755" y="1355090"/>
            <a:ext cx="9490710" cy="89916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r>
              <a:rPr lang="zh-CN" sz="40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已知等式</a:t>
            </a:r>
            <a:r>
              <a:rPr lang="en-US" sz="40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a=b,     </a:t>
            </a:r>
            <a:r>
              <a:rPr lang="zh-CN" sz="40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判断下列等式是否成立：</a:t>
            </a:r>
            <a:endParaRPr lang="zh-CN" altLang="en-US" sz="4000" b="0">
              <a:solidFill>
                <a:srgbClr val="00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35355" y="2253615"/>
            <a:ext cx="8208645" cy="149796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r>
              <a:rPr lang="zh-CN" altLang="en-US" sz="4000">
                <a:latin typeface="华文楷体" panose="02010600040101010101" charset="-122"/>
                <a:ea typeface="华文楷体" panose="02010600040101010101" charset="-122"/>
              </a:rPr>
              <a:t>(1)a+b=2b;	</a:t>
            </a:r>
            <a:r>
              <a:rPr lang="en-US" altLang="zh-CN" sz="4000">
                <a:latin typeface="华文楷体" panose="02010600040101010101" charset="-122"/>
                <a:ea typeface="华文楷体" panose="02010600040101010101" charset="-122"/>
              </a:rPr>
              <a:t>              </a:t>
            </a:r>
            <a:r>
              <a:rPr lang="zh-CN" altLang="en-US" sz="4000">
                <a:latin typeface="华文楷体" panose="02010600040101010101" charset="-122"/>
                <a:ea typeface="华文楷体" panose="02010600040101010101" charset="-122"/>
              </a:rPr>
              <a:t>(2)a+3c=b+3c;</a:t>
            </a:r>
            <a:endParaRPr lang="zh-CN" altLang="en-US" sz="4000"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4000">
                <a:latin typeface="华文楷体" panose="02010600040101010101" charset="-122"/>
                <a:ea typeface="华文楷体" panose="02010600040101010101" charset="-122"/>
              </a:rPr>
              <a:t>(3)2a-3c=2b-3c;</a:t>
            </a:r>
            <a:r>
              <a:rPr lang="en-US" altLang="zh-CN" sz="4000">
                <a:latin typeface="华文楷体" panose="02010600040101010101" charset="-122"/>
                <a:ea typeface="华文楷体" panose="02010600040101010101" charset="-122"/>
              </a:rPr>
              <a:t>      </a:t>
            </a:r>
            <a:r>
              <a:rPr lang="zh-CN" altLang="en-US" sz="4000">
                <a:latin typeface="华文楷体" panose="02010600040101010101" charset="-122"/>
                <a:ea typeface="华文楷体" panose="02010600040101010101" charset="-122"/>
              </a:rPr>
              <a:t>	</a:t>
            </a:r>
            <a:endParaRPr lang="zh-CN" altLang="en-US" sz="4000">
              <a:latin typeface="华文楷体" panose="02010600040101010101" charset="-122"/>
              <a:ea typeface="华文楷体" panose="02010600040101010101" charset="-122"/>
            </a:endParaRPr>
          </a:p>
          <a:p>
            <a:r>
              <a:rPr lang="zh-CN" altLang="en-US" sz="4000">
                <a:latin typeface="华文楷体" panose="02010600040101010101" charset="-122"/>
                <a:ea typeface="华文楷体" panose="02010600040101010101" charset="-122"/>
              </a:rPr>
              <a:t>(4)a-b=0,</a:t>
            </a:r>
            <a:endParaRPr lang="zh-CN" altLang="en-US" sz="4000">
              <a:latin typeface="华文楷体" panose="02010600040101010101" charset="-122"/>
              <a:ea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594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89255" y="1329690"/>
            <a:ext cx="11245215" cy="38055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利用等式的性质，把下列方程化为x=a的形式:</a:t>
            </a:r>
            <a:endParaRPr lang="zh-CN" altLang="en-US" sz="4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(1)</a:t>
            </a:r>
            <a:r>
              <a:rPr lang="en-US" altLang="zh-CN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x-6=-5</a:t>
            </a:r>
            <a:r>
              <a:rPr lang="en-US" altLang="zh-CN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</a:t>
            </a:r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(2)</a:t>
            </a:r>
            <a:r>
              <a:rPr lang="en-US" altLang="zh-CN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 </a:t>
            </a:r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7x-4=6x	</a:t>
            </a:r>
            <a:endParaRPr lang="zh-CN" altLang="en-US" sz="4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  <a:p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(3)</a:t>
            </a:r>
            <a:r>
              <a:rPr lang="en-US" altLang="zh-CN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5x=5	</a:t>
            </a:r>
            <a:r>
              <a:rPr lang="en-US" altLang="zh-CN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</a:t>
            </a:r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(4)</a:t>
            </a:r>
            <a:r>
              <a:rPr lang="en-US" altLang="zh-CN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-</a:t>
            </a:r>
            <a:r>
              <a:rPr lang="zh-CN" altLang="en-US" sz="44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x=7.	</a:t>
            </a:r>
            <a:endParaRPr lang="zh-CN" altLang="en-US" sz="440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0231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文本框 2"/>
              <p:cNvSpPr txBox="1"/>
              <p:nvPr/>
            </p:nvSpPr>
            <p:spPr>
              <a:xfrm>
                <a:off x="584835" y="1298575"/>
                <a:ext cx="10556240" cy="24123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en-US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利用等式的性质，试着解下列方程:</a:t>
                </a:r>
                <a:endParaRPr lang="zh-CN" altLang="en-US" sz="4400"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  <a:p>
                <a:r>
                  <a:rPr lang="zh-CN" altLang="en-US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(1)2x-5=1	</a:t>
                </a:r>
                <a:r>
                  <a:rPr lang="en-US" altLang="zh-CN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       </a:t>
                </a:r>
                <a:r>
                  <a:rPr lang="zh-CN" altLang="en-US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(2)3-2x=9</a:t>
                </a:r>
                <a:endParaRPr lang="zh-CN" altLang="en-US" sz="4400"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  <a:p>
                <a:r>
                  <a:rPr lang="zh-CN" altLang="en-US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(3)4x+3=15</a:t>
                </a:r>
                <a:r>
                  <a:rPr lang="en-US" altLang="zh-CN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       </a:t>
                </a:r>
                <a:r>
                  <a:rPr lang="zh-CN" altLang="en-US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(4)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4400" i="1">
                            <a:latin typeface="Cambria Math" panose="02040503050406030204" charset="0"/>
                            <a:ea typeface="楷体" panose="02010609060101010101" pitchFamily="49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4400" i="1">
                            <a:latin typeface="Cambria Math" panose="02040503050406030204" charset="0"/>
                            <a:ea typeface="楷体" panose="02010609060101010101" pitchFamily="49" charset="-122"/>
                            <a:cs typeface="Cambria Math" panose="02040503050406030204" charset="0"/>
                          </a:rPr>
                          <m:t>3</m:t>
                        </m:r>
                      </m:num>
                      <m:den>
                        <m:r>
                          <a:rPr lang="en-US" altLang="zh-CN" sz="4400" i="1">
                            <a:latin typeface="Cambria Math" panose="02040503050406030204" charset="0"/>
                            <a:ea typeface="楷体" panose="02010609060101010101" pitchFamily="49" charset="-122"/>
                            <a:cs typeface="Cambria Math" panose="0204050305040603020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zh-CN" altLang="en-US" sz="4400">
                    <a:latin typeface="楷体" panose="02010609060101010101" pitchFamily="49" charset="-122"/>
                    <a:ea typeface="楷体" panose="02010609060101010101" pitchFamily="49" charset="-122"/>
                    <a:cs typeface="楷体" panose="02010609060101010101" pitchFamily="49" charset="-122"/>
                  </a:rPr>
                  <a:t>x-1=5</a:t>
                </a:r>
                <a:endParaRPr lang="zh-CN" altLang="en-US" sz="4400">
                  <a:latin typeface="楷体" panose="02010609060101010101" pitchFamily="49" charset="-122"/>
                  <a:ea typeface="楷体" panose="02010609060101010101" pitchFamily="49" charset="-122"/>
                  <a:cs typeface="楷体" panose="02010609060101010101" pitchFamily="49" charset="-122"/>
                </a:endParaRPr>
              </a:p>
            </p:txBody>
          </p:sp>
        </mc:Choice>
        <mc:Fallback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835" y="1298575"/>
                <a:ext cx="10556240" cy="241236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68326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 6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5618" y="720685"/>
            <a:ext cx="11072916" cy="5734903"/>
          </a:xfrm>
          <a:prstGeom prst="rect">
            <a:avLst/>
          </a:prstGeom>
          <a:blipFill rotWithShape="1">
            <a:blip r:embed="rId2" cstate="print"/>
            <a:stretch>
              <a:fillRect l="-1432" r="-496" b="-106"/>
            </a:stretch>
          </a:blipFill>
        </p:spPr>
        <p:txBody>
          <a:bodyPr/>
          <a:lstStyle/>
          <a:p>
            <a:r>
              <a:rPr lang="zh-CN" altLang="en-US">
                <a:noFill/>
              </a:rPr>
              <a:t> </a:t>
            </a:r>
            <a:endParaRPr lang="zh-CN" altLang="en-US">
              <a:noFill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782407" y="1370904"/>
            <a:ext cx="1979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①④ </a:t>
            </a:r>
            <a:endParaRPr lang="zh-CN" altLang="en-US" sz="36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4993882" y="2143070"/>
            <a:ext cx="611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endParaRPr lang="zh-CN" altLang="en-US" sz="36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805180" y="4261607"/>
            <a:ext cx="5784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36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483235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5618" y="611628"/>
            <a:ext cx="1107291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200" dirty="0" smtClean="0"/>
              <a:t>4</a:t>
            </a:r>
            <a:r>
              <a:rPr lang="en-US" altLang="zh-CN" sz="3200" dirty="0"/>
              <a:t>.</a:t>
            </a:r>
            <a:r>
              <a:rPr lang="zh-CN" altLang="zh-CN" sz="3200" dirty="0"/>
              <a:t>若</a:t>
            </a:r>
            <a:r>
              <a:rPr lang="en-US" altLang="zh-CN" sz="3200" dirty="0"/>
              <a:t>k</a:t>
            </a:r>
            <a:r>
              <a:rPr lang="zh-CN" altLang="zh-CN" sz="3200" dirty="0"/>
              <a:t>是方程</a:t>
            </a:r>
            <a:r>
              <a:rPr lang="en-US" altLang="zh-CN" sz="3200" dirty="0"/>
              <a:t>3x+1=7</a:t>
            </a:r>
            <a:r>
              <a:rPr lang="zh-CN" altLang="zh-CN" sz="3200" dirty="0"/>
              <a:t>的解，则</a:t>
            </a:r>
            <a:r>
              <a:rPr lang="en-US" altLang="zh-CN" sz="3200" dirty="0"/>
              <a:t>4k+3</a:t>
            </a:r>
            <a:r>
              <a:rPr lang="zh-CN" altLang="zh-CN" sz="3200" dirty="0"/>
              <a:t>的值是（</a:t>
            </a:r>
            <a:r>
              <a:rPr lang="en-US" altLang="zh-CN" sz="3200" dirty="0"/>
              <a:t>  </a:t>
            </a:r>
            <a:r>
              <a:rPr lang="zh-CN" altLang="zh-CN" sz="3200" dirty="0"/>
              <a:t>）</a:t>
            </a:r>
            <a:endParaRPr lang="zh-CN" altLang="zh-CN" sz="3200" dirty="0"/>
          </a:p>
          <a:p>
            <a:pPr>
              <a:lnSpc>
                <a:spcPct val="150000"/>
              </a:lnSpc>
            </a:pPr>
            <a:r>
              <a:rPr lang="en-US" altLang="zh-CN" sz="3200" dirty="0"/>
              <a:t>A.11      B.-11       C.17       D.-</a:t>
            </a:r>
            <a:r>
              <a:rPr lang="en-US" altLang="zh-CN" sz="3200" dirty="0" smtClean="0"/>
              <a:t>7</a:t>
            </a:r>
            <a:endParaRPr lang="en-US" altLang="zh-CN" sz="3200" dirty="0" smtClean="0"/>
          </a:p>
          <a:p>
            <a:pPr>
              <a:lnSpc>
                <a:spcPts val="4800"/>
              </a:lnSpc>
            </a:pPr>
            <a:r>
              <a:rPr lang="en-US" altLang="zh-CN" sz="3200" dirty="0"/>
              <a:t>5.</a:t>
            </a:r>
            <a:r>
              <a:rPr lang="zh-CN" altLang="zh-CN" sz="3200" dirty="0"/>
              <a:t>如图所示的两台天平保持平衡</a:t>
            </a:r>
            <a:r>
              <a:rPr lang="en-US" altLang="zh-CN" sz="3200" dirty="0"/>
              <a:t>,</a:t>
            </a:r>
            <a:r>
              <a:rPr lang="zh-CN" altLang="zh-CN" sz="3200" dirty="0"/>
              <a:t>已知每块巧克力的重量相等</a:t>
            </a:r>
            <a:r>
              <a:rPr lang="en-US" altLang="zh-CN" sz="3200" dirty="0"/>
              <a:t>,</a:t>
            </a:r>
            <a:r>
              <a:rPr lang="zh-CN" altLang="zh-CN" sz="3200" dirty="0"/>
              <a:t>且每个果冻的重量也相等</a:t>
            </a:r>
            <a:r>
              <a:rPr lang="en-US" altLang="zh-CN" sz="3200" dirty="0"/>
              <a:t>,</a:t>
            </a:r>
            <a:r>
              <a:rPr lang="zh-CN" altLang="zh-CN" sz="3200" dirty="0"/>
              <a:t>则每块巧克力和每个果冻的重量分别为</a:t>
            </a:r>
            <a:r>
              <a:rPr lang="en-US" altLang="zh-CN" sz="3200" dirty="0"/>
              <a:t>(</a:t>
            </a:r>
            <a:r>
              <a:rPr lang="zh-CN" altLang="zh-CN" sz="3200" dirty="0"/>
              <a:t>　　</a:t>
            </a:r>
            <a:r>
              <a:rPr lang="en-US" altLang="zh-CN" sz="3200" dirty="0"/>
              <a:t>)</a:t>
            </a:r>
            <a:endParaRPr lang="zh-CN" altLang="zh-CN" sz="3200" dirty="0"/>
          </a:p>
          <a:p>
            <a:pPr>
              <a:lnSpc>
                <a:spcPts val="4800"/>
              </a:lnSpc>
            </a:pPr>
            <a:r>
              <a:rPr lang="en-US" altLang="zh-CN" sz="3200" dirty="0"/>
              <a:t>A.10 g,40 g</a:t>
            </a:r>
            <a:r>
              <a:rPr lang="zh-CN" altLang="zh-CN" sz="3200" i="1" dirty="0"/>
              <a:t>　　　　</a:t>
            </a:r>
            <a:r>
              <a:rPr lang="en-US" altLang="zh-CN" sz="3200" dirty="0"/>
              <a:t>B.15 g,35 g</a:t>
            </a:r>
            <a:endParaRPr lang="zh-CN" altLang="zh-CN" sz="3200" dirty="0"/>
          </a:p>
          <a:p>
            <a:pPr>
              <a:lnSpc>
                <a:spcPts val="4800"/>
              </a:lnSpc>
            </a:pPr>
            <a:r>
              <a:rPr lang="en-US" altLang="zh-CN" sz="3200" dirty="0"/>
              <a:t>C.20 g,30 g    	 D.30 g,20 </a:t>
            </a:r>
            <a:r>
              <a:rPr lang="en-US" altLang="zh-CN" sz="3200" dirty="0" smtClean="0"/>
              <a:t>g</a:t>
            </a:r>
            <a:endParaRPr lang="zh-CN" altLang="zh-CN" sz="3200" dirty="0"/>
          </a:p>
        </p:txBody>
      </p:sp>
      <p:sp>
        <p:nvSpPr>
          <p:cNvPr id="13" name="矩形 12"/>
          <p:cNvSpPr/>
          <p:nvPr/>
        </p:nvSpPr>
        <p:spPr>
          <a:xfrm>
            <a:off x="7901046" y="714317"/>
            <a:ext cx="611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zh-CN" altLang="en-US" sz="36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4" name="JS458.EPS" descr="id:2147517679;FounderCES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532" y="3409097"/>
            <a:ext cx="3291429" cy="1673788"/>
          </a:xfrm>
          <a:prstGeom prst="rect">
            <a:avLst/>
          </a:prstGeom>
        </p:spPr>
      </p:pic>
      <p:sp>
        <p:nvSpPr>
          <p:cNvPr id="15" name="矩形 14"/>
          <p:cNvSpPr/>
          <p:nvPr/>
        </p:nvSpPr>
        <p:spPr>
          <a:xfrm>
            <a:off x="1877251" y="3287267"/>
            <a:ext cx="6117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endParaRPr lang="zh-CN" altLang="en-US" sz="3600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圆角矩形 15"/>
          <p:cNvSpPr/>
          <p:nvPr/>
        </p:nvSpPr>
        <p:spPr bwMode="auto">
          <a:xfrm>
            <a:off x="595616" y="5259054"/>
            <a:ext cx="11410663" cy="1491495"/>
          </a:xfrm>
          <a:prstGeom prst="roundRect">
            <a:avLst>
              <a:gd name="adj" fmla="val 13800"/>
            </a:avLst>
          </a:prstGeom>
        </p:spPr>
        <p:style>
          <a:lnRef idx="3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矩形 16"/>
          <p:cNvSpPr/>
          <p:nvPr/>
        </p:nvSpPr>
        <p:spPr>
          <a:xfrm>
            <a:off x="1098804" y="5281664"/>
            <a:ext cx="105798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 smtClean="0">
                <a:solidFill>
                  <a:srgbClr val="FF0000"/>
                </a:solidFill>
              </a:rPr>
              <a:t>解析</a:t>
            </a:r>
            <a:r>
              <a:rPr lang="en-US" altLang="zh-CN" sz="2800" dirty="0" smtClean="0">
                <a:solidFill>
                  <a:srgbClr val="FF0000"/>
                </a:solidFill>
              </a:rPr>
              <a:t>:</a:t>
            </a:r>
            <a:r>
              <a:rPr lang="zh-CN" altLang="en-US" sz="2800" dirty="0">
                <a:solidFill>
                  <a:srgbClr val="FF0000"/>
                </a:solidFill>
              </a:rPr>
              <a:t>由第二架天平</a:t>
            </a:r>
            <a:r>
              <a:rPr lang="en-US" altLang="zh-CN" sz="2800" dirty="0">
                <a:solidFill>
                  <a:srgbClr val="FF0000"/>
                </a:solidFill>
              </a:rPr>
              <a:t>,</a:t>
            </a:r>
            <a:r>
              <a:rPr lang="zh-CN" altLang="en-US" sz="2800" dirty="0">
                <a:solidFill>
                  <a:srgbClr val="FF0000"/>
                </a:solidFill>
              </a:rPr>
              <a:t>知两块巧克力和两个果冻的重量为</a:t>
            </a:r>
            <a:r>
              <a:rPr lang="en-US" altLang="zh-CN" sz="2800" dirty="0">
                <a:solidFill>
                  <a:srgbClr val="FF0000"/>
                </a:solidFill>
              </a:rPr>
              <a:t>100 g,</a:t>
            </a:r>
            <a:r>
              <a:rPr lang="zh-CN" altLang="en-US" sz="2800" dirty="0">
                <a:solidFill>
                  <a:srgbClr val="FF0000"/>
                </a:solidFill>
              </a:rPr>
              <a:t>由第一架天平</a:t>
            </a:r>
            <a:r>
              <a:rPr lang="en-US" altLang="zh-CN" sz="2800" dirty="0">
                <a:solidFill>
                  <a:srgbClr val="FF0000"/>
                </a:solidFill>
              </a:rPr>
              <a:t>,</a:t>
            </a:r>
            <a:r>
              <a:rPr lang="zh-CN" altLang="en-US" sz="2800" dirty="0">
                <a:solidFill>
                  <a:srgbClr val="FF0000"/>
                </a:solidFill>
              </a:rPr>
              <a:t>知两个果冻的重量等于</a:t>
            </a:r>
            <a:r>
              <a:rPr lang="en-US" altLang="zh-CN" sz="2800" dirty="0">
                <a:solidFill>
                  <a:srgbClr val="FF0000"/>
                </a:solidFill>
              </a:rPr>
              <a:t>3</a:t>
            </a:r>
            <a:r>
              <a:rPr lang="zh-CN" altLang="en-US" sz="2800" dirty="0">
                <a:solidFill>
                  <a:srgbClr val="FF0000"/>
                </a:solidFill>
              </a:rPr>
              <a:t>块巧克力的重量</a:t>
            </a:r>
            <a:r>
              <a:rPr lang="en-US" altLang="zh-CN" sz="2800" dirty="0">
                <a:solidFill>
                  <a:srgbClr val="FF0000"/>
                </a:solidFill>
              </a:rPr>
              <a:t>,</a:t>
            </a:r>
            <a:r>
              <a:rPr lang="zh-CN" altLang="en-US" sz="2800" dirty="0">
                <a:solidFill>
                  <a:srgbClr val="FF0000"/>
                </a:solidFill>
              </a:rPr>
              <a:t>故</a:t>
            </a:r>
            <a:r>
              <a:rPr lang="en-US" altLang="zh-CN" sz="2800" dirty="0">
                <a:solidFill>
                  <a:srgbClr val="FF0000"/>
                </a:solidFill>
              </a:rPr>
              <a:t>5</a:t>
            </a:r>
            <a:r>
              <a:rPr lang="zh-CN" altLang="en-US" sz="2800" dirty="0">
                <a:solidFill>
                  <a:srgbClr val="FF0000"/>
                </a:solidFill>
              </a:rPr>
              <a:t>块巧克力的重量为</a:t>
            </a:r>
            <a:r>
              <a:rPr lang="en-US" altLang="zh-CN" sz="2800" dirty="0">
                <a:solidFill>
                  <a:srgbClr val="FF0000"/>
                </a:solidFill>
              </a:rPr>
              <a:t>100 g,</a:t>
            </a:r>
            <a:r>
              <a:rPr lang="zh-CN" altLang="en-US" sz="2800" dirty="0">
                <a:solidFill>
                  <a:srgbClr val="FF0000"/>
                </a:solidFill>
              </a:rPr>
              <a:t>所以每块巧克力重</a:t>
            </a:r>
            <a:r>
              <a:rPr lang="en-US" altLang="zh-CN" sz="2800" dirty="0">
                <a:solidFill>
                  <a:srgbClr val="FF0000"/>
                </a:solidFill>
              </a:rPr>
              <a:t>20 g,</a:t>
            </a:r>
            <a:r>
              <a:rPr lang="zh-CN" altLang="en-US" sz="2800" dirty="0">
                <a:solidFill>
                  <a:srgbClr val="FF0000"/>
                </a:solidFill>
              </a:rPr>
              <a:t>每个果冻重</a:t>
            </a:r>
            <a:r>
              <a:rPr lang="en-US" altLang="zh-CN" sz="2800" dirty="0">
                <a:solidFill>
                  <a:srgbClr val="FF0000"/>
                </a:solidFill>
              </a:rPr>
              <a:t>30 g.</a:t>
            </a:r>
            <a:r>
              <a:rPr lang="zh-CN" altLang="en-US" sz="2800" dirty="0">
                <a:solidFill>
                  <a:srgbClr val="FF0000"/>
                </a:solidFill>
              </a:rPr>
              <a:t>故选</a:t>
            </a:r>
            <a:r>
              <a:rPr lang="en-US" altLang="zh-CN" sz="2800" dirty="0" smtClean="0">
                <a:solidFill>
                  <a:srgbClr val="FF0000"/>
                </a:solidFill>
              </a:rPr>
              <a:t>C.</a:t>
            </a:r>
            <a:endParaRPr lang="zh-CN" altLang="zh-CN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20" name=" 220"/>
          <p:cNvSpPr/>
          <p:nvPr/>
        </p:nvSpPr>
        <p:spPr>
          <a:xfrm>
            <a:off x="281274" y="788838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学习目标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29" name="Picture 17" descr="学科网(www.zxxk.com)--教育资源门户，提供试卷、教案、课件、论文、素材及各类教学资源下载，还有大量而丰富的教学相关资讯！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0175" y="1003935"/>
            <a:ext cx="19050" cy="95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组合 8"/>
          <p:cNvGrpSpPr/>
          <p:nvPr/>
        </p:nvGrpSpPr>
        <p:grpSpPr>
          <a:xfrm>
            <a:off x="812923" y="1502162"/>
            <a:ext cx="9255475" cy="645159"/>
            <a:chOff x="1471708" y="2659596"/>
            <a:chExt cx="5966144" cy="415874"/>
          </a:xfrm>
        </p:grpSpPr>
        <p:sp>
          <p:nvSpPr>
            <p:cNvPr id="10" name="出自【趣你的PPT】(微信:qunideppt)：最优质的PPT资源库"/>
            <p:cNvSpPr/>
            <p:nvPr/>
          </p:nvSpPr>
          <p:spPr>
            <a:xfrm>
              <a:off x="1471708" y="2764109"/>
              <a:ext cx="296333" cy="29633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1882710" y="2659596"/>
              <a:ext cx="5555142" cy="4158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3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理解并掌握</a:t>
              </a:r>
              <a:r>
                <a:rPr lang="zh-CN" altLang="en-US" sz="3600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等式的基本性质</a:t>
              </a:r>
              <a:r>
                <a:rPr lang="zh-CN" altLang="en-US" sz="3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。</a:t>
              </a:r>
              <a:endParaRPr lang="zh-CN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3" name="组合 11"/>
          <p:cNvGrpSpPr/>
          <p:nvPr/>
        </p:nvGrpSpPr>
        <p:grpSpPr>
          <a:xfrm>
            <a:off x="812640" y="4282383"/>
            <a:ext cx="8457572" cy="645159"/>
            <a:chOff x="1465568" y="3667237"/>
            <a:chExt cx="5451811" cy="415873"/>
          </a:xfrm>
        </p:grpSpPr>
        <p:sp>
          <p:nvSpPr>
            <p:cNvPr id="13" name="出自【趣你的PPT】(微信:qunideppt)：最优质的PPT资源库"/>
            <p:cNvSpPr/>
            <p:nvPr/>
          </p:nvSpPr>
          <p:spPr>
            <a:xfrm>
              <a:off x="1465568" y="3695848"/>
              <a:ext cx="296333" cy="29633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1809994" y="3667237"/>
              <a:ext cx="5107385" cy="4158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3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理解并掌握</a:t>
              </a:r>
              <a:r>
                <a:rPr lang="zh-CN" altLang="en-US" sz="3600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移项</a:t>
              </a:r>
              <a:r>
                <a:rPr lang="zh-CN" altLang="en-US" sz="3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的法则。</a:t>
              </a:r>
              <a:endParaRPr lang="zh-CN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  <p:grpSp>
        <p:nvGrpSpPr>
          <p:cNvPr id="5" name="组合 14"/>
          <p:cNvGrpSpPr/>
          <p:nvPr/>
        </p:nvGrpSpPr>
        <p:grpSpPr>
          <a:xfrm>
            <a:off x="812738" y="2452636"/>
            <a:ext cx="10345480" cy="1753235"/>
            <a:chOff x="1363853" y="3037752"/>
            <a:chExt cx="6668771" cy="1130147"/>
          </a:xfrm>
        </p:grpSpPr>
        <p:sp>
          <p:nvSpPr>
            <p:cNvPr id="16" name="出自【趣你的PPT】(微信:qunideppt)：最优质的PPT资源库"/>
            <p:cNvSpPr/>
            <p:nvPr/>
          </p:nvSpPr>
          <p:spPr>
            <a:xfrm>
              <a:off x="1363853" y="3262546"/>
              <a:ext cx="296333" cy="296333"/>
            </a:xfrm>
            <a:prstGeom prst="ellipse">
              <a:avLst/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3200" dirty="0">
                <a:solidFill>
                  <a:prstClr val="white"/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1708059" y="3037752"/>
              <a:ext cx="6324565" cy="113014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indent="0" fontAlgn="auto">
                <a:lnSpc>
                  <a:spcPct val="150000"/>
                </a:lnSpc>
              </a:pPr>
              <a:r>
                <a:rPr lang="zh-CN" altLang="en-US" sz="3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理解</a:t>
              </a:r>
              <a:r>
                <a:rPr lang="zh-CN" altLang="en-US" sz="3600" dirty="0" smtClean="0">
                  <a:solidFill>
                    <a:srgbClr val="FF0000"/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方程是等式</a:t>
              </a:r>
              <a:r>
                <a:rPr lang="zh-CN" altLang="en-US" sz="36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黑体" panose="02010609060101010101" pitchFamily="49" charset="-122"/>
                  <a:ea typeface="黑体" panose="02010609060101010101" pitchFamily="49" charset="-122"/>
                </a:rPr>
                <a:t>，能根据等式的基本性质求一元一次方程的解。</a:t>
              </a:r>
              <a:endParaRPr lang="zh-CN" alt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190500" y="777159"/>
            <a:ext cx="2113299" cy="369997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" name="Text Box 25"/>
          <p:cNvSpPr txBox="1">
            <a:spLocks noChangeArrowheads="1"/>
          </p:cNvSpPr>
          <p:nvPr/>
        </p:nvSpPr>
        <p:spPr bwMode="auto">
          <a:xfrm>
            <a:off x="1380680" y="1116060"/>
            <a:ext cx="10588090" cy="1753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如图，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此</a:t>
            </a:r>
            <a:r>
              <a:rPr lang="zh-CN" altLang="zh-CN" sz="3600" dirty="0">
                <a:latin typeface="黑体" panose="02010609060101010101" pitchFamily="49" charset="-122"/>
                <a:ea typeface="黑体" panose="02010609060101010101" pitchFamily="49" charset="-122"/>
              </a:rPr>
              <a:t>时天平架是平衡的．在托盘上增加或减少一定数量的砝码，使其仍保持平衡．请你通过天平小游戏，说明保持平衡的</a:t>
            </a:r>
            <a:r>
              <a:rPr lang="zh-CN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道</a:t>
            </a:r>
            <a:r>
              <a:rPr lang="zh-CN" altLang="en-US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理</a:t>
            </a:r>
            <a:r>
              <a:rPr lang="en-US" altLang="zh-CN" sz="36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0" y="1370792"/>
            <a:ext cx="1420582" cy="584775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slop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游戏一</a:t>
            </a:r>
            <a:endParaRPr lang="zh-CN" alt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431845" y="219075"/>
            <a:ext cx="55707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等式的基本性质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62280" y="3059430"/>
            <a:ext cx="11090910" cy="26269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3"/>
          <a:stretch>
            <a:fillRect/>
          </a:stretch>
        </p:blipFill>
        <p:spPr>
          <a:xfrm>
            <a:off x="262890" y="170815"/>
            <a:ext cx="11755120" cy="6426200"/>
          </a:xfrm>
          <a:prstGeom prst="rect">
            <a:avLst/>
          </a:prstGeom>
          <a:extLst>
            <wpswe:webExtensionRef xmlns:wpswe="http://www.wps.cn/officeDocument/2018/webExtension" r:id="rId2"/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3"/>
          <a:stretch>
            <a:fillRect/>
          </a:stretch>
        </p:blipFill>
        <p:spPr>
          <a:xfrm>
            <a:off x="217170" y="128270"/>
            <a:ext cx="11767185" cy="6428740"/>
          </a:xfrm>
          <a:prstGeom prst="rect">
            <a:avLst/>
          </a:prstGeom>
          <a:extLst>
            <wpswe:webExtensionRef xmlns:wpswe="http://www.wps.cn/officeDocument/2018/webExtension" r:id="rId2"/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/>
          <p:nvPr/>
        </p:nvPicPr>
        <p:blipFill>
          <a:blip r:embed="rId3"/>
          <a:stretch>
            <a:fillRect/>
          </a:stretch>
        </p:blipFill>
        <p:spPr>
          <a:xfrm>
            <a:off x="247650" y="137795"/>
            <a:ext cx="11765280" cy="6253480"/>
          </a:xfrm>
          <a:prstGeom prst="rect">
            <a:avLst/>
          </a:prstGeom>
          <a:extLst>
            <wpswe:webExtensionRef xmlns:wpswe="http://www.wps.cn/officeDocument/2018/webExtension" r:id="rId2"/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WordArt 2"/>
          <p:cNvSpPr>
            <a:spLocks noChangeArrowheads="1" noChangeShapeType="1"/>
          </p:cNvSpPr>
          <p:nvPr/>
        </p:nvSpPr>
        <p:spPr bwMode="auto">
          <a:xfrm rot="5400000">
            <a:off x="-1050290" y="3049905"/>
            <a:ext cx="3634105" cy="86296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b="1" i="1" kern="10" dirty="0">
                <a:ln w="9525">
                  <a:noFill/>
                  <a:rou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5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等式的基本性质</a:t>
            </a:r>
            <a:endParaRPr lang="zh-CN" altLang="en-US" sz="3600" b="1" i="1" kern="10" dirty="0">
              <a:ln w="9525">
                <a:noFill/>
                <a:rou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r="100000" b="100000"/>
                </a:path>
              </a:gradFill>
              <a:effectLst>
                <a:outerShdw dist="35921" dir="2700000" algn="ctr" rotWithShape="0">
                  <a:srgbClr val="C0C0C0">
                    <a:alpha val="75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197279" y="1169475"/>
            <a:ext cx="9858648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性质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：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等式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的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两边加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上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或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减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去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同一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个数或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同一个整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式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，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结果仍</a:t>
            </a:r>
            <a:r>
              <a:rPr lang="zh-CN" altLang="en-US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是等式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569845" y="2336800"/>
            <a:ext cx="7378700" cy="748030"/>
          </a:xfrm>
          <a:prstGeom prst="rect">
            <a:avLst/>
          </a:prstGeom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defRPr/>
            </a:pPr>
            <a:r>
              <a:rPr lang="zh-CN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如果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,</a:t>
            </a:r>
            <a:r>
              <a:rPr lang="zh-CN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那么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 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±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c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44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± </a:t>
            </a:r>
            <a:r>
              <a:rPr lang="en-US" altLang="zh-CN" sz="4400" i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c</a:t>
            </a:r>
            <a:endParaRPr lang="zh-CN" altLang="en-US" sz="44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  <a:sym typeface="黑体" panose="02010609060101010101" pitchFamily="49" charset="-122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1313657" y="3065279"/>
            <a:ext cx="1059712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性质</a:t>
            </a:r>
            <a:r>
              <a:rPr lang="en-US" altLang="zh-CN" sz="3600" b="1" dirty="0">
                <a:latin typeface="黑体" panose="02010609060101010101" pitchFamily="49" charset="-122"/>
                <a:ea typeface="黑体" panose="02010609060101010101" pitchFamily="49" charset="-122"/>
              </a:rPr>
              <a:t>2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：等式的两边乘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或除以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同一个数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除数</a:t>
            </a:r>
            <a:r>
              <a:rPr lang="zh-CN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不等于</a:t>
            </a:r>
            <a:r>
              <a:rPr lang="en-US" altLang="zh-CN" sz="3600" b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0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),</a:t>
            </a:r>
            <a:r>
              <a:rPr lang="zh-CN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结果仍是等式</a:t>
            </a:r>
            <a:r>
              <a:rPr lang="en-US" altLang="zh-CN" sz="36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zh-CN" altLang="zh-CN" sz="36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460420" y="219075"/>
            <a:ext cx="55707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活动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等式的基本性质</a:t>
            </a:r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626822" y="4287579"/>
            <a:ext cx="8006080" cy="768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如果</a:t>
            </a:r>
            <a:r>
              <a:rPr kumimoji="0" lang="en-US" altLang="zh-CN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a=b,</a:t>
            </a:r>
            <a:r>
              <a:rPr kumimoji="0" lang="zh-CN" altLang="en-US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那么</a:t>
            </a:r>
            <a:r>
              <a:rPr kumimoji="0" lang="en-US" altLang="zh-CN" sz="4400" b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ac=</a:t>
            </a:r>
            <a:r>
              <a:rPr kumimoji="0" lang="en-US" altLang="zh-CN" sz="4400" b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bc (        )</a:t>
            </a:r>
            <a:endParaRPr kumimoji="0" lang="en-US" altLang="zh-CN" sz="4400" b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238125"/>
            <a:ext cx="12192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zh-CN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6" name=" 220"/>
          <p:cNvSpPr/>
          <p:nvPr/>
        </p:nvSpPr>
        <p:spPr>
          <a:xfrm>
            <a:off x="214572" y="781627"/>
            <a:ext cx="321881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8227060" y="4231005"/>
          <a:ext cx="2071370" cy="9759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" r:id="rId3" imgW="762000" imgH="393700" progId="Equation.KSEE3">
                  <p:embed/>
                </p:oleObj>
              </mc:Choice>
              <mc:Fallback>
                <p:oleObj name="" r:id="rId3" imgW="762000" imgH="393700" progId="Equation.KSEE3">
                  <p:embed/>
                  <p:pic>
                    <p:nvPicPr>
                      <p:cNvPr id="0" name="图片 102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27060" y="4231005"/>
                        <a:ext cx="2071370" cy="9759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ldLvl="0" autoUpdateAnimBg="0"/>
      <p:bldP spid="14" grpId="0" bldLvl="0" autoUpdateAnimBg="0"/>
      <p:bldP spid="17410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5364163" cy="835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 220"/>
          <p:cNvSpPr/>
          <p:nvPr/>
        </p:nvSpPr>
        <p:spPr>
          <a:xfrm>
            <a:off x="0" y="702310"/>
            <a:ext cx="2172335" cy="408940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反馈固学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30807" y="4315520"/>
            <a:ext cx="11861864" cy="132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解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:(1)(2)(4)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成立</a:t>
            </a:r>
            <a:r>
              <a:rPr lang="en-US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</a:t>
            </a:r>
            <a:r>
              <a:rPr lang="zh-CN" altLang="zh-CN" sz="40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其余不成立</a:t>
            </a:r>
            <a:r>
              <a:rPr lang="en-US" altLang="zh-CN" sz="4000" i="1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</a:t>
            </a:r>
            <a:endParaRPr lang="en-US" altLang="zh-CN" sz="4000" i="1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zh-CN" sz="4000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文本框 6"/>
              <p:cNvSpPr txBox="1"/>
              <p:nvPr/>
            </p:nvSpPr>
            <p:spPr>
              <a:xfrm>
                <a:off x="1075055" y="2166620"/>
                <a:ext cx="10041890" cy="98171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noAutofit/>
              </a:bodyPr>
              <a:p>
                <a:pPr indent="0" algn="l"/>
                <a:r>
                  <a:rPr lang="en-US" sz="3200">
                    <a:solidFill>
                      <a:srgbClr val="000000"/>
                    </a:solidFill>
                    <a:latin typeface="华文楷体" panose="02010600040101010101" charset="-122"/>
                    <a:ea typeface="华文楷体" panose="02010600040101010101" charset="-122"/>
                    <a:sym typeface="华文仿宋" panose="02010600040101010101" charset="-122"/>
                  </a:rPr>
                  <a:t>(1)a-2=b-2      </a:t>
                </a:r>
                <a:r>
                  <a:rPr lang="en-US" sz="3200" b="0">
                    <a:solidFill>
                      <a:srgbClr val="000000"/>
                    </a:solidFill>
                    <a:latin typeface="华文楷体" panose="02010600040101010101" charset="-122"/>
                    <a:ea typeface="华文楷体" panose="02010600040101010101" charset="-122"/>
                  </a:rPr>
                  <a:t>(2)2a=2b       (3)-2a=2b     (4)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solidFill>
                              <a:srgbClr val="000000"/>
                            </a:solidFill>
                            <a:latin typeface="Cambria Math" panose="02040503050406030204" charset="0"/>
                            <a:ea typeface="华文楷体" panose="02010600040101010101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sz="3200" b="0" i="1">
                            <a:solidFill>
                              <a:srgbClr val="000000"/>
                            </a:solidFill>
                            <a:latin typeface="Cambria Math" panose="02040503050406030204" charset="0"/>
                            <a:ea typeface="华文楷体" panose="02010600040101010101" charset="-122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>
                            <a:solidFill>
                              <a:srgbClr val="000000"/>
                            </a:solidFill>
                            <a:latin typeface="Cambria Math" panose="02040503050406030204" charset="0"/>
                            <a:ea typeface="华文楷体" panose="02010600040101010101" charset="-122"/>
                            <a:cs typeface="Cambria Math" panose="0204050305040603020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>
                    <a:solidFill>
                      <a:srgbClr val="000000"/>
                    </a:solidFill>
                    <a:latin typeface="华文楷体" panose="02010600040101010101" charset="-122"/>
                    <a:ea typeface="华文楷体" panose="02010600040101010101" charset="-122"/>
                    <a:sym typeface="+mn-ea"/>
                  </a:rPr>
                  <a:t>a=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>
                            <a:solidFill>
                              <a:srgbClr val="000000"/>
                            </a:solidFill>
                            <a:latin typeface="Cambria Math" panose="02040503050406030204" charset="0"/>
                            <a:ea typeface="华文楷体" panose="02010600040101010101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sz="3200" b="0" i="1">
                            <a:solidFill>
                              <a:srgbClr val="000000"/>
                            </a:solidFill>
                            <a:latin typeface="Cambria Math" panose="02040503050406030204" charset="0"/>
                            <a:ea typeface="华文楷体" panose="02010600040101010101" charset="-122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>
                            <a:solidFill>
                              <a:srgbClr val="000000"/>
                            </a:solidFill>
                            <a:latin typeface="Cambria Math" panose="02040503050406030204" charset="0"/>
                            <a:ea typeface="华文楷体" panose="02010600040101010101" charset="-122"/>
                            <a:cs typeface="Cambria Math" panose="0204050305040603020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3200">
                    <a:solidFill>
                      <a:srgbClr val="000000"/>
                    </a:solidFill>
                    <a:latin typeface="华文楷体" panose="02010600040101010101" charset="-122"/>
                    <a:ea typeface="华文楷体" panose="02010600040101010101" charset="-122"/>
                    <a:sym typeface="+mn-ea"/>
                  </a:rPr>
                  <a:t>b</a:t>
                </a:r>
                <a:r>
                  <a:rPr lang="en-US" sz="3200" b="0">
                    <a:solidFill>
                      <a:srgbClr val="000000"/>
                    </a:solidFill>
                    <a:latin typeface="华文楷体" panose="02010600040101010101" charset="-122"/>
                    <a:ea typeface="华文楷体" panose="02010600040101010101" charset="-122"/>
                  </a:rPr>
                  <a:t>         </a:t>
                </a:r>
                <a:endParaRPr lang="en-US" altLang="en-US" sz="3200" b="0">
                  <a:solidFill>
                    <a:srgbClr val="000000"/>
                  </a:solidFill>
                  <a:latin typeface="华文楷体" panose="02010600040101010101" charset="-122"/>
                  <a:ea typeface="华文楷体" panose="02010600040101010101" charset="-122"/>
                </a:endParaRPr>
              </a:p>
            </p:txBody>
          </p:sp>
        </mc:Choice>
        <mc:Fallback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55" y="2166620"/>
                <a:ext cx="10041890" cy="98171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文本框 7"/>
          <p:cNvSpPr txBox="1"/>
          <p:nvPr/>
        </p:nvSpPr>
        <p:spPr>
          <a:xfrm>
            <a:off x="1230630" y="1180465"/>
            <a:ext cx="8830310" cy="70421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p>
            <a:pPr indent="0"/>
            <a:r>
              <a:rPr lang="zh-CN" sz="36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已知等式</a:t>
            </a:r>
            <a:r>
              <a:rPr lang="en-US" sz="36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a=b, </a:t>
            </a:r>
            <a:r>
              <a:rPr lang="zh-CN" sz="3600" b="0">
                <a:solidFill>
                  <a:srgbClr val="000000"/>
                </a:solidFill>
                <a:latin typeface="华文楷体" panose="02010600040101010101" charset="-122"/>
                <a:ea typeface="华文楷体" panose="02010600040101010101" charset="-122"/>
                <a:cs typeface="华文楷体" panose="02010600040101010101" charset="-122"/>
              </a:rPr>
              <a:t>判断下列等式是否成立：</a:t>
            </a:r>
            <a:endParaRPr lang="zh-CN" altLang="en-US" sz="3600" b="0">
              <a:solidFill>
                <a:srgbClr val="000000"/>
              </a:solidFill>
              <a:latin typeface="华文楷体" panose="02010600040101010101" charset="-122"/>
              <a:ea typeface="华文楷体" panose="02010600040101010101" charset="-122"/>
              <a:cs typeface="华文楷体" panose="0201060004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[PLUGINVER]" val="10"/>
  <p:tag name="commondata" val="eyJoZGlkIjoiMzViYTUzMTcxZGY0ODU5MmEwODhjNDRkNmZiMjBjMjQ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package" Target="../embeddings/Workbook1.xlsx"/></Relationships>
</file>

<file path=ppt/webExtensions/_rels/webExtension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package" Target="../embeddings/Workbook2.xlsx"/></Relationships>
</file>

<file path=ppt/webExtensions/_rels/webExtension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package" Target="../embeddings/Workbook3.xlsx"/></Relationships>
</file>

<file path=ppt/webExtensions/webExtension1.xml><?xml version="1.0" encoding="utf-8"?>
<wpswe:webExtension xmlns:wpswe="http://www.wps.cn/officeDocument/2018/webExtension">
  <wpswe:extSource id="webshape" version="1.0"/>
  <wpswe:properties/>
  <wpswe:watchingCache>
    <wpswe:linkPath>C:/Users/Administrator/AppData/Local/Temp/wps.GKvQYL/Workbook1.xlsx</wpswe:linkPath>
  </wpswe:watchingCache>
  <wpswe:snapshot xmlns:r="http://schemas.openxmlformats.org/officeDocument/2006/relationships" r:embed="rId2"/>
  <wpswe:externalData xmlns:r="http://schemas.openxmlformats.org/officeDocument/2006/relationships" r:id="rId1"/>
  <wpswe:url>https://www.netpad.net.cn/presentationEditor/presentationPlay.html#935428</wpswe:url>
  <wpswe:constantSnapshot>false</wpswe:constantSnapshot>
</wpswe:webExtension>
</file>

<file path=ppt/webExtensions/webExtension2.xml><?xml version="1.0" encoding="utf-8"?>
<wpswe:webExtension xmlns:wpswe="http://www.wps.cn/officeDocument/2018/webExtension">
  <wpswe:extSource id="webshape" version="1.0"/>
  <wpswe:properties/>
  <wpswe:watchingCache>
    <wpswe:linkPath>C:/Users/Administrator/AppData/Local/Temp/wps.BcvZTd/Workbook2.xlsx</wpswe:linkPath>
  </wpswe:watchingCache>
  <wpswe:snapshot xmlns:r="http://schemas.openxmlformats.org/officeDocument/2006/relationships" r:embed="rId2"/>
  <wpswe:externalData xmlns:r="http://schemas.openxmlformats.org/officeDocument/2006/relationships" r:id="rId1"/>
  <wpswe:url>https://www.netpad.net.cn/presentationEditor/presentationPlay.html#share/4b18c440-9756-11ee-855f-91e177f6d9aa</wpswe:url>
  <wpswe:constantSnapshot>false</wpswe:constantSnapshot>
</wpswe:webExtension>
</file>

<file path=ppt/webExtensions/webExtension3.xml><?xml version="1.0" encoding="utf-8"?>
<wpswe:webExtension xmlns:wpswe="http://www.wps.cn/officeDocument/2018/webExtension">
  <wpswe:extSource id="webshape" version="1.0"/>
  <wpswe:properties/>
  <wpswe:watchingCache>
    <wpswe:linkPath>C:/Users/Administrator/AppData/Local/Temp/wps.wwTqye/Workbook3.xlsx</wpswe:linkPath>
  </wpswe:watchingCache>
  <wpswe:snapshot xmlns:r="http://schemas.openxmlformats.org/officeDocument/2006/relationships" r:embed="rId2"/>
  <wpswe:externalData xmlns:r="http://schemas.openxmlformats.org/officeDocument/2006/relationships" r:id="rId1"/>
  <wpswe:url>https://www.netpad.net.cn/presentationEditor/presentationPlay.html#share/82e73210-9758-11ee-855f-91e177f6d9aa</wpswe:url>
  <wpswe:constantSnapshot>false</wpswe:constantSnapshot>
</wps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2271</Words>
  <Application>WPS 演示</Application>
  <PresentationFormat>自定义</PresentationFormat>
  <Paragraphs>240</Paragraphs>
  <Slides>26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26</vt:i4>
      </vt:variant>
    </vt:vector>
  </HeadingPairs>
  <TitlesOfParts>
    <vt:vector size="44" baseType="lpstr">
      <vt:lpstr>Arial</vt:lpstr>
      <vt:lpstr>宋体</vt:lpstr>
      <vt:lpstr>Wingdings</vt:lpstr>
      <vt:lpstr>Symbol</vt:lpstr>
      <vt:lpstr>微软雅黑</vt:lpstr>
      <vt:lpstr>黑体</vt:lpstr>
      <vt:lpstr>楷体</vt:lpstr>
      <vt:lpstr>Times New Roman</vt:lpstr>
      <vt:lpstr>华文楷体</vt:lpstr>
      <vt:lpstr>华文仿宋</vt:lpstr>
      <vt:lpstr>Cambria Math</vt:lpstr>
      <vt:lpstr>Candara</vt:lpstr>
      <vt:lpstr>Arial Unicode MS</vt:lpstr>
      <vt:lpstr>Calibri</vt:lpstr>
      <vt:lpstr>华文新魏</vt:lpstr>
      <vt:lpstr>波形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第三章 代数式</dc:title>
  <dc:creator>Administrator</dc:creator>
  <cp:lastModifiedBy>Ivy * 虫虫妈</cp:lastModifiedBy>
  <cp:revision>857</cp:revision>
  <dcterms:created xsi:type="dcterms:W3CDTF">2015-05-05T08:02:00Z</dcterms:created>
  <dcterms:modified xsi:type="dcterms:W3CDTF">2023-12-12T03:26:25Z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ICV">
    <vt:lpwstr>3E1617E0C1CC4FFCA6F2D3A28B9D5E8C_12</vt:lpwstr>
  </property>
</Properties>
</file>