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9" r:id="rId2"/>
    <p:sldId id="387" r:id="rId3"/>
    <p:sldId id="388" r:id="rId4"/>
    <p:sldId id="389" r:id="rId5"/>
    <p:sldId id="391" r:id="rId6"/>
    <p:sldId id="400" r:id="rId7"/>
    <p:sldId id="390" r:id="rId8"/>
    <p:sldId id="381" r:id="rId9"/>
    <p:sldId id="375" r:id="rId10"/>
    <p:sldId id="395" r:id="rId11"/>
    <p:sldId id="396" r:id="rId12"/>
    <p:sldId id="397" r:id="rId13"/>
    <p:sldId id="392" r:id="rId14"/>
    <p:sldId id="394" r:id="rId15"/>
    <p:sldId id="401" r:id="rId16"/>
    <p:sldId id="393" r:id="rId17"/>
    <p:sldId id="339" r:id="rId18"/>
    <p:sldId id="373" r:id="rId19"/>
    <p:sldId id="383" r:id="rId20"/>
    <p:sldId id="371" r:id="rId21"/>
    <p:sldId id="384" r:id="rId22"/>
    <p:sldId id="386" r:id="rId23"/>
    <p:sldId id="399" r:id="rId2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78">
          <p15:clr>
            <a:srgbClr val="A4A3A4"/>
          </p15:clr>
        </p15:guide>
        <p15:guide id="2" pos="676">
          <p15:clr>
            <a:srgbClr val="A4A3A4"/>
          </p15:clr>
        </p15:guide>
        <p15:guide id="3" pos="6995">
          <p15:clr>
            <a:srgbClr val="A4A3A4"/>
          </p15:clr>
        </p15:guide>
        <p15:guide id="4" orient="horz" pos="5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0203"/>
    <a:srgbClr val="1784AD"/>
    <a:srgbClr val="014E6A"/>
    <a:srgbClr val="711000"/>
    <a:srgbClr val="01431D"/>
    <a:srgbClr val="01621F"/>
    <a:srgbClr val="AF0000"/>
    <a:srgbClr val="DCE797"/>
    <a:srgbClr val="637067"/>
    <a:srgbClr val="89D7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11" autoAdjust="0"/>
    <p:restoredTop sz="93826" autoAdjust="0"/>
  </p:normalViewPr>
  <p:slideViewPr>
    <p:cSldViewPr snapToGrid="0">
      <p:cViewPr varScale="1">
        <p:scale>
          <a:sx n="111" d="100"/>
          <a:sy n="111" d="100"/>
        </p:scale>
        <p:origin x="516" y="108"/>
      </p:cViewPr>
      <p:guideLst>
        <p:guide orient="horz" pos="3778"/>
        <p:guide pos="676"/>
        <p:guide pos="6995"/>
        <p:guide orient="horz" pos="52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75FAC0-4E78-4B4A-9ADA-EE7413CBA2A2}" type="datetimeFigureOut">
              <a:rPr lang="zh-CN" altLang="en-US" smtClean="0"/>
              <a:t>2023/12/7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38E8FE-40DA-41DC-AE77-8790382988A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A302A-66E2-45C0-9113-4E5747328F9F}" type="datetimeFigureOut">
              <a:rPr lang="zh-CN" altLang="en-US" smtClean="0"/>
              <a:t>2023/12/7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40E3B-F9C0-48B6-A129-4D327DD3065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页面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统一为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16:9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宽幅画面比例尺寸；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统一格式为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或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PPTX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</a:t>
            </a:r>
            <a:endParaRPr lang="en-US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en-US" dirty="0"/>
              <a:t>请注意：</a:t>
            </a:r>
            <a:endParaRPr lang="en-US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CN" dirty="0"/>
              <a:t>1. </a:t>
            </a:r>
            <a:r>
              <a:rPr lang="zh-CN" altLang="en-US" dirty="0"/>
              <a:t>课名：微软雅黑</a:t>
            </a:r>
            <a:r>
              <a:rPr lang="en-US" altLang="zh-CN" dirty="0"/>
              <a:t>48</a:t>
            </a:r>
            <a:r>
              <a:rPr lang="zh-CN" altLang="en-US" dirty="0"/>
              <a:t>号字；</a:t>
            </a:r>
            <a:endParaRPr lang="en-US" altLang="zh-CN" dirty="0"/>
          </a:p>
          <a:p>
            <a:r>
              <a:rPr lang="en-US" altLang="zh-CN" dirty="0"/>
              <a:t>2.</a:t>
            </a:r>
            <a:r>
              <a:rPr lang="zh-CN" altLang="en-US" sz="1200" b="0" dirty="0"/>
              <a:t>（第一课时）</a:t>
            </a:r>
            <a:r>
              <a:rPr lang="zh-CN" altLang="en-US" dirty="0"/>
              <a:t>：微软雅黑</a:t>
            </a:r>
            <a:r>
              <a:rPr lang="en-US" altLang="zh-CN" dirty="0"/>
              <a:t>32</a:t>
            </a:r>
            <a:r>
              <a:rPr lang="zh-CN" altLang="en-US" dirty="0"/>
              <a:t>号字；</a:t>
            </a:r>
            <a:endParaRPr lang="en-US" altLang="zh-CN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dirty="0"/>
              <a:t>3.</a:t>
            </a:r>
            <a:r>
              <a:rPr lang="zh-CN" altLang="en-US" dirty="0"/>
              <a:t>学校名称：请填写全称；</a:t>
            </a:r>
            <a:endParaRPr lang="en-US" altLang="zh-CN" b="1" dirty="0"/>
          </a:p>
          <a:p>
            <a:r>
              <a:rPr lang="en-US" altLang="zh-CN" dirty="0"/>
              <a:t>4.</a:t>
            </a:r>
            <a:r>
              <a:rPr lang="zh-CN" altLang="en-US" dirty="0"/>
              <a:t>学科、年级、主讲人、学校：华文楷体</a:t>
            </a:r>
            <a:r>
              <a:rPr lang="en-US" altLang="zh-CN" dirty="0"/>
              <a:t>28</a:t>
            </a:r>
            <a:r>
              <a:rPr lang="zh-CN" altLang="en-US" dirty="0"/>
              <a:t>号字（具体根据文字量可适当调整）。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英文</a:t>
            </a:r>
            <a:endParaRPr lang="en-US" altLang="zh-CN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dirty="0"/>
              <a:t>1.</a:t>
            </a:r>
            <a:r>
              <a:rPr lang="zh-CN" altLang="en-US" dirty="0"/>
              <a:t>课名：字体以</a:t>
            </a:r>
            <a:r>
              <a:rPr lang="en-US" altLang="zh-CN" dirty="0"/>
              <a:t>Times New Roman</a:t>
            </a:r>
            <a:r>
              <a:rPr lang="zh-CN" altLang="en-US" dirty="0"/>
              <a:t>为主，字号一般使用</a:t>
            </a:r>
            <a:r>
              <a:rPr lang="en-US" altLang="zh-CN" dirty="0"/>
              <a:t>32—36</a:t>
            </a:r>
            <a:r>
              <a:rPr lang="zh-CN" altLang="en-US" dirty="0"/>
              <a:t>号，特别强调可以用</a:t>
            </a:r>
            <a:r>
              <a:rPr lang="en-US" altLang="zh-CN" dirty="0"/>
              <a:t>40</a:t>
            </a:r>
            <a:r>
              <a:rPr lang="zh-CN" altLang="en-US" dirty="0"/>
              <a:t>号；</a:t>
            </a:r>
            <a:endParaRPr lang="en-US" altLang="zh-CN" dirty="0"/>
          </a:p>
          <a:p>
            <a:r>
              <a:rPr lang="en-US" altLang="zh-CN" dirty="0"/>
              <a:t>2.</a:t>
            </a:r>
            <a:r>
              <a:rPr lang="zh-CN" altLang="en-US" dirty="0"/>
              <a:t>（</a:t>
            </a:r>
            <a:r>
              <a:rPr lang="en-US" altLang="zh-CN" dirty="0"/>
              <a:t>Period</a:t>
            </a:r>
            <a:r>
              <a:rPr lang="en-US" altLang="zh-CN" baseline="0" dirty="0"/>
              <a:t> 1</a:t>
            </a:r>
            <a:r>
              <a:rPr lang="zh-CN" altLang="en-US" dirty="0"/>
              <a:t>）：字体使用</a:t>
            </a:r>
            <a:r>
              <a:rPr lang="en-US" altLang="zh-CN" dirty="0"/>
              <a:t>Arial</a:t>
            </a:r>
            <a:r>
              <a:rPr lang="zh-CN" altLang="en-US" dirty="0"/>
              <a:t>，字号为</a:t>
            </a:r>
            <a:r>
              <a:rPr lang="en-US" altLang="zh-CN" dirty="0"/>
              <a:t>28</a:t>
            </a:r>
            <a:r>
              <a:rPr lang="zh-CN" altLang="en-US" dirty="0"/>
              <a:t>；</a:t>
            </a:r>
            <a:endParaRPr lang="en-US" altLang="zh-CN" dirty="0"/>
          </a:p>
          <a:p>
            <a:r>
              <a:rPr lang="en-US" altLang="zh-CN" dirty="0"/>
              <a:t>3.</a:t>
            </a:r>
            <a:r>
              <a:rPr lang="zh-CN" altLang="en-US" dirty="0"/>
              <a:t>正文一般用</a:t>
            </a:r>
            <a:r>
              <a:rPr lang="en-US" altLang="zh-CN" dirty="0"/>
              <a:t>24—28</a:t>
            </a:r>
            <a:r>
              <a:rPr lang="zh-CN" altLang="en-US" dirty="0"/>
              <a:t>号，特别强调可用</a:t>
            </a:r>
            <a:r>
              <a:rPr lang="en-US" altLang="zh-CN" dirty="0"/>
              <a:t>32</a:t>
            </a:r>
            <a:r>
              <a:rPr lang="zh-CN" altLang="en-US" dirty="0"/>
              <a:t>号。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注意标点的规范（例如：中文省略号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为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……，可用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Shift+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数字键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打出中文省略号，英文省略号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为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3787727" y="3619499"/>
            <a:ext cx="7273974" cy="1056835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华文楷体" panose="02010600040101010101" pitchFamily="2" charset="-122"/>
                <a:ea typeface="华文楷体" panose="02010600040101010101" pitchFamily="2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主讲人：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A6CA-0CF8-4C0F-A4EF-5C6C0D45FAAD}" type="datetimeFigureOut">
              <a:rPr lang="zh-CN" altLang="en-US" smtClean="0"/>
              <a:t>2023/12/7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A902-E013-4FF5-9CBD-78113C784026}" type="slidenum">
              <a:rPr lang="zh-CN" altLang="en-US" smtClean="0"/>
              <a:t>‹#›</a:t>
            </a:fld>
            <a:endParaRPr lang="zh-CN" altLang="en-US" dirty="0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标题 1"/>
          <p:cNvSpPr txBox="1"/>
          <p:nvPr userDrawn="1"/>
        </p:nvSpPr>
        <p:spPr>
          <a:xfrm>
            <a:off x="1762653" y="728664"/>
            <a:ext cx="6682317" cy="7704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 sz="3600" dirty="0">
                <a:solidFill>
                  <a:schemeClr val="bg1"/>
                </a:solidFill>
              </a:rPr>
              <a:t>中小学课程资源</a:t>
            </a:r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353079" y="2830103"/>
            <a:ext cx="409575" cy="4667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华文楷体" panose="02010600040101010101" pitchFamily="2" charset="-122"/>
                <a:ea typeface="华文楷体" panose="02010600040101010101" pitchFamily="2" charset="-122"/>
              </a:defRPr>
            </a:lvl1pPr>
            <a:lvl2pPr>
              <a:defRPr>
                <a:latin typeface="华文楷体" panose="02010600040101010101" pitchFamily="2" charset="-122"/>
                <a:ea typeface="华文楷体" panose="02010600040101010101" pitchFamily="2" charset="-122"/>
              </a:defRPr>
            </a:lvl2pPr>
            <a:lvl3pPr>
              <a:defRPr>
                <a:latin typeface="华文楷体" panose="02010600040101010101" pitchFamily="2" charset="-122"/>
                <a:ea typeface="华文楷体" panose="02010600040101010101" pitchFamily="2" charset="-122"/>
              </a:defRPr>
            </a:lvl3pPr>
            <a:lvl4pPr>
              <a:defRPr>
                <a:latin typeface="华文楷体" panose="02010600040101010101" pitchFamily="2" charset="-122"/>
                <a:ea typeface="华文楷体" panose="02010600040101010101" pitchFamily="2" charset="-122"/>
              </a:defRPr>
            </a:lvl4pPr>
            <a:lvl5pPr>
              <a:defRPr>
                <a:latin typeface="华文楷体" panose="02010600040101010101" pitchFamily="2" charset="-122"/>
                <a:ea typeface="华文楷体" panose="0201060004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A6CA-0CF8-4C0F-A4EF-5C6C0D45FAAD}" type="datetimeFigureOut">
              <a:rPr lang="zh-CN" altLang="en-US" smtClean="0"/>
              <a:t>2023/12/7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A902-E013-4FF5-9CBD-78113C78402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文本框 6"/>
          <p:cNvSpPr txBox="1"/>
          <p:nvPr userDrawn="1"/>
        </p:nvSpPr>
        <p:spPr>
          <a:xfrm>
            <a:off x="431800" y="365125"/>
            <a:ext cx="2133600" cy="714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13" name="标题 1"/>
          <p:cNvSpPr txBox="1"/>
          <p:nvPr userDrawn="1"/>
        </p:nvSpPr>
        <p:spPr>
          <a:xfrm>
            <a:off x="110294" y="6210036"/>
            <a:ext cx="2641371" cy="3968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algn="l"/>
            <a:r>
              <a:rPr lang="zh-CN" altLang="en-US" sz="20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初中语文</a:t>
            </a:r>
          </a:p>
        </p:txBody>
      </p:sp>
      <p:pic>
        <p:nvPicPr>
          <p:cNvPr id="10" name="图片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1"/>
            <a:ext cx="12192000" cy="685285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仅标题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6666" y="573617"/>
            <a:ext cx="10515600" cy="1325563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8" name="标题 1"/>
          <p:cNvSpPr txBox="1"/>
          <p:nvPr userDrawn="1"/>
        </p:nvSpPr>
        <p:spPr>
          <a:xfrm>
            <a:off x="110294" y="6210036"/>
            <a:ext cx="2641371" cy="3968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algn="l"/>
            <a:r>
              <a:rPr lang="zh-CN" altLang="en-US" sz="20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初中语文</a:t>
            </a:r>
          </a:p>
        </p:txBody>
      </p:sp>
      <p:pic>
        <p:nvPicPr>
          <p:cNvPr id="6" name="图片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71"/>
            <a:ext cx="12192000" cy="685285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1083733"/>
            <a:ext cx="2628900" cy="509323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083733"/>
            <a:ext cx="7734300" cy="509323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A6CA-0CF8-4C0F-A4EF-5C6C0D45FAAD}" type="datetimeFigureOut">
              <a:rPr lang="zh-CN" altLang="en-US" smtClean="0"/>
              <a:t>2023/12/7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A902-E013-4FF5-9CBD-78113C78402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文本框 8"/>
          <p:cNvSpPr txBox="1"/>
          <p:nvPr userDrawn="1"/>
        </p:nvSpPr>
        <p:spPr>
          <a:xfrm>
            <a:off x="1739900" y="-5486"/>
            <a:ext cx="2298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chemeClr val="bg1">
                    <a:lumMod val="9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初中语文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4381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5A6CA-0CF8-4C0F-A4EF-5C6C0D45FAAD}" type="datetimeFigureOut">
              <a:rPr lang="zh-CN" altLang="en-US" smtClean="0"/>
              <a:t>2023/12/7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8A902-E013-4FF5-9CBD-78113C784026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1" name="图片 10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华文楷体" panose="02010600040101010101" pitchFamily="2" charset="-122"/>
          <a:ea typeface="华文楷体" panose="02010600040101010101" pitchFamily="2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华文楷体" panose="02010600040101010101" pitchFamily="2" charset="-122"/>
          <a:ea typeface="华文楷体" panose="02010600040101010101" pitchFamily="2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华文楷体" panose="02010600040101010101" pitchFamily="2" charset="-122"/>
          <a:ea typeface="华文楷体" panose="02010600040101010101" pitchFamily="2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华文楷体" panose="02010600040101010101" pitchFamily="2" charset="-122"/>
          <a:ea typeface="华文楷体" panose="02010600040101010101" pitchFamily="2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华文楷体" panose="02010600040101010101" pitchFamily="2" charset="-122"/>
          <a:ea typeface="华文楷体" panose="02010600040101010101" pitchFamily="2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997268" y="2305222"/>
            <a:ext cx="10080625" cy="116704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《酬乐天扬州初逢席上见赠》</a:t>
            </a:r>
            <a:br>
              <a:rPr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         </a:t>
            </a:r>
            <a:br>
              <a:rPr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刘禹锡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434465" y="-513715"/>
            <a:ext cx="14076045" cy="78854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99"/>
          <p:cNvSpPr txBox="1"/>
          <p:nvPr/>
        </p:nvSpPr>
        <p:spPr>
          <a:xfrm>
            <a:off x="609637" y="2424719"/>
            <a:ext cx="11092774" cy="78041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indent="457200" algn="ctr">
              <a:lnSpc>
                <a:spcPct val="140000"/>
              </a:lnSpc>
            </a:pPr>
            <a:r>
              <a:rPr lang="zh-CN" altLang="en-US" sz="3200" b="1">
                <a:solidFill>
                  <a:srgbClr val="18924B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巴山楚水</a:t>
            </a: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凄凉地，</a:t>
            </a:r>
            <a:r>
              <a:rPr lang="zh-CN" altLang="en-US" sz="3200" b="1">
                <a:solidFill>
                  <a:srgbClr val="18924B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二十三年弃置身</a:t>
            </a: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。</a:t>
            </a:r>
            <a:endParaRPr lang="zh-CN" altLang="en-US" sz="32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31508" y="3132744"/>
            <a:ext cx="6405337" cy="1050290"/>
          </a:xfrm>
          <a:prstGeom prst="rect">
            <a:avLst/>
          </a:prstGeom>
          <a:solidFill>
            <a:srgbClr val="00B050"/>
          </a:solidFill>
          <a:ln w="9525" cap="flat" cmpd="sng">
            <a:solidFill>
              <a:srgbClr val="128B4C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zh-CN" sz="24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诗人曾被贬夔州、朗州等地，夔州古属巴郡，朗州属楚地，故称</a:t>
            </a:r>
            <a:r>
              <a:rPr lang="en-US" altLang="zh-CN" sz="24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</a:t>
            </a:r>
            <a:r>
              <a:rPr lang="zh-CN" altLang="en-US" sz="24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巴山楚水</a:t>
            </a:r>
            <a:r>
              <a:rPr lang="en-US" altLang="zh-CN" sz="24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r>
              <a:rPr lang="zh-CN" altLang="en-US" sz="24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752735" y="1075344"/>
            <a:ext cx="6887555" cy="1420495"/>
          </a:xfrm>
          <a:prstGeom prst="rect">
            <a:avLst/>
          </a:prstGeom>
          <a:solidFill>
            <a:srgbClr val="00B050"/>
          </a:solidFill>
          <a:ln w="9525" cap="flat" cmpd="sng">
            <a:solidFill>
              <a:srgbClr val="128B4C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zh-CN" sz="24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从唐顺宗永贞元年(805)刘禹锡被贬为连州刺史，到写此诗时，共二十二个年头，因第二年才能回到洛阳，所以说“二十三年”。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19207" y="4554509"/>
            <a:ext cx="11976013" cy="1384995"/>
          </a:xfrm>
          <a:prstGeom prst="rect">
            <a:avLst/>
          </a:prstGeom>
          <a:solidFill>
            <a:srgbClr val="FFC000"/>
          </a:solidFill>
          <a:ln w="9525">
            <a:noFill/>
          </a:ln>
        </p:spPr>
        <p:txBody>
          <a:bodyPr wrap="square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zh-CN" sz="2800" b="1" spc="-110" noProof="1">
                <a:latin typeface="黑体" panose="02010609060101010101" pitchFamily="49" charset="-122"/>
                <a:ea typeface="黑体" panose="02010609060101010101" pitchFamily="49" charset="-122"/>
                <a:cs typeface="+mn-cs"/>
                <a:sym typeface="宋体" panose="02010600030101010101" pitchFamily="2" charset="-122"/>
              </a:rPr>
              <a:t>【赏析】</a:t>
            </a:r>
            <a:r>
              <a:rPr lang="zh-CN" altLang="zh-CN" sz="2800" b="1" spc="-110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概写自己“二十三年”以来的被贬遭遇。</a:t>
            </a:r>
            <a:r>
              <a:rPr lang="en-US" altLang="zh-CN" sz="2800" b="1" spc="-110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“</a:t>
            </a:r>
            <a:r>
              <a:rPr lang="zh-CN" altLang="en-US" sz="2800" b="1" spc="-11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凄凉地</a:t>
            </a:r>
            <a:r>
              <a:rPr lang="en-US" altLang="zh-CN" sz="2800" b="1" spc="-11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”</a:t>
            </a:r>
            <a:r>
              <a:rPr lang="zh-CN" altLang="zh-CN" sz="2800" b="1" spc="-110" noProof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  <a:sym typeface="宋体" panose="02010600030101010101" pitchFamily="2" charset="-122"/>
              </a:rPr>
              <a:t>“弃置身</a:t>
            </a:r>
            <a:r>
              <a:rPr lang="zh-CN" altLang="zh-CN" sz="2800" b="1" spc="-110" noProof="1">
                <a:latin typeface="黑体" panose="02010609060101010101" pitchFamily="49" charset="-122"/>
                <a:ea typeface="黑体" panose="02010609060101010101" pitchFamily="49" charset="-122"/>
                <a:cs typeface="+mn-cs"/>
                <a:sym typeface="宋体" panose="02010600030101010101" pitchFamily="2" charset="-122"/>
              </a:rPr>
              <a:t>”把诗人长年被贬偏远之地的苦楚委婉地表现出来，表达了诗人</a:t>
            </a:r>
            <a:r>
              <a:rPr lang="zh-CN" altLang="zh-CN" sz="2800" b="1" spc="-110" noProof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  <a:sym typeface="宋体" panose="02010600030101010101" pitchFamily="2" charset="-122"/>
              </a:rPr>
              <a:t>无限的辛酸和悲</a:t>
            </a:r>
            <a:r>
              <a:rPr lang="zh-CN" altLang="zh-CN" sz="2800" b="1" spc="-110" noProof="1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  <a:sym typeface="宋体" panose="02010600030101010101" pitchFamily="2" charset="-122"/>
              </a:rPr>
              <a:t>凉</a:t>
            </a:r>
            <a:r>
              <a:rPr lang="zh-CN" altLang="zh-CN" sz="2800" b="1" spc="-110" noProof="1" smtClean="0">
                <a:latin typeface="黑体" panose="02010609060101010101" pitchFamily="49" charset="-122"/>
                <a:ea typeface="黑体" panose="02010609060101010101" pitchFamily="49" charset="-122"/>
                <a:cs typeface="+mn-cs"/>
                <a:sym typeface="宋体" panose="02010600030101010101" pitchFamily="2" charset="-122"/>
              </a:rPr>
              <a:t>。</a:t>
            </a:r>
            <a:endParaRPr lang="zh-CN" altLang="zh-CN" sz="2800" b="1" spc="-110" noProof="1">
              <a:latin typeface="黑体" panose="02010609060101010101" pitchFamily="49" charset="-122"/>
              <a:ea typeface="黑体" panose="02010609060101010101" pitchFamily="49" charset="-122"/>
              <a:sym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700271" y="3132744"/>
            <a:ext cx="2473137" cy="1050290"/>
          </a:xfrm>
          <a:prstGeom prst="rect">
            <a:avLst/>
          </a:prstGeom>
          <a:solidFill>
            <a:srgbClr val="00B050"/>
          </a:solidFill>
          <a:ln w="9525" cap="flat" cmpd="sng">
            <a:solidFill>
              <a:srgbClr val="128B4C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zh-CN" sz="24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指遭受贬谪的诗人自己。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5" grpId="0" bldLvl="0" animBg="1"/>
      <p:bldP spid="6" grpId="0" bldLvl="0" animBg="1"/>
      <p:bldP spid="6" grpId="1" animBg="1"/>
      <p:bldP spid="7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543935" y="2590165"/>
            <a:ext cx="497522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200" b="1" noProof="1">
                <a:latin typeface="黑体" panose="02010609060101010101" pitchFamily="49" charset="-122"/>
                <a:ea typeface="黑体" panose="02010609060101010101" pitchFamily="49" charset="-122"/>
                <a:cs typeface="+mn-cs"/>
                <a:sym typeface="+mn-ea"/>
              </a:rPr>
              <a:t>怀旧空吟</a:t>
            </a:r>
            <a:r>
              <a:rPr lang="zh-CN" altLang="en-US" sz="3200" b="1" u="dbl" noProof="1">
                <a:uFill>
                  <a:solidFill>
                    <a:srgbClr val="FF0000"/>
                  </a:solidFill>
                </a:uFill>
                <a:latin typeface="黑体" panose="02010609060101010101" pitchFamily="49" charset="-122"/>
                <a:ea typeface="黑体" panose="02010609060101010101" pitchFamily="49" charset="-122"/>
                <a:cs typeface="+mn-cs"/>
                <a:sym typeface="+mn-ea"/>
              </a:rPr>
              <a:t>闻笛赋</a:t>
            </a:r>
            <a:r>
              <a:rPr lang="zh-CN" altLang="en-US" sz="3200" b="1" noProof="1">
                <a:latin typeface="黑体" panose="02010609060101010101" pitchFamily="49" charset="-122"/>
                <a:ea typeface="黑体" panose="02010609060101010101" pitchFamily="49" charset="-122"/>
                <a:cs typeface="+mn-cs"/>
                <a:sym typeface="+mn-ea"/>
              </a:rPr>
              <a:t>，</a:t>
            </a:r>
            <a:endParaRPr lang="zh-CN" altLang="en-US" sz="3200" b="1" noProof="1"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 algn="ctr">
              <a:lnSpc>
                <a:spcPct val="150000"/>
              </a:lnSpc>
            </a:pPr>
            <a:r>
              <a:rPr lang="zh-CN" altLang="en-US" sz="3200" b="1" noProof="1">
                <a:latin typeface="黑体" panose="02010609060101010101" pitchFamily="49" charset="-122"/>
                <a:ea typeface="黑体" panose="02010609060101010101" pitchFamily="49" charset="-122"/>
                <a:cs typeface="+mn-cs"/>
                <a:sym typeface="+mn-ea"/>
              </a:rPr>
              <a:t>到乡翻似</a:t>
            </a:r>
            <a:r>
              <a:rPr lang="zh-CN" altLang="en-US" sz="3200" b="1" u="dbl" noProof="1">
                <a:uFill>
                  <a:solidFill>
                    <a:srgbClr val="FF0000"/>
                  </a:solidFill>
                </a:uFill>
                <a:latin typeface="黑体" panose="02010609060101010101" pitchFamily="49" charset="-122"/>
                <a:ea typeface="黑体" panose="02010609060101010101" pitchFamily="49" charset="-122"/>
                <a:cs typeface="+mn-cs"/>
                <a:sym typeface="+mn-ea"/>
              </a:rPr>
              <a:t>烂柯人</a:t>
            </a:r>
            <a:r>
              <a:rPr lang="zh-CN" altLang="en-US" sz="3200" b="1" noProof="1">
                <a:latin typeface="黑体" panose="02010609060101010101" pitchFamily="49" charset="-122"/>
                <a:ea typeface="黑体" panose="02010609060101010101" pitchFamily="49" charset="-122"/>
                <a:cs typeface="+mn-cs"/>
                <a:sym typeface="+mn-ea"/>
              </a:rPr>
              <a:t>。</a:t>
            </a:r>
            <a:endParaRPr lang="zh-CN" altLang="en-US" sz="3200" b="1" noProof="1"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1384935" y="4374515"/>
            <a:ext cx="9720263" cy="1753468"/>
            <a:chOff x="13921" y="4923"/>
            <a:chExt cx="4343" cy="2020"/>
          </a:xfrm>
        </p:grpSpPr>
        <p:sp>
          <p:nvSpPr>
            <p:cNvPr id="4" name="文本框 3"/>
            <p:cNvSpPr txBox="1"/>
            <p:nvPr/>
          </p:nvSpPr>
          <p:spPr>
            <a:xfrm>
              <a:off x="13921" y="4923"/>
              <a:ext cx="4343" cy="202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zh-CN" sz="2400" b="1">
                  <a:latin typeface="黑体" panose="02010609060101010101" pitchFamily="49" charset="-122"/>
                  <a:ea typeface="黑体" panose="02010609060101010101" pitchFamily="49" charset="-122"/>
                </a:rPr>
                <a:t>用典：晋人王质。南朝梁任昉(fǎn</a:t>
              </a:r>
              <a:r>
                <a:rPr lang="zh-CN" altLang="zh-CN" sz="2400" b="1">
                  <a:latin typeface="黑体" panose="02010609060101010101" pitchFamily="49" charset="-122"/>
                  <a:ea typeface="黑体" panose="02010609060101010101" pitchFamily="49" charset="-122"/>
                  <a:sym typeface="+mn-ea"/>
                </a:rPr>
                <a:t>ɡ</a:t>
              </a:r>
              <a:r>
                <a:rPr lang="zh-CN" altLang="zh-CN" sz="2400" b="1">
                  <a:latin typeface="黑体" panose="02010609060101010101" pitchFamily="49" charset="-122"/>
                  <a:ea typeface="黑体" panose="02010609060101010101" pitchFamily="49" charset="-122"/>
                </a:rPr>
                <a:t>)《述异记》载，王质上山砍柴，看见两个童子下棋，就停下观看。等棋局终了，斧子柄已经朽烂。回到村里，才发现已经过了上百年，与他同时代的人都去世了。柯，斧柄。</a:t>
              </a:r>
            </a:p>
          </p:txBody>
        </p:sp>
        <p:sp>
          <p:nvSpPr>
            <p:cNvPr id="5" name="圆角矩形标注 4"/>
            <p:cNvSpPr/>
            <p:nvPr/>
          </p:nvSpPr>
          <p:spPr>
            <a:xfrm>
              <a:off x="13921" y="4923"/>
              <a:ext cx="4343" cy="2019"/>
            </a:xfrm>
            <a:prstGeom prst="wedgeRoundRectCallout">
              <a:avLst>
                <a:gd name="adj1" fmla="val -1348"/>
                <a:gd name="adj2" fmla="val -64809"/>
                <a:gd name="adj3" fmla="val 16667"/>
              </a:avLst>
            </a:prstGeom>
            <a:noFill/>
            <a:ln>
              <a:solidFill>
                <a:srgbClr val="128B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/>
              <a:endParaRPr lang="zh-CN" altLang="en-US" b="1" strike="noStrike" noProof="1"/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1342073" y="837565"/>
            <a:ext cx="9764712" cy="1753471"/>
            <a:chOff x="13973" y="4580"/>
            <a:chExt cx="8830" cy="2014"/>
          </a:xfrm>
        </p:grpSpPr>
        <p:sp>
          <p:nvSpPr>
            <p:cNvPr id="7" name="文本框 5"/>
            <p:cNvSpPr txBox="1"/>
            <p:nvPr/>
          </p:nvSpPr>
          <p:spPr>
            <a:xfrm>
              <a:off x="14024" y="4580"/>
              <a:ext cx="8727" cy="201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zh-CN" sz="2400" b="1">
                  <a:latin typeface="黑体" panose="02010609060101010101" pitchFamily="49" charset="-122"/>
                  <a:ea typeface="黑体" panose="02010609060101010101" pitchFamily="49" charset="-122"/>
                </a:rPr>
                <a:t>用典：西晋向秀所作的《思旧赋》。向秀跟嵇康是好朋友，嵇康被司马氏集团杀害，向秀经过嵇康故居时，听见有人吹笛，不禁悲从中来，于是作了《思旧赋》。</a:t>
              </a:r>
            </a:p>
          </p:txBody>
        </p:sp>
        <p:sp>
          <p:nvSpPr>
            <p:cNvPr id="8" name="圆角矩形标注 7"/>
            <p:cNvSpPr/>
            <p:nvPr/>
          </p:nvSpPr>
          <p:spPr>
            <a:xfrm>
              <a:off x="13973" y="4631"/>
              <a:ext cx="8830" cy="1962"/>
            </a:xfrm>
            <a:prstGeom prst="wedgeRoundRectCallout">
              <a:avLst>
                <a:gd name="adj1" fmla="val 6597"/>
                <a:gd name="adj2" fmla="val 62485"/>
                <a:gd name="adj3" fmla="val 16667"/>
              </a:avLst>
            </a:prstGeom>
            <a:noFill/>
            <a:ln>
              <a:solidFill>
                <a:srgbClr val="128B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/>
              <a:endParaRPr lang="zh-CN" altLang="en-US" b="1" strike="noStrike" noProof="1"/>
            </a:p>
          </p:txBody>
        </p:sp>
      </p:grpSp>
      <p:sp>
        <p:nvSpPr>
          <p:cNvPr id="9" name="文本框 4"/>
          <p:cNvSpPr txBox="1"/>
          <p:nvPr/>
        </p:nvSpPr>
        <p:spPr>
          <a:xfrm>
            <a:off x="110504" y="4104178"/>
            <a:ext cx="11842086" cy="2030095"/>
          </a:xfrm>
          <a:prstGeom prst="rect">
            <a:avLst/>
          </a:prstGeom>
          <a:solidFill>
            <a:srgbClr val="FFC000"/>
          </a:solidFill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800" b="1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【赏析</a:t>
            </a:r>
            <a:r>
              <a:rPr lang="zh-CN" altLang="zh-CN" sz="2800" b="1" smtClean="0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】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前句引用“向秀闻笛”的典故，表达了诗人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对故友的怀念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之情；后句引用</a:t>
            </a:r>
            <a:r>
              <a:rPr lang="zh-CN" altLang="en-US" sz="2800" b="1" smtClean="0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“烂柯人”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的典故，既暗示了自己被贬时间之久，也抒发了对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岁月流逝、人事变迁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的感叹。</a:t>
            </a:r>
            <a:endParaRPr lang="zh-CN" altLang="zh-CN" sz="2800" b="1">
              <a:latin typeface="黑体" panose="02010609060101010101" pitchFamily="49" charset="-122"/>
              <a:ea typeface="黑体" panose="02010609060101010101" pitchFamily="49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99"/>
          <p:cNvSpPr txBox="1"/>
          <p:nvPr/>
        </p:nvSpPr>
        <p:spPr>
          <a:xfrm>
            <a:off x="1792552" y="1432763"/>
            <a:ext cx="8551361" cy="17646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>
              <a:lnSpc>
                <a:spcPct val="170000"/>
              </a:lnSpc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沉舟侧畔千帆过，</a:t>
            </a:r>
          </a:p>
          <a:p>
            <a:pPr algn="ctr">
              <a:lnSpc>
                <a:spcPct val="170000"/>
              </a:lnSpc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病树前头万木春。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8450" y="3313970"/>
            <a:ext cx="11999563" cy="2677656"/>
          </a:xfrm>
          <a:prstGeom prst="rect">
            <a:avLst/>
          </a:prstGeom>
          <a:solidFill>
            <a:srgbClr val="FFC000"/>
          </a:solidFill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zh-CN" sz="2800" b="1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【赏析</a:t>
            </a:r>
            <a:r>
              <a:rPr lang="zh-CN" altLang="zh-CN" sz="2800" b="1" smtClean="0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】</a:t>
            </a:r>
            <a:r>
              <a:rPr lang="zh-CN" altLang="en-US" sz="2800" b="1" smtClean="0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运用</a:t>
            </a:r>
            <a:r>
              <a:rPr lang="zh-CN" altLang="en-US" sz="2800" b="1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比喻和对比</a:t>
            </a:r>
            <a:r>
              <a:rPr lang="zh-CN" altLang="en-US" sz="2800" b="1" smtClean="0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，</a:t>
            </a:r>
            <a:r>
              <a:rPr lang="zh-CN" altLang="zh-CN" sz="2800" b="1" smtClean="0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选</a:t>
            </a:r>
            <a:r>
              <a:rPr lang="zh-CN" altLang="zh-CN" sz="2800" b="1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取了“沉舟”与“千帆”，“病树”与“万木”这样两</a:t>
            </a:r>
            <a:r>
              <a:rPr lang="zh-CN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相对的意象</a:t>
            </a:r>
            <a:r>
              <a:rPr lang="zh-CN" altLang="zh-CN" sz="2800" b="1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，借自然景物的变化暗示社会发展的规律</a:t>
            </a:r>
            <a:r>
              <a:rPr lang="zh-CN" altLang="zh-CN" sz="2800" b="1" smtClean="0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，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表现了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天地万物新陈代谢、生生不息的活</a:t>
            </a:r>
            <a:r>
              <a:rPr lang="zh-CN" altLang="en-US" sz="2800" b="1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力；蕴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含了新事物必将取代旧事</a:t>
            </a:r>
            <a:r>
              <a:rPr lang="zh-CN" altLang="en-US" sz="2800" b="1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物，社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会在前</a:t>
            </a:r>
            <a:r>
              <a:rPr lang="zh-CN" altLang="en-US" sz="2800" b="1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进、前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景无限美</a:t>
            </a:r>
            <a:r>
              <a:rPr lang="zh-CN" altLang="en-US" sz="2800" b="1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好的哲理</a:t>
            </a:r>
            <a:r>
              <a:rPr lang="zh-CN" altLang="en-US" sz="2800" b="1" smtClean="0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。</a:t>
            </a:r>
            <a:r>
              <a:rPr lang="zh-CN" altLang="zh-CN" sz="2800" b="1" smtClean="0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表</a:t>
            </a:r>
            <a:r>
              <a:rPr lang="zh-CN" altLang="zh-CN" sz="2800" b="1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达了诗人</a:t>
            </a:r>
            <a:r>
              <a:rPr lang="zh-CN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乐观进取、积极向上的人生态度</a:t>
            </a:r>
            <a:r>
              <a:rPr lang="zh-CN" altLang="zh-CN" sz="2800" b="1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99"/>
          <p:cNvSpPr txBox="1"/>
          <p:nvPr/>
        </p:nvSpPr>
        <p:spPr>
          <a:xfrm>
            <a:off x="2408649" y="1624013"/>
            <a:ext cx="6897063" cy="15684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indent="457200" algn="ctr">
              <a:lnSpc>
                <a:spcPct val="150000"/>
              </a:lnSpc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今日听君</a:t>
            </a:r>
            <a:r>
              <a:rPr lang="zh-CN" altLang="en-US" sz="3200" b="1">
                <a:solidFill>
                  <a:srgbClr val="18924B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歌一曲</a:t>
            </a: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，</a:t>
            </a:r>
          </a:p>
          <a:p>
            <a:pPr indent="457200" algn="ctr">
              <a:lnSpc>
                <a:spcPct val="150000"/>
              </a:lnSpc>
            </a:pP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暂凭杯酒</a:t>
            </a:r>
            <a:r>
              <a:rPr lang="zh-CN" altLang="en-US" sz="3200" b="1">
                <a:solidFill>
                  <a:srgbClr val="18924B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长</a:t>
            </a: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精神。</a:t>
            </a:r>
            <a:endParaRPr lang="zh-CN" altLang="en-US" sz="32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468102" y="1195388"/>
            <a:ext cx="5232197" cy="570865"/>
          </a:xfrm>
          <a:prstGeom prst="rect">
            <a:avLst/>
          </a:prstGeom>
          <a:solidFill>
            <a:srgbClr val="00B050"/>
          </a:solidFill>
          <a:ln w="9525" cap="flat" cmpd="sng">
            <a:solidFill>
              <a:srgbClr val="128B4C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zh-CN" sz="24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指白居易的《醉赠刘二十八使君》。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32756" y="3861118"/>
            <a:ext cx="11754197" cy="2031325"/>
          </a:xfrm>
          <a:prstGeom prst="rect">
            <a:avLst/>
          </a:prstGeom>
          <a:solidFill>
            <a:srgbClr val="FFC000"/>
          </a:solidFill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800" b="1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【赏析】</a:t>
            </a:r>
            <a:r>
              <a:rPr lang="zh-CN" altLang="zh-CN" sz="2800" b="1">
                <a:latin typeface="黑体" panose="02010609060101010101" pitchFamily="49" charset="-122"/>
                <a:ea typeface="黑体" panose="02010609060101010101" pitchFamily="49" charset="-122"/>
              </a:rPr>
              <a:t>点明酬答之意，回应首联，扣住诗题，既有对友人的感谢之情，也表达了共勉之意。“长精神</a:t>
            </a:r>
            <a:r>
              <a:rPr lang="zh-CN" altLang="zh-CN" sz="2800" b="1" smtClean="0">
                <a:latin typeface="黑体" panose="02010609060101010101" pitchFamily="49" charset="-122"/>
                <a:ea typeface="黑体" panose="02010609060101010101" pitchFamily="49" charset="-122"/>
              </a:rPr>
              <a:t>”，</a:t>
            </a:r>
            <a:r>
              <a:rPr lang="zh-CN" altLang="zh-CN" sz="2800" b="1">
                <a:latin typeface="黑体" panose="02010609060101010101" pitchFamily="49" charset="-122"/>
                <a:ea typeface="黑体" panose="02010609060101010101" pitchFamily="49" charset="-122"/>
              </a:rPr>
              <a:t>表现出诗</a:t>
            </a:r>
            <a:r>
              <a:rPr lang="zh-CN" altLang="zh-CN" sz="2800" b="1" smtClean="0">
                <a:latin typeface="黑体" panose="02010609060101010101" pitchFamily="49" charset="-122"/>
                <a:ea typeface="黑体" panose="02010609060101010101" pitchFamily="49" charset="-122"/>
              </a:rPr>
              <a:t>人</a:t>
            </a:r>
            <a:r>
              <a:rPr lang="zh-CN" altLang="en-US" sz="2800" b="1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坚定</a:t>
            </a:r>
            <a:r>
              <a:rPr lang="zh-CN" altLang="zh-CN" sz="2800" b="1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</a:t>
            </a:r>
            <a:r>
              <a:rPr lang="zh-CN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意志</a:t>
            </a:r>
            <a:r>
              <a:rPr lang="zh-CN" altLang="zh-CN" sz="2800" b="1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和</a:t>
            </a:r>
            <a:r>
              <a:rPr lang="zh-CN" altLang="en-US" sz="2800" b="1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积极向上、乐观豁达</a:t>
            </a:r>
            <a:r>
              <a:rPr lang="zh-CN" altLang="zh-CN" sz="2800" b="1" smtClean="0">
                <a:latin typeface="黑体" panose="02010609060101010101" pitchFamily="49" charset="-122"/>
                <a:ea typeface="黑体" panose="02010609060101010101" pitchFamily="49" charset="-122"/>
              </a:rPr>
              <a:t>的</a:t>
            </a:r>
            <a:r>
              <a:rPr lang="zh-CN" altLang="zh-CN" sz="2800" b="1">
                <a:latin typeface="黑体" panose="02010609060101010101" pitchFamily="49" charset="-122"/>
                <a:ea typeface="黑体" panose="02010609060101010101" pitchFamily="49" charset="-122"/>
              </a:rPr>
              <a:t>精神。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130746" y="3073400"/>
            <a:ext cx="1983923" cy="570865"/>
          </a:xfrm>
          <a:prstGeom prst="rect">
            <a:avLst/>
          </a:prstGeom>
          <a:solidFill>
            <a:srgbClr val="00B050"/>
          </a:solidFill>
          <a:ln w="9525" cap="flat" cmpd="sng">
            <a:solidFill>
              <a:srgbClr val="128B4C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zh-CN" sz="24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增长，振作。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4" grpId="0" bldLvl="0" animBg="1"/>
      <p:bldP spid="4" grpId="1" animBg="1"/>
      <p:bldP spid="5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组合 35"/>
          <p:cNvGrpSpPr/>
          <p:nvPr/>
        </p:nvGrpSpPr>
        <p:grpSpPr>
          <a:xfrm>
            <a:off x="1664115" y="1511634"/>
            <a:ext cx="8582791" cy="707793"/>
            <a:chOff x="2839" y="1880"/>
            <a:chExt cx="13225" cy="1065"/>
          </a:xfrm>
        </p:grpSpPr>
        <p:sp>
          <p:nvSpPr>
            <p:cNvPr id="41" name="文本框 19"/>
            <p:cNvSpPr txBox="1"/>
            <p:nvPr/>
          </p:nvSpPr>
          <p:spPr>
            <a:xfrm>
              <a:off x="5827" y="1880"/>
              <a:ext cx="10237" cy="10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r>
                <a:rPr lang="zh-CN" altLang="en-US" sz="4000" smtClean="0">
                  <a:latin typeface="黑体" panose="02010609060101010101" pitchFamily="49" charset="-122"/>
                  <a:ea typeface="黑体" panose="02010609060101010101" pitchFamily="49" charset="-122"/>
                </a:rPr>
                <a:t>白头搔更短，浑欲不胜簪</a:t>
              </a:r>
              <a:endParaRPr lang="zh-CN" altLang="en-US" sz="400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45" name="文本框 4"/>
            <p:cNvSpPr txBox="1"/>
            <p:nvPr/>
          </p:nvSpPr>
          <p:spPr>
            <a:xfrm>
              <a:off x="2839" y="1880"/>
              <a:ext cx="2660" cy="10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pPr algn="ctr"/>
              <a:r>
                <a:rPr lang="zh-CN" altLang="en-US" sz="4000" smtClean="0">
                  <a:latin typeface="黑体" panose="02010609060101010101" pitchFamily="49" charset="-122"/>
                  <a:ea typeface="黑体" panose="02010609060101010101" pitchFamily="49" charset="-122"/>
                </a:rPr>
                <a:t>杜甫</a:t>
              </a:r>
              <a:endParaRPr lang="zh-CN" altLang="en-US" sz="400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664115" y="2958724"/>
            <a:ext cx="7876699" cy="1323207"/>
            <a:chOff x="2839" y="2594"/>
            <a:chExt cx="12137" cy="1991"/>
          </a:xfrm>
        </p:grpSpPr>
        <p:sp>
          <p:nvSpPr>
            <p:cNvPr id="58" name="文本框 19"/>
            <p:cNvSpPr txBox="1"/>
            <p:nvPr/>
          </p:nvSpPr>
          <p:spPr>
            <a:xfrm>
              <a:off x="5827" y="2594"/>
              <a:ext cx="9149" cy="19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r>
                <a:rPr lang="zh-CN" altLang="en-US" sz="4000" smtClean="0">
                  <a:latin typeface="黑体" panose="02010609060101010101" pitchFamily="49" charset="-122"/>
                  <a:ea typeface="黑体" panose="02010609060101010101" pitchFamily="49" charset="-122"/>
                </a:rPr>
                <a:t>白发三千丈，缘愁似个长</a:t>
              </a:r>
              <a:endParaRPr lang="zh-CN" altLang="en-US" sz="400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59" name="文本框 4"/>
            <p:cNvSpPr txBox="1"/>
            <p:nvPr/>
          </p:nvSpPr>
          <p:spPr>
            <a:xfrm>
              <a:off x="2839" y="2594"/>
              <a:ext cx="2660" cy="10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pPr algn="ctr"/>
              <a:r>
                <a:rPr lang="zh-CN" altLang="en-US" sz="4000" smtClean="0">
                  <a:latin typeface="黑体" panose="02010609060101010101" pitchFamily="49" charset="-122"/>
                  <a:ea typeface="黑体" panose="02010609060101010101" pitchFamily="49" charset="-122"/>
                </a:rPr>
                <a:t>李白</a:t>
              </a:r>
              <a:endParaRPr lang="zh-CN" altLang="en-US" sz="400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1664115" y="4281931"/>
            <a:ext cx="9860638" cy="707793"/>
            <a:chOff x="2839" y="2594"/>
            <a:chExt cx="15194" cy="1065"/>
          </a:xfrm>
        </p:grpSpPr>
        <p:sp>
          <p:nvSpPr>
            <p:cNvPr id="23" name="文本框 19"/>
            <p:cNvSpPr txBox="1"/>
            <p:nvPr/>
          </p:nvSpPr>
          <p:spPr>
            <a:xfrm>
              <a:off x="5827" y="2594"/>
              <a:ext cx="12206" cy="10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r>
                <a:rPr lang="zh-CN" altLang="en-US" sz="4000" smtClean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沉舟侧畔千帆过，病树前头万木春</a:t>
              </a:r>
              <a:endParaRPr lang="zh-CN" altLang="en-US" sz="40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24" name="文本框 4"/>
            <p:cNvSpPr txBox="1"/>
            <p:nvPr/>
          </p:nvSpPr>
          <p:spPr>
            <a:xfrm>
              <a:off x="2839" y="2594"/>
              <a:ext cx="2660" cy="10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pPr algn="ctr"/>
              <a:r>
                <a:rPr lang="zh-CN" altLang="en-US" sz="4000" smtClean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刘禹锡</a:t>
              </a:r>
              <a:endParaRPr lang="zh-CN" altLang="en-US" sz="40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202657" y="128303"/>
            <a:ext cx="232410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00000"/>
              </a:lnSpc>
              <a:buClrTx/>
              <a:buSzTx/>
              <a:buFontTx/>
            </a:pPr>
            <a:r>
              <a:rPr lang="en-US" altLang="en-US" sz="2800">
                <a:solidFill>
                  <a:schemeClr val="bg1"/>
                </a:solidFill>
                <a:highlight>
                  <a:srgbClr val="800080"/>
                </a:highlight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【</a:t>
            </a:r>
            <a:r>
              <a:rPr lang="zh-CN" altLang="en-US" sz="2800" b="1">
                <a:solidFill>
                  <a:schemeClr val="bg1"/>
                </a:solidFill>
                <a:highlight>
                  <a:srgbClr val="800080"/>
                </a:highlight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思维导图</a:t>
            </a:r>
            <a:r>
              <a:rPr lang="en-US" altLang="en-US" sz="2800">
                <a:solidFill>
                  <a:schemeClr val="bg1"/>
                </a:solidFill>
                <a:highlight>
                  <a:srgbClr val="800080"/>
                </a:highlight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】</a:t>
            </a:r>
            <a:endParaRPr lang="en-US" altLang="en-US" sz="2800">
              <a:solidFill>
                <a:schemeClr val="bg1"/>
              </a:solidFill>
              <a:highlight>
                <a:srgbClr val="800080"/>
              </a:highligh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2"/>
          <p:cNvSpPr txBox="1"/>
          <p:nvPr/>
        </p:nvSpPr>
        <p:spPr>
          <a:xfrm>
            <a:off x="1364336" y="847878"/>
            <a:ext cx="790575" cy="600164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3200">
                <a:latin typeface="黑体" panose="02010609060101010101" pitchFamily="49" charset="-122"/>
                <a:ea typeface="黑体" panose="02010609060101010101" pitchFamily="49" charset="-122"/>
              </a:rPr>
              <a:t>酬乐天扬州初逢席上见赠</a:t>
            </a:r>
            <a:endParaRPr lang="zh-CN" altLang="zh-CN" sz="320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zh-CN" sz="320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6" name="文本框 60"/>
          <p:cNvSpPr txBox="1"/>
          <p:nvPr/>
        </p:nvSpPr>
        <p:spPr>
          <a:xfrm>
            <a:off x="8328212" y="1733869"/>
            <a:ext cx="3355633" cy="1200329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/>
            <a:r>
              <a:rPr lang="zh-CN" altLang="en-US" sz="36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漫</a:t>
            </a:r>
            <a:r>
              <a:rPr lang="zh-CN" altLang="en-US" sz="360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长而又痛苦的贬官生涯</a:t>
            </a:r>
            <a:endParaRPr lang="zh-CN" altLang="en-US" sz="360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2350057" y="4575518"/>
            <a:ext cx="1935984" cy="646331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/>
            <a:r>
              <a:rPr lang="zh-CN" altLang="en-US" sz="3600" smtClean="0">
                <a:latin typeface="黑体" panose="02010609060101010101" pitchFamily="49" charset="-122"/>
                <a:ea typeface="黑体" panose="02010609060101010101" pitchFamily="49" charset="-122"/>
              </a:rPr>
              <a:t>尾联</a:t>
            </a:r>
            <a:endParaRPr lang="zh-CN" altLang="en-US" sz="360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4" name="左大括号 33"/>
          <p:cNvSpPr/>
          <p:nvPr/>
        </p:nvSpPr>
        <p:spPr>
          <a:xfrm>
            <a:off x="2382388" y="1684155"/>
            <a:ext cx="281780" cy="3403234"/>
          </a:xfrm>
          <a:prstGeom prst="leftBrace">
            <a:avLst/>
          </a:prstGeom>
          <a:ln w="38100">
            <a:solidFill>
              <a:srgbClr val="1F8A42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fontAlgn="base"/>
            <a:endParaRPr lang="zh-CN" altLang="en-US" sz="2800" strike="noStrike" noProof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36" name="组合 35"/>
          <p:cNvGrpSpPr/>
          <p:nvPr/>
        </p:nvGrpSpPr>
        <p:grpSpPr>
          <a:xfrm>
            <a:off x="2526757" y="1468501"/>
            <a:ext cx="5440281" cy="646650"/>
            <a:chOff x="2839" y="1880"/>
            <a:chExt cx="9144" cy="973"/>
          </a:xfrm>
        </p:grpSpPr>
        <p:sp>
          <p:nvSpPr>
            <p:cNvPr id="41" name="文本框 19"/>
            <p:cNvSpPr txBox="1"/>
            <p:nvPr/>
          </p:nvSpPr>
          <p:spPr>
            <a:xfrm>
              <a:off x="5827" y="1880"/>
              <a:ext cx="6156" cy="97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r>
                <a:rPr lang="zh-CN" altLang="en-US" sz="3600" smtClean="0">
                  <a:latin typeface="黑体" panose="02010609060101010101" pitchFamily="49" charset="-122"/>
                  <a:ea typeface="黑体" panose="02010609060101010101" pitchFamily="49" charset="-122"/>
                </a:rPr>
                <a:t>凄凉地、弃置身</a:t>
              </a:r>
              <a:endParaRPr lang="zh-CN" altLang="en-US" sz="360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45" name="文本框 4"/>
            <p:cNvSpPr txBox="1"/>
            <p:nvPr/>
          </p:nvSpPr>
          <p:spPr>
            <a:xfrm>
              <a:off x="2839" y="1880"/>
              <a:ext cx="2660" cy="97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pPr algn="ctr"/>
              <a:r>
                <a:rPr lang="zh-CN" altLang="en-US" sz="3600" smtClean="0">
                  <a:latin typeface="黑体" panose="02010609060101010101" pitchFamily="49" charset="-122"/>
                  <a:ea typeface="黑体" panose="02010609060101010101" pitchFamily="49" charset="-122"/>
                </a:rPr>
                <a:t>首联</a:t>
              </a:r>
              <a:endParaRPr lang="zh-CN" altLang="en-US" sz="360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2526757" y="2441072"/>
            <a:ext cx="5440281" cy="646650"/>
            <a:chOff x="2839" y="1880"/>
            <a:chExt cx="9144" cy="973"/>
          </a:xfrm>
        </p:grpSpPr>
        <p:sp>
          <p:nvSpPr>
            <p:cNvPr id="58" name="文本框 19"/>
            <p:cNvSpPr txBox="1"/>
            <p:nvPr/>
          </p:nvSpPr>
          <p:spPr>
            <a:xfrm>
              <a:off x="5827" y="1880"/>
              <a:ext cx="6156" cy="97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r>
                <a:rPr lang="zh-CN" altLang="en-US" sz="3600" smtClean="0">
                  <a:latin typeface="黑体" panose="02010609060101010101" pitchFamily="49" charset="-122"/>
                  <a:ea typeface="黑体" panose="02010609060101010101" pitchFamily="49" charset="-122"/>
                </a:rPr>
                <a:t>闻笛赋、烂柯人</a:t>
              </a:r>
              <a:endParaRPr lang="zh-CN" altLang="en-US" sz="360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59" name="文本框 4"/>
            <p:cNvSpPr txBox="1"/>
            <p:nvPr/>
          </p:nvSpPr>
          <p:spPr>
            <a:xfrm>
              <a:off x="2839" y="1880"/>
              <a:ext cx="2660" cy="97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pPr algn="ctr"/>
              <a:r>
                <a:rPr lang="zh-CN" altLang="en-US" sz="3600" smtClean="0">
                  <a:latin typeface="黑体" panose="02010609060101010101" pitchFamily="49" charset="-122"/>
                  <a:ea typeface="黑体" panose="02010609060101010101" pitchFamily="49" charset="-122"/>
                </a:rPr>
                <a:t>颔联</a:t>
              </a:r>
              <a:endParaRPr lang="zh-CN" altLang="en-US" sz="360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60" name="文本框 60"/>
          <p:cNvSpPr txBox="1"/>
          <p:nvPr/>
        </p:nvSpPr>
        <p:spPr>
          <a:xfrm>
            <a:off x="8388597" y="3863235"/>
            <a:ext cx="2456510" cy="646331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/>
            <a:r>
              <a:rPr lang="zh-CN" altLang="en-US" sz="360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乐观豁达</a:t>
            </a:r>
            <a:endParaRPr lang="zh-CN" altLang="en-US" sz="360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61" name="组合 60"/>
          <p:cNvGrpSpPr/>
          <p:nvPr/>
        </p:nvGrpSpPr>
        <p:grpSpPr>
          <a:xfrm>
            <a:off x="2526757" y="3525487"/>
            <a:ext cx="5440281" cy="646650"/>
            <a:chOff x="2839" y="1880"/>
            <a:chExt cx="9144" cy="973"/>
          </a:xfrm>
        </p:grpSpPr>
        <p:sp>
          <p:nvSpPr>
            <p:cNvPr id="62" name="文本框 19"/>
            <p:cNvSpPr txBox="1"/>
            <p:nvPr/>
          </p:nvSpPr>
          <p:spPr>
            <a:xfrm>
              <a:off x="5827" y="1880"/>
              <a:ext cx="6156" cy="97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r>
                <a:rPr lang="zh-CN" altLang="en-US" sz="3600" smtClean="0">
                  <a:latin typeface="黑体" panose="02010609060101010101" pitchFamily="49" charset="-122"/>
                  <a:ea typeface="黑体" panose="02010609060101010101" pitchFamily="49" charset="-122"/>
                </a:rPr>
                <a:t>千帆过、万木春</a:t>
              </a:r>
              <a:endParaRPr lang="zh-CN" altLang="en-US" sz="360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63" name="文本框 4"/>
            <p:cNvSpPr txBox="1"/>
            <p:nvPr/>
          </p:nvSpPr>
          <p:spPr>
            <a:xfrm>
              <a:off x="2839" y="1880"/>
              <a:ext cx="2660" cy="97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lstStyle/>
            <a:p>
              <a:pPr algn="ctr"/>
              <a:r>
                <a:rPr lang="zh-CN" altLang="en-US" sz="3600" smtClean="0">
                  <a:latin typeface="黑体" panose="02010609060101010101" pitchFamily="49" charset="-122"/>
                  <a:ea typeface="黑体" panose="02010609060101010101" pitchFamily="49" charset="-122"/>
                </a:rPr>
                <a:t>颈联</a:t>
              </a:r>
              <a:endParaRPr lang="zh-CN" altLang="en-US" sz="360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64" name="文本框 19"/>
          <p:cNvSpPr txBox="1"/>
          <p:nvPr/>
        </p:nvSpPr>
        <p:spPr>
          <a:xfrm>
            <a:off x="4304487" y="4575199"/>
            <a:ext cx="3662551" cy="6466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3600" smtClean="0">
                <a:latin typeface="黑体" panose="02010609060101010101" pitchFamily="49" charset="-122"/>
                <a:ea typeface="黑体" panose="02010609060101010101" pitchFamily="49" charset="-122"/>
              </a:rPr>
              <a:t>歌一曲、长精神</a:t>
            </a:r>
            <a:endParaRPr lang="zh-CN" altLang="en-US" sz="360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5" name="文本框 60"/>
          <p:cNvSpPr txBox="1"/>
          <p:nvPr/>
        </p:nvSpPr>
        <p:spPr>
          <a:xfrm>
            <a:off x="8388597" y="4441058"/>
            <a:ext cx="2456510" cy="646331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/>
            <a:r>
              <a:rPr lang="zh-CN" altLang="en-US" sz="360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积极向上</a:t>
            </a:r>
            <a:endParaRPr lang="zh-CN" altLang="en-US" sz="360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0" name="左大括号 19"/>
          <p:cNvSpPr/>
          <p:nvPr/>
        </p:nvSpPr>
        <p:spPr>
          <a:xfrm flipH="1" flipV="1">
            <a:off x="7826148" y="1867772"/>
            <a:ext cx="281780" cy="932524"/>
          </a:xfrm>
          <a:prstGeom prst="leftBrace">
            <a:avLst>
              <a:gd name="adj1" fmla="val 8333"/>
              <a:gd name="adj2" fmla="val 49493"/>
            </a:avLst>
          </a:prstGeom>
          <a:ln w="38100">
            <a:solidFill>
              <a:srgbClr val="1F8A42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fontAlgn="base"/>
            <a:endParaRPr lang="zh-CN" altLang="en-US" sz="2800" strike="noStrike" noProof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1" name="左大括号 20"/>
          <p:cNvSpPr/>
          <p:nvPr/>
        </p:nvSpPr>
        <p:spPr>
          <a:xfrm flipH="1" flipV="1">
            <a:off x="7880404" y="3955727"/>
            <a:ext cx="281780" cy="932524"/>
          </a:xfrm>
          <a:prstGeom prst="leftBrace">
            <a:avLst>
              <a:gd name="adj1" fmla="val 8333"/>
              <a:gd name="adj2" fmla="val 49493"/>
            </a:avLst>
          </a:prstGeom>
          <a:ln w="38100">
            <a:solidFill>
              <a:srgbClr val="1F8A42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fontAlgn="base"/>
            <a:endParaRPr lang="zh-CN" altLang="en-US" sz="2800" strike="noStrike" noProof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60" grpId="0"/>
      <p:bldP spid="6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00075" y="2295301"/>
            <a:ext cx="10721975" cy="2308324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</a:extLst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3200" b="1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【主旨】</a:t>
            </a:r>
            <a:r>
              <a:rPr lang="zh-CN" altLang="zh-CN" sz="3200" b="1">
                <a:latin typeface="黑体" panose="02010609060101010101" pitchFamily="49" charset="-122"/>
                <a:ea typeface="黑体" panose="02010609060101010101" pitchFamily="49" charset="-122"/>
              </a:rPr>
              <a:t>诗</a:t>
            </a:r>
            <a:r>
              <a:rPr lang="zh-CN" altLang="zh-CN" sz="3200" b="1" smtClean="0">
                <a:latin typeface="黑体" panose="02010609060101010101" pitchFamily="49" charset="-122"/>
                <a:ea typeface="黑体" panose="02010609060101010101" pitchFamily="49" charset="-122"/>
              </a:rPr>
              <a:t>人</a:t>
            </a:r>
            <a:r>
              <a:rPr lang="zh-CN" altLang="en-US" sz="3200" b="1" smtClean="0">
                <a:latin typeface="黑体" panose="02010609060101010101" pitchFamily="49" charset="-122"/>
                <a:ea typeface="黑体" panose="02010609060101010101" pitchFamily="49" charset="-122"/>
              </a:rPr>
              <a:t>通过叙述诗人被贬偏远地区、身处逆境的遭遇，</a:t>
            </a:r>
            <a:r>
              <a:rPr lang="zh-CN" altLang="zh-CN" sz="3200" b="1" smtClean="0">
                <a:latin typeface="黑体" panose="02010609060101010101" pitchFamily="49" charset="-122"/>
                <a:ea typeface="黑体" panose="02010609060101010101" pitchFamily="49" charset="-122"/>
              </a:rPr>
              <a:t>借</a:t>
            </a:r>
            <a:r>
              <a:rPr lang="zh-CN" altLang="zh-CN" sz="3200" b="1">
                <a:latin typeface="黑体" panose="02010609060101010101" pitchFamily="49" charset="-122"/>
                <a:ea typeface="黑体" panose="02010609060101010101" pitchFamily="49" charset="-122"/>
              </a:rPr>
              <a:t>诗答谢友人，表现了其面对仕宦升沉和世事变迁时</a:t>
            </a:r>
            <a:r>
              <a:rPr lang="zh-CN" altLang="zh-CN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乐观豁达</a:t>
            </a:r>
            <a:r>
              <a:rPr lang="zh-CN" altLang="zh-CN" sz="3200" b="1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200" b="1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积极向上</a:t>
            </a:r>
            <a:r>
              <a:rPr lang="zh-CN" altLang="zh-CN" sz="3200" b="1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200" b="1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意志坚定</a:t>
            </a:r>
            <a:r>
              <a:rPr lang="zh-CN" altLang="zh-CN" sz="3200" b="1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</a:t>
            </a:r>
            <a:r>
              <a:rPr lang="zh-CN" altLang="zh-CN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人生态度。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327804" y="1559296"/>
            <a:ext cx="1135236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04190">
              <a:lnSpc>
                <a:spcPct val="150000"/>
              </a:lnSpc>
            </a:pPr>
            <a:r>
              <a:rPr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新事物必将代替旧事物，诞生与死亡都是一种痛苦，但这种“痛苦”是生命永远延续的催化剂，是不可抗拒的自然法则。</a:t>
            </a:r>
          </a:p>
          <a:p>
            <a:pPr indent="504190">
              <a:lnSpc>
                <a:spcPct val="150000"/>
              </a:lnSpc>
            </a:pPr>
            <a:r>
              <a:rPr sz="3200" b="1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面对老去</a:t>
            </a:r>
            <a:r>
              <a:rPr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，应该释放大度、无私、宽容和坦然</a:t>
            </a:r>
          </a:p>
          <a:p>
            <a:pPr indent="504190">
              <a:lnSpc>
                <a:spcPct val="150000"/>
              </a:lnSpc>
            </a:pPr>
            <a:r>
              <a:rPr sz="3200" b="1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面对青春</a:t>
            </a:r>
            <a:r>
              <a:rPr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，应当获取拼搏，谦逊，珍惜和自律。</a:t>
            </a:r>
          </a:p>
          <a:p>
            <a:pPr indent="504190">
              <a:lnSpc>
                <a:spcPct val="150000"/>
              </a:lnSpc>
            </a:pPr>
            <a:r>
              <a:rPr sz="32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这才是健康，发展，文明和生机勃勃的人类生命链。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998296" y="894080"/>
            <a:ext cx="10000836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600" b="1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元和十年，自朗州召至京，戏赠看花诸君子</a:t>
            </a:r>
            <a:endParaRPr lang="zh-CN" altLang="en-US" sz="3600" b="1"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3200" b="1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紫</a:t>
            </a:r>
            <a:r>
              <a:rPr lang="zh-CN" altLang="en-US" sz="3200" b="1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陌红尘拂面来，无人不道看花回。</a:t>
            </a:r>
            <a:br>
              <a:rPr lang="zh-CN" altLang="en-US" sz="3200" b="1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</a:br>
            <a:r>
              <a:rPr lang="zh-CN" altLang="en-US" sz="3200" b="1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玄都观里桃千树，尽是刘郎去后栽</a:t>
            </a:r>
            <a:r>
              <a:rPr lang="zh-CN" altLang="en-US" sz="3200" b="1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。</a:t>
            </a:r>
          </a:p>
          <a:p>
            <a:pPr algn="ctr">
              <a:lnSpc>
                <a:spcPct val="150000"/>
              </a:lnSpc>
            </a:pPr>
            <a:endParaRPr sz="2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algn="ctr" fontAlgn="auto">
              <a:lnSpc>
                <a:spcPct val="150000"/>
              </a:lnSpc>
              <a:tabLst>
                <a:tab pos="5918200" algn="l"/>
              </a:tabLst>
            </a:pPr>
            <a:r>
              <a:rPr lang="zh-CN" altLang="en-US" sz="3600" b="1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再游玄都观</a:t>
            </a:r>
          </a:p>
          <a:p>
            <a:pPr algn="ctr" fontAlgn="auto">
              <a:lnSpc>
                <a:spcPct val="150000"/>
              </a:lnSpc>
            </a:pPr>
            <a:r>
              <a:rPr sz="2800" b="1">
                <a:latin typeface="Source Han Sans ExtraLight" panose="020B0200000000000000" charset="-122"/>
                <a:ea typeface="Source Han Sans ExtraLight" panose="020B0200000000000000" charset="-122"/>
                <a:cs typeface="Source Han Sans ExtraLight" panose="020B0200000000000000" charset="-122"/>
                <a:sym typeface="+mn-ea"/>
              </a:rPr>
              <a:t>    </a:t>
            </a:r>
            <a:r>
              <a:rPr sz="3200" b="1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百亩庭中半是苔，桃花净尽菜花开。</a:t>
            </a:r>
          </a:p>
          <a:p>
            <a:pPr algn="ctr" fontAlgn="auto">
              <a:lnSpc>
                <a:spcPct val="150000"/>
              </a:lnSpc>
            </a:pPr>
            <a:r>
              <a:rPr sz="3200" b="1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 </a:t>
            </a:r>
            <a:r>
              <a:rPr sz="3200" b="1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种桃道士归何处</a:t>
            </a:r>
            <a:r>
              <a:rPr lang="zh-CN" altLang="en-US" sz="3200" b="1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？</a:t>
            </a:r>
            <a:r>
              <a:rPr sz="3200" b="1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前度刘郎今又来</a:t>
            </a:r>
            <a:r>
              <a:rPr sz="3200" b="1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!</a:t>
            </a:r>
          </a:p>
          <a:p>
            <a:pPr algn="ctr">
              <a:lnSpc>
                <a:spcPct val="150000"/>
              </a:lnSpc>
            </a:pPr>
            <a:endParaRPr sz="2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algn="ctr">
              <a:lnSpc>
                <a:spcPct val="150000"/>
              </a:lnSpc>
            </a:pPr>
            <a:endParaRPr sz="2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391163" y="2135720"/>
            <a:ext cx="10000836" cy="2122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ctr">
              <a:lnSpc>
                <a:spcPct val="150000"/>
              </a:lnSpc>
            </a:pPr>
            <a:r>
              <a:rPr lang="zh-CN" sz="4400" b="1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一切景语皆情语</a:t>
            </a:r>
          </a:p>
          <a:p>
            <a:pPr indent="457200" algn="ctr">
              <a:lnSpc>
                <a:spcPct val="150000"/>
              </a:lnSpc>
            </a:pPr>
            <a:r>
              <a:rPr lang="zh-CN" sz="44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一切诗文展诗情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85725" y="974090"/>
            <a:ext cx="4262755" cy="684530"/>
            <a:chOff x="4444460" y="1616377"/>
            <a:chExt cx="2481507" cy="469613"/>
          </a:xfrm>
        </p:grpSpPr>
        <p:grpSp>
          <p:nvGrpSpPr>
            <p:cNvPr id="7" name="组合 6"/>
            <p:cNvGrpSpPr/>
            <p:nvPr/>
          </p:nvGrpSpPr>
          <p:grpSpPr>
            <a:xfrm>
              <a:off x="4444460" y="1616377"/>
              <a:ext cx="445481" cy="469613"/>
              <a:chOff x="2121873" y="1511588"/>
              <a:chExt cx="445481" cy="469613"/>
            </a:xfrm>
          </p:grpSpPr>
          <p:sp>
            <p:nvSpPr>
              <p:cNvPr id="8" name="矩形 7"/>
              <p:cNvSpPr/>
              <p:nvPr/>
            </p:nvSpPr>
            <p:spPr>
              <a:xfrm>
                <a:off x="2121873" y="1511588"/>
                <a:ext cx="363415" cy="363415"/>
              </a:xfrm>
              <a:prstGeom prst="rect">
                <a:avLst/>
              </a:prstGeom>
              <a:solidFill>
                <a:srgbClr val="014E6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" name="矩形 8"/>
              <p:cNvSpPr/>
              <p:nvPr/>
            </p:nvSpPr>
            <p:spPr>
              <a:xfrm>
                <a:off x="2321171" y="1735018"/>
                <a:ext cx="246183" cy="246183"/>
              </a:xfrm>
              <a:prstGeom prst="rect">
                <a:avLst/>
              </a:prstGeom>
              <a:solidFill>
                <a:srgbClr val="178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</a:endParaRPr>
              </a:p>
            </p:txBody>
          </p:sp>
        </p:grpSp>
        <p:cxnSp>
          <p:nvCxnSpPr>
            <p:cNvPr id="15" name="直接连接符 14"/>
            <p:cNvCxnSpPr/>
            <p:nvPr/>
          </p:nvCxnSpPr>
          <p:spPr>
            <a:xfrm flipV="1">
              <a:off x="5030097" y="1914634"/>
              <a:ext cx="1895870" cy="1"/>
            </a:xfrm>
            <a:prstGeom prst="line">
              <a:avLst/>
            </a:prstGeom>
            <a:ln w="12700">
              <a:solidFill>
                <a:srgbClr val="014E6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文本框 3"/>
          <p:cNvSpPr txBox="1"/>
          <p:nvPr/>
        </p:nvSpPr>
        <p:spPr>
          <a:xfrm>
            <a:off x="1419860" y="858520"/>
            <a:ext cx="38163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3600" b="1">
                <a:solidFill>
                  <a:srgbClr val="014E6A"/>
                </a:solidFill>
                <a:latin typeface="楷体" panose="02010609060101010101" charset="-122"/>
                <a:ea typeface="楷体" panose="02010609060101010101" charset="-122"/>
              </a:rPr>
              <a:t>学习目标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28081" y="2054003"/>
            <a:ext cx="11089161" cy="4161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lnSpc>
                <a:spcPct val="150000"/>
              </a:lnSpc>
              <a:buNone/>
            </a:pPr>
            <a:r>
              <a:rPr lang="en-US" altLang="zh-CN" sz="36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1.</a:t>
            </a:r>
            <a:r>
              <a:rPr lang="zh-CN" altLang="en-US" sz="36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原文背诵及默写，文常了解</a:t>
            </a:r>
            <a:r>
              <a:rPr lang="zh-CN" altLang="en-US" sz="3600" b="1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。</a:t>
            </a:r>
            <a:endParaRPr lang="en-US" altLang="zh-CN" sz="3600" b="1" smtClean="0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indent="0">
              <a:lnSpc>
                <a:spcPct val="150000"/>
              </a:lnSpc>
              <a:buNone/>
            </a:pPr>
            <a:r>
              <a:rPr lang="zh-CN" altLang="en-US" sz="3600" b="1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（</a:t>
            </a:r>
            <a:r>
              <a:rPr lang="zh-CN" altLang="en-US" sz="36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作者 朝代 字号 体裁 题材）</a:t>
            </a:r>
          </a:p>
          <a:p>
            <a:pPr indent="0">
              <a:lnSpc>
                <a:spcPct val="150000"/>
              </a:lnSpc>
              <a:buNone/>
            </a:pPr>
            <a:r>
              <a:rPr lang="en-US" altLang="zh-CN" sz="36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2</a:t>
            </a:r>
            <a:r>
              <a:rPr lang="en-US" altLang="zh-CN" sz="3600" b="1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.</a:t>
            </a:r>
            <a:r>
              <a:rPr lang="zh-CN" altLang="en-US" sz="36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掌握诗歌内容，准确把握诗歌主旨，重点句子赏析</a:t>
            </a:r>
            <a:r>
              <a:rPr lang="zh-CN" altLang="en-US" sz="3600" b="1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。</a:t>
            </a:r>
            <a:r>
              <a:rPr lang="en-US" altLang="zh-CN" sz="3600" b="1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3.</a:t>
            </a:r>
            <a:r>
              <a:rPr lang="zh-CN" altLang="en-US" sz="36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对接中考，了</a:t>
            </a:r>
            <a:r>
              <a:rPr lang="zh-CN" altLang="en-US" sz="3600" b="1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解考</a:t>
            </a:r>
            <a:r>
              <a:rPr lang="zh-CN" altLang="en-US" sz="36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察方向</a:t>
            </a:r>
            <a:r>
              <a:rPr lang="zh-CN" altLang="en-US" sz="3600" b="1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，拓</a:t>
            </a:r>
            <a:r>
              <a:rPr lang="zh-CN" altLang="en-US" sz="36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展诗歌知识面</a:t>
            </a:r>
            <a:r>
              <a:rPr lang="zh-CN" altLang="en-US" sz="3600" b="1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。</a:t>
            </a:r>
          </a:p>
          <a:p>
            <a:pPr>
              <a:lnSpc>
                <a:spcPct val="150000"/>
              </a:lnSpc>
            </a:pPr>
            <a:endParaRPr lang="zh-CN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115714" y="1998740"/>
            <a:ext cx="1188362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3600" b="1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“斯是陋室，惟吾</a:t>
            </a:r>
            <a:r>
              <a:rPr lang="zh-CN" altLang="en-US" sz="3600" b="1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德馨</a:t>
            </a:r>
            <a:r>
              <a:rPr lang="zh-CN" altLang="en-US" sz="3600" b="1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。”“何陋之有？”</a:t>
            </a:r>
            <a:r>
              <a:rPr lang="zh-CN" altLang="en-US" sz="36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——《陋室铭》</a:t>
            </a:r>
            <a:endParaRPr lang="zh-CN" altLang="en-US" sz="3600" b="1"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3600" b="1" smtClean="0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   自</a:t>
            </a:r>
            <a:r>
              <a:rPr lang="zh-CN" altLang="en-US" sz="3600" b="1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古逢秋</a:t>
            </a:r>
            <a:r>
              <a:rPr lang="zh-CN" altLang="en-US" sz="3600" b="1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悲寂寥</a:t>
            </a:r>
            <a:r>
              <a:rPr lang="zh-CN" altLang="en-US" sz="3600" b="1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，我言秋日</a:t>
            </a:r>
            <a:r>
              <a:rPr lang="zh-CN" altLang="en-US" sz="3600" b="1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胜春朝</a:t>
            </a:r>
            <a:r>
              <a:rPr lang="zh-CN" altLang="en-US" sz="3600" b="1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。      </a:t>
            </a:r>
            <a:r>
              <a:rPr lang="zh-CN" altLang="en-US" sz="36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——《秋词》  </a:t>
            </a:r>
            <a:r>
              <a:rPr lang="zh-CN" altLang="en-US" sz="3600" b="1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                                                    </a:t>
            </a:r>
            <a:r>
              <a:rPr lang="en-US" altLang="zh-CN" sz="3600" b="1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            </a:t>
            </a:r>
            <a:r>
              <a:rPr lang="zh-CN" altLang="en-US" sz="3600" b="1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                                          </a:t>
            </a:r>
            <a:r>
              <a:rPr lang="en-US" altLang="zh-CN" sz="3600" b="1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                      </a:t>
            </a:r>
            <a:r>
              <a:rPr lang="zh-CN" altLang="en-US" sz="3600" b="1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  </a:t>
            </a:r>
            <a:r>
              <a:rPr lang="en-US" altLang="zh-CN" sz="3600" b="1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  </a:t>
            </a:r>
            <a:endParaRPr lang="en-US" altLang="zh-CN" sz="3600" b="1"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3600" b="1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   莫</a:t>
            </a:r>
            <a:r>
              <a:rPr lang="zh-CN" altLang="en-US" sz="3600" b="1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道</a:t>
            </a:r>
            <a:r>
              <a:rPr lang="zh-CN" altLang="en-US" sz="3600" b="1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桑榆晚，为霞</a:t>
            </a:r>
            <a:r>
              <a:rPr lang="zh-CN" altLang="en-US" sz="3600" b="1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尚</a:t>
            </a:r>
            <a:r>
              <a:rPr lang="zh-CN" altLang="en-US" sz="3600" b="1"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  <a:sym typeface="+mn-ea"/>
              </a:rPr>
              <a:t>满天 。  </a:t>
            </a:r>
            <a:r>
              <a:rPr lang="zh-CN" altLang="en-US" sz="36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——《酬乐天咏老见示</a:t>
            </a:r>
            <a:r>
              <a:rPr lang="zh-CN" altLang="en-US" sz="3600" b="1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》</a:t>
            </a:r>
            <a:endParaRPr lang="zh-CN" altLang="en-US" sz="36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19231" y="145847"/>
            <a:ext cx="3181654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00000"/>
              </a:lnSpc>
              <a:buClrTx/>
              <a:buSzTx/>
              <a:buFontTx/>
            </a:pPr>
            <a:r>
              <a:rPr lang="zh-CN" altLang="en-US" sz="2800" b="1" smtClean="0">
                <a:solidFill>
                  <a:schemeClr val="bg1"/>
                </a:solidFill>
                <a:highlight>
                  <a:srgbClr val="800080"/>
                </a:highlight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【被贬佳作】</a:t>
            </a:r>
            <a:endParaRPr lang="zh-CN" altLang="en-US" sz="2800" b="1">
              <a:solidFill>
                <a:schemeClr val="bg1"/>
              </a:solidFill>
              <a:highlight>
                <a:srgbClr val="800080"/>
              </a:highlight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19958" y="1242176"/>
            <a:ext cx="1188362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l">
              <a:lnSpc>
                <a:spcPct val="100000"/>
              </a:lnSpc>
            </a:pPr>
            <a:r>
              <a:rPr sz="3200" b="1" smtClean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为什么像刘禹锡这样的人总能对命运如此无畏</a:t>
            </a:r>
            <a:r>
              <a:rPr lang="zh-CN" altLang="en-US" sz="3200" b="1" smtClean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？</a:t>
            </a:r>
            <a:endParaRPr sz="3200" b="1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  <a:sym typeface="+mn-ea"/>
            </a:endParaRPr>
          </a:p>
          <a:p>
            <a:pPr indent="457200" algn="l">
              <a:lnSpc>
                <a:spcPct val="100000"/>
              </a:lnSpc>
            </a:pPr>
            <a:r>
              <a:rPr sz="3200" b="1" dirty="0"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他身经磨难，并不消极气馁，反而抖擞振奋；</a:t>
            </a:r>
            <a:endParaRPr sz="3200" b="1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  <a:sym typeface="+mn-ea"/>
            </a:endParaRPr>
          </a:p>
          <a:p>
            <a:pPr indent="457200" algn="l">
              <a:lnSpc>
                <a:spcPct val="100000"/>
              </a:lnSpc>
            </a:pPr>
            <a:r>
              <a:rPr sz="3200" b="1" dirty="0"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他愤激感慨，却不颓废低沉，反而愈挫愈勇！</a:t>
            </a:r>
            <a:endParaRPr lang="zh-CN" altLang="en-US" sz="3200" b="1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  <a:sym typeface="+mn-ea"/>
            </a:endParaRPr>
          </a:p>
          <a:p>
            <a:pPr indent="457200" algn="l">
              <a:lnSpc>
                <a:spcPct val="100000"/>
              </a:lnSpc>
            </a:pPr>
            <a:endParaRPr sz="3200" b="1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  <a:sym typeface="+mn-ea"/>
            </a:endParaRPr>
          </a:p>
          <a:p>
            <a:pPr indent="457200" algn="l">
              <a:lnSpc>
                <a:spcPct val="100000"/>
              </a:lnSpc>
            </a:pPr>
            <a:r>
              <a:rPr sz="3200" b="1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我想</a:t>
            </a:r>
            <a:r>
              <a:rPr lang="zh-CN" sz="3200" b="1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可</a:t>
            </a:r>
            <a:r>
              <a:rPr lang="zh-CN" sz="3200" b="1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能</a:t>
            </a:r>
            <a:r>
              <a:rPr sz="3200" b="1" smtClean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是</a:t>
            </a:r>
            <a:r>
              <a:rPr sz="3200" b="1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人生</a:t>
            </a:r>
            <a:r>
              <a:rPr lang="zh-CN" altLang="en-US" sz="3200" b="1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见识</a:t>
            </a:r>
            <a:r>
              <a:rPr sz="3200" b="1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的高低</a:t>
            </a:r>
            <a:r>
              <a:rPr lang="zh-CN" sz="3200" b="1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，是自我认知的觉醒。</a:t>
            </a:r>
          </a:p>
          <a:p>
            <a:pPr indent="457200" algn="l">
              <a:lnSpc>
                <a:spcPct val="100000"/>
              </a:lnSpc>
            </a:pPr>
            <a:r>
              <a:rPr sz="3200" b="1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刘禹锡是一位诗人，也是一位哲人，他站在历史规律、宇宙自然的高度来俯瞰百年人生，自然能化解胸中块垒。</a:t>
            </a:r>
          </a:p>
          <a:p>
            <a:pPr indent="457200" algn="l">
              <a:lnSpc>
                <a:spcPct val="100000"/>
              </a:lnSpc>
            </a:pPr>
            <a:endParaRPr sz="3200" b="1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  <a:sym typeface="+mn-ea"/>
            </a:endParaRPr>
          </a:p>
          <a:p>
            <a:pPr indent="457200" algn="l">
              <a:lnSpc>
                <a:spcPct val="100000"/>
              </a:lnSpc>
            </a:pPr>
            <a:r>
              <a:rPr lang="zh-CN" sz="3200" b="1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希望我们每个人都能如梦得一般，从心出发，重新出发。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228340" y="2753360"/>
            <a:ext cx="4262755" cy="684530"/>
            <a:chOff x="4444460" y="1616377"/>
            <a:chExt cx="2481507" cy="469613"/>
          </a:xfrm>
        </p:grpSpPr>
        <p:grpSp>
          <p:nvGrpSpPr>
            <p:cNvPr id="7" name="组合 6"/>
            <p:cNvGrpSpPr/>
            <p:nvPr/>
          </p:nvGrpSpPr>
          <p:grpSpPr>
            <a:xfrm>
              <a:off x="4444460" y="1616377"/>
              <a:ext cx="445481" cy="469613"/>
              <a:chOff x="2121873" y="1511588"/>
              <a:chExt cx="445481" cy="469613"/>
            </a:xfrm>
          </p:grpSpPr>
          <p:sp>
            <p:nvSpPr>
              <p:cNvPr id="8" name="矩形 7"/>
              <p:cNvSpPr/>
              <p:nvPr/>
            </p:nvSpPr>
            <p:spPr>
              <a:xfrm>
                <a:off x="2121873" y="1511588"/>
                <a:ext cx="363415" cy="363415"/>
              </a:xfrm>
              <a:prstGeom prst="rect">
                <a:avLst/>
              </a:prstGeom>
              <a:solidFill>
                <a:srgbClr val="014E6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" name="矩形 8"/>
              <p:cNvSpPr/>
              <p:nvPr/>
            </p:nvSpPr>
            <p:spPr>
              <a:xfrm>
                <a:off x="2321171" y="1735018"/>
                <a:ext cx="246183" cy="246183"/>
              </a:xfrm>
              <a:prstGeom prst="rect">
                <a:avLst/>
              </a:prstGeom>
              <a:solidFill>
                <a:srgbClr val="178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</a:endParaRPr>
              </a:p>
            </p:txBody>
          </p:sp>
        </p:grpSp>
        <p:cxnSp>
          <p:nvCxnSpPr>
            <p:cNvPr id="15" name="直接连接符 14"/>
            <p:cNvCxnSpPr/>
            <p:nvPr/>
          </p:nvCxnSpPr>
          <p:spPr>
            <a:xfrm flipV="1">
              <a:off x="5030097" y="1914634"/>
              <a:ext cx="1895870" cy="1"/>
            </a:xfrm>
            <a:prstGeom prst="line">
              <a:avLst/>
            </a:prstGeom>
            <a:ln w="12700">
              <a:solidFill>
                <a:srgbClr val="014E6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文本框 3"/>
          <p:cNvSpPr txBox="1"/>
          <p:nvPr/>
        </p:nvSpPr>
        <p:spPr>
          <a:xfrm>
            <a:off x="4100830" y="2514600"/>
            <a:ext cx="381635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/>
              <a:t>聚中考 拓能力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1439" y="2842578"/>
            <a:ext cx="5505539" cy="368300"/>
          </a:xfrm>
          <a:prstGeom prst="rect">
            <a:avLst/>
          </a:prstGeom>
          <a:solidFill>
            <a:srgbClr val="128B4C"/>
          </a:solidFill>
          <a:ln w="9525">
            <a:noFill/>
          </a:ln>
        </p:spPr>
        <p:txBody>
          <a:bodyPr wrap="square" anchor="t" anchorCtr="0">
            <a:spAutoFit/>
          </a:bodyPr>
          <a:lstStyle/>
          <a:p>
            <a:endParaRPr lang="zh-CN" altLang="en-US" b="1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962940" y="2178486"/>
            <a:ext cx="1970793" cy="368300"/>
          </a:xfrm>
          <a:prstGeom prst="rect">
            <a:avLst/>
          </a:prstGeom>
          <a:solidFill>
            <a:srgbClr val="128B4C"/>
          </a:solidFill>
          <a:ln w="9525">
            <a:noFill/>
          </a:ln>
        </p:spPr>
        <p:txBody>
          <a:bodyPr wrap="square" anchor="t" anchorCtr="0">
            <a:spAutoFit/>
          </a:bodyPr>
          <a:lstStyle/>
          <a:p>
            <a:endParaRPr lang="zh-CN" altLang="en-US" b="1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1440" y="1545590"/>
            <a:ext cx="1172965" cy="368300"/>
          </a:xfrm>
          <a:prstGeom prst="rect">
            <a:avLst/>
          </a:prstGeom>
          <a:solidFill>
            <a:srgbClr val="128B4C"/>
          </a:solidFill>
          <a:ln w="9525">
            <a:noFill/>
          </a:ln>
        </p:spPr>
        <p:txBody>
          <a:bodyPr wrap="square" anchor="t" anchorCtr="0">
            <a:spAutoFit/>
          </a:bodyPr>
          <a:lstStyle/>
          <a:p>
            <a:endParaRPr lang="zh-CN" altLang="en-US" b="1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402486" y="883086"/>
            <a:ext cx="3999705" cy="368300"/>
          </a:xfrm>
          <a:prstGeom prst="rect">
            <a:avLst/>
          </a:prstGeom>
          <a:solidFill>
            <a:srgbClr val="128B4C"/>
          </a:solidFill>
          <a:ln w="9525">
            <a:noFill/>
          </a:ln>
        </p:spPr>
        <p:txBody>
          <a:bodyPr wrap="square" anchor="t" anchorCtr="0">
            <a:spAutoFit/>
          </a:bodyPr>
          <a:lstStyle/>
          <a:p>
            <a:endParaRPr lang="zh-CN" altLang="en-US" b="1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6" name="文本框 1"/>
          <p:cNvSpPr txBox="1"/>
          <p:nvPr/>
        </p:nvSpPr>
        <p:spPr>
          <a:xfrm>
            <a:off x="2" y="671823"/>
            <a:ext cx="12385525" cy="332295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(1)刘禹锡《酬乐天扬州初逢席上见赠》一诗中饱含诗人无限辛酸和愤懑不平的诗句是：____</a:t>
            </a:r>
            <a:r>
              <a:rPr lang="en-US" altLang="zh-CN" sz="2800" b="1">
                <a:latin typeface="黑体" panose="02010609060101010101" pitchFamily="49" charset="-122"/>
                <a:ea typeface="黑体" panose="02010609060101010101" pitchFamily="49" charset="-122"/>
              </a:rPr>
              <a:t>__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__________，____</a:t>
            </a:r>
            <a:r>
              <a:rPr lang="en-US" altLang="zh-CN" sz="2800" b="1">
                <a:latin typeface="黑体" panose="02010609060101010101" pitchFamily="49" charset="-122"/>
                <a:ea typeface="黑体" panose="02010609060101010101" pitchFamily="49" charset="-122"/>
              </a:rPr>
              <a:t>__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__________。</a:t>
            </a:r>
          </a:p>
          <a:p>
            <a:pPr>
              <a:lnSpc>
                <a:spcPct val="150000"/>
              </a:lnSpc>
            </a:pP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(</a:t>
            </a:r>
            <a:r>
              <a:rPr lang="en-US" altLang="zh-CN" sz="28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2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)</a:t>
            </a:r>
            <a:r>
              <a:rPr lang="zh-CN" altLang="zh-CN" sz="2800" b="1"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《酬乐天扬州初逢席上见赠》中，用两个典故，写自己被贬归来，故人已逝，物是人非，恍若隔世，内心无限悲痛怅惘的句子是：________________，________________。</a:t>
            </a:r>
            <a:endParaRPr lang="zh-CN" altLang="en-US" sz="28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273735" y="1261863"/>
            <a:ext cx="6837013" cy="73723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巴山楚水凄凉地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     </a:t>
            </a:r>
            <a:r>
              <a:rPr lang="zh-CN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二十三年弃置身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049766" y="2537916"/>
            <a:ext cx="3407432" cy="738664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怀旧空吟闻笛赋　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1440" y="129222"/>
            <a:ext cx="3181654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00000"/>
              </a:lnSpc>
              <a:buClrTx/>
              <a:buSzTx/>
              <a:buFontTx/>
            </a:pPr>
            <a:r>
              <a:rPr lang="zh-CN" altLang="en-US" sz="2800" b="1">
                <a:solidFill>
                  <a:schemeClr val="bg1"/>
                </a:solidFill>
                <a:highlight>
                  <a:srgbClr val="800080"/>
                </a:highlight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【常考名句理解】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688302" y="3978567"/>
            <a:ext cx="5897026" cy="368300"/>
          </a:xfrm>
          <a:prstGeom prst="rect">
            <a:avLst/>
          </a:prstGeom>
          <a:solidFill>
            <a:srgbClr val="128B4C"/>
          </a:solidFill>
          <a:ln w="9525">
            <a:noFill/>
          </a:ln>
        </p:spPr>
        <p:txBody>
          <a:bodyPr wrap="square" anchor="t" anchorCtr="0">
            <a:spAutoFit/>
          </a:bodyPr>
          <a:lstStyle/>
          <a:p>
            <a:endParaRPr lang="zh-CN" altLang="en-US" b="1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624291" y="5264759"/>
            <a:ext cx="4850951" cy="368300"/>
          </a:xfrm>
          <a:prstGeom prst="rect">
            <a:avLst/>
          </a:prstGeom>
          <a:solidFill>
            <a:srgbClr val="128B4C"/>
          </a:solidFill>
          <a:ln w="9525">
            <a:noFill/>
          </a:ln>
        </p:spPr>
        <p:txBody>
          <a:bodyPr wrap="square" anchor="t" anchorCtr="0">
            <a:spAutoFit/>
          </a:bodyPr>
          <a:lstStyle/>
          <a:p>
            <a:endParaRPr lang="zh-CN" altLang="en-US" b="1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5725" y="5927898"/>
            <a:ext cx="4372948" cy="368300"/>
          </a:xfrm>
          <a:prstGeom prst="rect">
            <a:avLst/>
          </a:prstGeom>
          <a:solidFill>
            <a:srgbClr val="128B4C"/>
          </a:solidFill>
          <a:ln w="9525">
            <a:noFill/>
          </a:ln>
        </p:spPr>
        <p:txBody>
          <a:bodyPr wrap="square" anchor="t" anchorCtr="0">
            <a:spAutoFit/>
          </a:bodyPr>
          <a:lstStyle/>
          <a:p>
            <a:endParaRPr lang="zh-CN" altLang="en-US" b="1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13" name="文本框 1"/>
          <p:cNvSpPr txBox="1"/>
          <p:nvPr/>
        </p:nvSpPr>
        <p:spPr>
          <a:xfrm>
            <a:off x="0" y="3766993"/>
            <a:ext cx="12385527" cy="2677656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8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(</a:t>
            </a:r>
            <a:r>
              <a:rPr lang="en-US" altLang="zh-CN" sz="28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3</a:t>
            </a:r>
            <a:r>
              <a:rPr lang="zh-CN" altLang="zh-CN" sz="28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)《酬乐天扬州初逢席上见赠》中蕴含新事物必将取代旧事物的哲理的句子是：________________，________________。</a:t>
            </a:r>
          </a:p>
          <a:p>
            <a:pPr>
              <a:lnSpc>
                <a:spcPct val="150000"/>
              </a:lnSpc>
            </a:pPr>
            <a:r>
              <a:rPr lang="zh-CN" altLang="zh-CN" sz="28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(</a:t>
            </a:r>
            <a:r>
              <a:rPr lang="en-US" altLang="zh-CN" sz="28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4</a:t>
            </a:r>
            <a:r>
              <a:rPr lang="zh-CN" altLang="zh-CN" sz="2800" b="1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)《酬乐天扬州初逢席上见赠》一诗中，点明酬答之意，表达了对友人的感谢之情和共勉之意的句子是：________________，________________。</a:t>
            </a:r>
            <a:endParaRPr lang="zh-CN" altLang="en-US" sz="28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301532" y="4263999"/>
            <a:ext cx="6989199" cy="73723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沉舟侧畔千帆过  　病树前头万木春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4327019" y="5611820"/>
            <a:ext cx="3669883" cy="738664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今日听君歌一曲　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8294094" y="5575828"/>
            <a:ext cx="3669883" cy="738664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800" b="1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暂</a:t>
            </a:r>
            <a:r>
              <a:rPr lang="zh-CN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凭杯酒长精神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72862" y="3132245"/>
            <a:ext cx="3407432" cy="738664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800" b="1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到</a:t>
            </a:r>
            <a:r>
              <a:rPr lang="zh-CN" altLang="zh-CN" sz="28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乡翻似烂柯人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4" grpId="0" bldLvl="0" animBg="1"/>
      <p:bldP spid="5" grpId="0" bldLvl="0" animBg="1"/>
      <p:bldP spid="7" grpId="0"/>
      <p:bldP spid="8" grpId="0"/>
      <p:bldP spid="10" grpId="0" bldLvl="0" animBg="1"/>
      <p:bldP spid="11" grpId="0" bldLvl="0" animBg="1"/>
      <p:bldP spid="12" grpId="0" bldLvl="0" animBg="1"/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23422" y="1316961"/>
            <a:ext cx="10307638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sz="3600" b="1" noProof="1"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酬乐天扬州初逢席上见赠</a:t>
            </a:r>
            <a:endParaRPr lang="zh-CN" sz="3600" b="1" noProof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800" b="1" noProof="1"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刘禹锡</a:t>
            </a:r>
            <a:endParaRPr lang="zh-CN" altLang="en-US" sz="2800" b="1" noProof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indent="457200" algn="ctr">
              <a:lnSpc>
                <a:spcPct val="150000"/>
              </a:lnSpc>
            </a:pPr>
            <a:r>
              <a:rPr lang="zh-CN" altLang="en-US" sz="3200" b="1" noProof="1"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巴山楚水</a:t>
            </a:r>
            <a:r>
              <a:rPr lang="zh-CN" altLang="en-US" sz="3200" b="1" noProof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凄</a:t>
            </a:r>
            <a:r>
              <a:rPr lang="zh-CN" altLang="en-US" sz="3200" b="1" noProof="1"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凉地，二十三年弃置身。</a:t>
            </a:r>
            <a:endParaRPr lang="zh-CN" altLang="en-US" sz="3200" b="1" noProof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indent="457200" algn="ctr">
              <a:lnSpc>
                <a:spcPct val="150000"/>
              </a:lnSpc>
            </a:pPr>
            <a:r>
              <a:rPr lang="zh-CN" altLang="en-US" sz="3200" b="1" noProof="1"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怀旧空</a:t>
            </a:r>
            <a:r>
              <a:rPr lang="zh-CN" altLang="en-US" sz="3200" b="1" noProof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吟</a:t>
            </a:r>
            <a:r>
              <a:rPr lang="zh-CN" altLang="en-US" sz="3200" b="1" noProof="1"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闻笛</a:t>
            </a:r>
            <a:r>
              <a:rPr lang="zh-CN" altLang="en-US" sz="3200" b="1" noProof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赋</a:t>
            </a:r>
            <a:r>
              <a:rPr lang="zh-CN" altLang="en-US" sz="3200" b="1" noProof="1"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，到乡翻似烂</a:t>
            </a:r>
            <a:r>
              <a:rPr lang="zh-CN" altLang="en-US" sz="3200" b="1" noProof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柯</a:t>
            </a:r>
            <a:r>
              <a:rPr lang="zh-CN" altLang="en-US" sz="3200" b="1" noProof="1"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人。</a:t>
            </a:r>
            <a:endParaRPr lang="zh-CN" altLang="en-US" sz="3200" b="1" noProof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indent="457200" algn="ctr">
              <a:lnSpc>
                <a:spcPct val="150000"/>
              </a:lnSpc>
            </a:pPr>
            <a:r>
              <a:rPr lang="zh-CN" altLang="en-US" sz="3200" b="1" noProof="1"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沉舟侧</a:t>
            </a:r>
            <a:r>
              <a:rPr lang="zh-CN" altLang="en-US" sz="3200" b="1" noProof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畔</a:t>
            </a:r>
            <a:r>
              <a:rPr lang="zh-CN" altLang="en-US" sz="3200" b="1" noProof="1"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千帆过，病树前头万木春。</a:t>
            </a:r>
            <a:endParaRPr lang="zh-CN" altLang="en-US" sz="3200" b="1" noProof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indent="457200" algn="ctr">
              <a:lnSpc>
                <a:spcPct val="150000"/>
              </a:lnSpc>
            </a:pPr>
            <a:r>
              <a:rPr lang="zh-CN" altLang="en-US" sz="3200" b="1" noProof="1"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今日听君歌一曲，</a:t>
            </a:r>
            <a:r>
              <a:rPr lang="zh-CN" altLang="en-US" sz="3200" b="1" noProof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暂凭</a:t>
            </a:r>
            <a:r>
              <a:rPr lang="zh-CN" altLang="en-US" sz="3200" b="1" noProof="1"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杯酒长精神。</a:t>
            </a:r>
            <a:endParaRPr lang="zh-CN" altLang="en-US" sz="3200" b="1" noProof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文本框 1"/>
          <p:cNvSpPr txBox="1"/>
          <p:nvPr/>
        </p:nvSpPr>
        <p:spPr>
          <a:xfrm>
            <a:off x="300932" y="177800"/>
            <a:ext cx="9177338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2800" b="1">
                <a:solidFill>
                  <a:schemeClr val="bg1"/>
                </a:solidFill>
                <a:highlight>
                  <a:srgbClr val="80008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【原文呈现】</a:t>
            </a: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（红色字为重难点易错字词）</a:t>
            </a:r>
            <a:endParaRPr lang="zh-CN" altLang="en-US" sz="2400" b="1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19177" y="1381529"/>
            <a:ext cx="11542144" cy="378565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3200" b="1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</a:t>
            </a:r>
            <a:r>
              <a:rPr lang="zh-CN" sz="3200" b="1" smtClean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被</a:t>
            </a:r>
            <a:r>
              <a:rPr lang="zh-CN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贬谪到巴山楚水这样荒凉的地方，算来已经二十三年了。(许多老友已经去世，)我只能徒然地吟诵《思旧赋》表示怀念，回到京城，人事全非，俨然有隔世之感。</a:t>
            </a:r>
            <a:r>
              <a:rPr lang="zh-CN" altLang="en-US" sz="3200" b="1" spc="-100"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沉舟旁边千帆竞发，乘风破浪；病树前头，有千山万木斗艳争春。今天听了你的诗作(《醉赠刘二十八使君》)十分高兴,</a:t>
            </a:r>
            <a:r>
              <a:rPr lang="zh-CN" altLang="en-US" sz="3200" b="1" spc="-100" smtClean="0"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暂且凭</a:t>
            </a:r>
            <a:r>
              <a:rPr lang="zh-CN" altLang="en-US" sz="3200" b="1" spc="-100"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这杯清酒振作一下精神。</a:t>
            </a:r>
            <a:endParaRPr lang="zh-CN" sz="3200" b="1" noProof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3" name="文本框 1"/>
          <p:cNvSpPr txBox="1"/>
          <p:nvPr/>
        </p:nvSpPr>
        <p:spPr>
          <a:xfrm>
            <a:off x="215612" y="210416"/>
            <a:ext cx="9177338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2800" b="1">
                <a:solidFill>
                  <a:schemeClr val="bg1"/>
                </a:solidFill>
                <a:highlight>
                  <a:srgbClr val="80008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【参考译文】</a:t>
            </a:r>
            <a:endParaRPr lang="zh-CN" altLang="en-US" sz="240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6378" y="1335489"/>
            <a:ext cx="7564582" cy="452431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3200" b="1" smtClean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zh-CN" sz="3200" b="1">
                <a:latin typeface="黑体" panose="02010609060101010101" pitchFamily="49" charset="-122"/>
                <a:ea typeface="黑体" panose="02010609060101010101" pitchFamily="49" charset="-122"/>
              </a:rPr>
              <a:t>刘禹锡，</a:t>
            </a:r>
            <a:r>
              <a:rPr lang="zh-CN" altLang="zh-CN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字梦得</a:t>
            </a:r>
            <a:r>
              <a:rPr lang="zh-CN" altLang="zh-CN" sz="3200" b="1">
                <a:latin typeface="黑体" panose="02010609060101010101" pitchFamily="49" charset="-122"/>
                <a:ea typeface="黑体" panose="02010609060101010101" pitchFamily="49" charset="-122"/>
              </a:rPr>
              <a:t>，洛阳人，</a:t>
            </a:r>
            <a:r>
              <a:rPr lang="zh-CN" altLang="zh-CN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唐</a:t>
            </a:r>
            <a:r>
              <a:rPr lang="zh-CN" altLang="zh-CN" sz="3200" b="1">
                <a:latin typeface="黑体" panose="02010609060101010101" pitchFamily="49" charset="-122"/>
                <a:ea typeface="黑体" panose="02010609060101010101" pitchFamily="49" charset="-122"/>
              </a:rPr>
              <a:t>代文学家，有</a:t>
            </a:r>
            <a:r>
              <a:rPr lang="en-US" altLang="zh-CN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</a:t>
            </a:r>
            <a:r>
              <a:rPr lang="zh-CN" altLang="en-US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诗豪</a:t>
            </a:r>
            <a:r>
              <a:rPr lang="en-US" altLang="zh-CN" sz="32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之称</a:t>
            </a:r>
            <a:r>
              <a:rPr lang="zh-CN" altLang="zh-CN" sz="3200" b="1">
                <a:latin typeface="黑体" panose="02010609060101010101" pitchFamily="49" charset="-122"/>
                <a:ea typeface="黑体" panose="02010609060101010101" pitchFamily="49" charset="-122"/>
              </a:rPr>
              <a:t>。诗文俱佳，涉猎题材广泛，</a:t>
            </a:r>
            <a:r>
              <a:rPr lang="zh-CN" altLang="zh-CN" sz="3200" b="1" u="sng">
                <a:latin typeface="黑体" panose="02010609060101010101" pitchFamily="49" charset="-122"/>
                <a:ea typeface="黑体" panose="02010609060101010101" pitchFamily="49" charset="-122"/>
              </a:rPr>
              <a:t>与柳宗元并称</a:t>
            </a:r>
            <a:r>
              <a:rPr lang="en-US" altLang="zh-CN" sz="3200" b="1" u="sng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</a:t>
            </a:r>
            <a:r>
              <a:rPr lang="zh-CN" altLang="en-US" sz="3200" b="1" u="sng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刘柳</a:t>
            </a:r>
            <a:r>
              <a:rPr lang="en-US" altLang="zh-CN" sz="3200" b="1" u="sng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r>
              <a:rPr lang="zh-CN" altLang="zh-CN" sz="3200" b="1">
                <a:latin typeface="黑体" panose="02010609060101010101" pitchFamily="49" charset="-122"/>
                <a:ea typeface="黑体" panose="02010609060101010101" pitchFamily="49" charset="-122"/>
              </a:rPr>
              <a:t> 这首酬答诗是诗人为答谢白居易而作。选自《刘禹锡集》卷三十一。</a:t>
            </a:r>
          </a:p>
          <a:p>
            <a:pPr>
              <a:lnSpc>
                <a:spcPct val="150000"/>
              </a:lnSpc>
            </a:pPr>
            <a:r>
              <a:rPr lang="en-US" altLang="zh-CN" sz="3200" b="1" smtClean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3200" b="1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zh-CN" sz="3200" b="1">
                <a:latin typeface="黑体" panose="02010609060101010101" pitchFamily="49" charset="-122"/>
                <a:ea typeface="黑体" panose="02010609060101010101" pitchFamily="49" charset="-122"/>
              </a:rPr>
              <a:t>酬，这里是以诗相答的意思。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3313" y="1214524"/>
            <a:ext cx="3765319" cy="474656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234431" y="155922"/>
            <a:ext cx="304292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00000"/>
              </a:lnSpc>
              <a:buClrTx/>
              <a:buSzTx/>
              <a:buFontTx/>
            </a:pPr>
            <a:r>
              <a:rPr lang="zh-CN" altLang="en-US" sz="2800" b="1">
                <a:solidFill>
                  <a:schemeClr val="bg1"/>
                </a:solidFill>
                <a:highlight>
                  <a:srgbClr val="800080"/>
                </a:highlight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【文学文化常识】</a:t>
            </a:r>
            <a:endParaRPr lang="zh-CN" altLang="en-US" sz="2800" b="1">
              <a:solidFill>
                <a:schemeClr val="bg1"/>
              </a:solidFill>
              <a:highlight>
                <a:srgbClr val="800080"/>
              </a:highligh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45384" y="1973768"/>
            <a:ext cx="10307638" cy="79348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sz="3600" b="1" noProof="1"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酬乐天扬州初逢席上见</a:t>
            </a:r>
            <a:r>
              <a:rPr lang="zh-CN" sz="3600" b="1" noProof="1" smtClean="0"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赠</a:t>
            </a:r>
            <a:endParaRPr lang="zh-CN" sz="3600" b="1" noProof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118186" y="3309734"/>
            <a:ext cx="39620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smtClean="0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主题：送别友人</a:t>
            </a:r>
            <a:endParaRPr lang="en-US" altLang="zh-CN" sz="3600" b="1">
              <a:solidFill>
                <a:srgbClr val="00B05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600" b="1">
                <a:solidFill>
                  <a:srgbClr val="00B05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体裁：七言律诗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5"/>
          <p:cNvSpPr txBox="1"/>
          <p:nvPr>
            <p:custDataLst>
              <p:tags r:id="rId1"/>
            </p:custDataLst>
          </p:nvPr>
        </p:nvSpPr>
        <p:spPr>
          <a:xfrm>
            <a:off x="0" y="939206"/>
            <a:ext cx="6966065" cy="5262979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800" b="1" smtClean="0">
                <a:latin typeface="黑体" panose="02010609060101010101" pitchFamily="49" charset="-122"/>
                <a:ea typeface="黑体" panose="02010609060101010101" pitchFamily="49" charset="-122"/>
              </a:rPr>
              <a:t>   政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治上主张革新的刘禹锡，是王叔文派政治革新活动的中心人物之一。后来革新失败被贬到外地做官二十多</a:t>
            </a:r>
            <a:r>
              <a:rPr lang="zh-CN" altLang="en-US" sz="2800" b="1" smtClean="0">
                <a:latin typeface="黑体" panose="02010609060101010101" pitchFamily="49" charset="-122"/>
                <a:ea typeface="黑体" panose="02010609060101010101" pitchFamily="49" charset="-122"/>
              </a:rPr>
              <a:t>年，期间好友柳宗元病逝。</a:t>
            </a:r>
            <a:endParaRPr lang="en-US" altLang="zh-CN" sz="2800" b="1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800" b="1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800" b="1" smtClean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2800" b="1" smtClean="0">
                <a:latin typeface="黑体" panose="02010609060101010101" pitchFamily="49" charset="-122"/>
                <a:ea typeface="黑体" panose="02010609060101010101" pitchFamily="49" charset="-122"/>
              </a:rPr>
              <a:t>唐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敬宗宝历二年（</a:t>
            </a:r>
            <a:r>
              <a:rPr lang="en-US" altLang="zh-CN" sz="2800" b="1">
                <a:latin typeface="黑体" panose="02010609060101010101" pitchFamily="49" charset="-122"/>
                <a:ea typeface="黑体" panose="02010609060101010101" pitchFamily="49" charset="-122"/>
              </a:rPr>
              <a:t>826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），刘禹锡罢和州刺史，与刚离任苏州刺史的白居易在扬州相遇。在酒宴上白居易写了</a:t>
            </a:r>
            <a:r>
              <a:rPr lang="en-US" altLang="zh-CN" sz="2800" b="1"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醉赠刘二十八使君</a:t>
            </a:r>
            <a:r>
              <a:rPr lang="en-US" altLang="zh-CN" sz="2800" b="1"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r>
              <a:rPr lang="zh-CN" altLang="en-US" sz="2800" b="1">
                <a:latin typeface="黑体" panose="02010609060101010101" pitchFamily="49" charset="-122"/>
                <a:ea typeface="黑体" panose="02010609060101010101" pitchFamily="49" charset="-122"/>
              </a:rPr>
              <a:t>。刘禹锡作此诗答谢。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08090" y="150438"/>
            <a:ext cx="232791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Tx/>
              <a:buSzTx/>
              <a:buFontTx/>
            </a:pPr>
            <a:r>
              <a:rPr lang="zh-CN" altLang="en-US" sz="2800" b="1">
                <a:solidFill>
                  <a:schemeClr val="bg1"/>
                </a:solidFill>
                <a:highlight>
                  <a:srgbClr val="800080"/>
                </a:highlight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【写作背景】</a:t>
            </a:r>
            <a:endParaRPr lang="zh-CN" altLang="en-US" sz="2800" b="1">
              <a:solidFill>
                <a:schemeClr val="bg1"/>
              </a:solidFill>
              <a:highlight>
                <a:srgbClr val="800080"/>
              </a:highligh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4" name="图片 3"/>
          <p:cNvPicPr/>
          <p:nvPr/>
        </p:nvPicPr>
        <p:blipFill>
          <a:blip r:embed="rId3"/>
          <a:srcRect l="15873"/>
          <a:stretch>
            <a:fillRect/>
          </a:stretch>
        </p:blipFill>
        <p:spPr>
          <a:xfrm>
            <a:off x="7121237" y="1593140"/>
            <a:ext cx="5070763" cy="375735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604885" y="2309495"/>
            <a:ext cx="3393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smtClean="0">
                <a:solidFill>
                  <a:srgbClr val="7030A0"/>
                </a:solidFill>
                <a:latin typeface="+mn-ea"/>
                <a:cs typeface="+mn-ea"/>
              </a:rPr>
              <a:t>主</a:t>
            </a:r>
            <a:r>
              <a:rPr lang="zh-CN" altLang="en-US" sz="2400" b="1">
                <a:solidFill>
                  <a:srgbClr val="7030A0"/>
                </a:solidFill>
                <a:latin typeface="+mn-ea"/>
                <a:cs typeface="+mn-ea"/>
              </a:rPr>
              <a:t>要表达了什么情感？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231096" y="846107"/>
            <a:ext cx="795591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sz="3200" b="1">
                <a:sym typeface="+mn-ea"/>
              </a:rPr>
              <a:t>醉赠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刘二十八使君</a:t>
            </a:r>
            <a:endParaRPr lang="zh-CN" altLang="en-US" sz="3200" b="1">
              <a:solidFill>
                <a:srgbClr val="FF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1600" b="1">
                <a:sym typeface="+mn-ea"/>
              </a:rPr>
              <a:t>白居易 </a:t>
            </a:r>
            <a:endParaRPr lang="en-US" altLang="zh-CN" sz="1600" b="1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2400" b="1">
                <a:solidFill>
                  <a:srgbClr val="7030A0"/>
                </a:solidFill>
                <a:sym typeface="+mn-ea"/>
              </a:rPr>
              <a:t>为我引杯添酒饮</a:t>
            </a:r>
            <a:r>
              <a:rPr lang="zh-CN" altLang="en-US" sz="2400" b="1" smtClean="0">
                <a:solidFill>
                  <a:srgbClr val="7030A0"/>
                </a:solidFill>
                <a:sym typeface="+mn-ea"/>
              </a:rPr>
              <a:t>，与</a:t>
            </a:r>
            <a:r>
              <a:rPr lang="zh-CN" altLang="en-US" sz="2400" b="1">
                <a:solidFill>
                  <a:srgbClr val="7030A0"/>
                </a:solidFill>
                <a:sym typeface="+mn-ea"/>
              </a:rPr>
              <a:t>君把箸击盘歌。</a:t>
            </a:r>
          </a:p>
          <a:p>
            <a:pPr marL="0" algn="ctr">
              <a:lnSpc>
                <a:spcPct val="150000"/>
              </a:lnSpc>
              <a:buNone/>
            </a:pPr>
            <a:r>
              <a:rPr lang="zh-CN" altLang="en-US" b="1">
                <a:sym typeface="+mn-ea"/>
              </a:rPr>
              <a:t>你为我举起酒杯添满酒同饮共醉，我为你拿筷子击打盘儿吟唱诗歌。</a:t>
            </a:r>
            <a:br>
              <a:rPr lang="zh-CN" altLang="en-US" b="1">
                <a:sym typeface="+mn-ea"/>
              </a:rPr>
            </a:br>
            <a:r>
              <a:rPr lang="zh-CN" altLang="en-US" sz="2400" b="1">
                <a:solidFill>
                  <a:srgbClr val="7030A0"/>
                </a:solidFill>
                <a:sym typeface="+mn-ea"/>
              </a:rPr>
              <a:t>诗称国手徒为尔，命压人头不奈何。</a:t>
            </a:r>
          </a:p>
          <a:p>
            <a:pPr marL="0" algn="ctr">
              <a:lnSpc>
                <a:spcPct val="150000"/>
              </a:lnSpc>
              <a:buNone/>
            </a:pPr>
            <a:r>
              <a:rPr lang="zh-CN" altLang="en-US" b="1">
                <a:sym typeface="+mn-ea"/>
              </a:rPr>
              <a:t>哪怕你诗才高堪称国手也是无用，命不由人出不了头谁都无可奈何。</a:t>
            </a:r>
            <a:r>
              <a:rPr lang="zh-CN" altLang="en-US" sz="1600" b="1">
                <a:sym typeface="+mn-ea"/>
              </a:rPr>
              <a:t/>
            </a:r>
            <a:br>
              <a:rPr lang="zh-CN" altLang="en-US" sz="1600" b="1">
                <a:sym typeface="+mn-ea"/>
              </a:rPr>
            </a:br>
            <a:r>
              <a:rPr lang="zh-CN" altLang="en-US" sz="2400" b="1">
                <a:solidFill>
                  <a:srgbClr val="7030A0"/>
                </a:solidFill>
                <a:sym typeface="+mn-ea"/>
              </a:rPr>
              <a:t>举眼风光长寂寞，满朝官职独蹉跎。</a:t>
            </a:r>
          </a:p>
          <a:p>
            <a:pPr marL="0" algn="ctr">
              <a:lnSpc>
                <a:spcPct val="150000"/>
              </a:lnSpc>
              <a:buNone/>
            </a:pPr>
            <a:r>
              <a:rPr lang="zh-CN" altLang="en-US" b="1">
                <a:sym typeface="+mn-ea"/>
              </a:rPr>
              <a:t>放眼而望处处风光你却长守寂寞，满朝文武个个升官你却岁月蹉跎。</a:t>
            </a:r>
            <a:br>
              <a:rPr lang="zh-CN" altLang="en-US" b="1">
                <a:sym typeface="+mn-ea"/>
              </a:rPr>
            </a:br>
            <a:r>
              <a:rPr lang="zh-CN" altLang="en-US" sz="2400" b="1">
                <a:solidFill>
                  <a:srgbClr val="7030A0"/>
                </a:solidFill>
                <a:sym typeface="+mn-ea"/>
              </a:rPr>
              <a:t>亦知合被才名折，二十三年折太多。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b="1">
                <a:sym typeface="+mn-ea"/>
              </a:rPr>
              <a:t>你的才名太高遭点不幸不算什么，但是这二十三年的不幸损失太多。</a:t>
            </a:r>
            <a:endParaRPr lang="zh-CN" altLang="en-US" b="1">
              <a:solidFill>
                <a:schemeClr val="tx1"/>
              </a:solidFill>
              <a:sym typeface="+mn-ea"/>
            </a:endParaRPr>
          </a:p>
          <a:p>
            <a:endParaRPr lang="zh-CN" altLang="en-US" sz="1600"/>
          </a:p>
        </p:txBody>
      </p:sp>
      <p:sp>
        <p:nvSpPr>
          <p:cNvPr id="11" name="文本框 10"/>
          <p:cNvSpPr txBox="1"/>
          <p:nvPr/>
        </p:nvSpPr>
        <p:spPr>
          <a:xfrm>
            <a:off x="8604885" y="3508374"/>
            <a:ext cx="3393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smtClean="0">
                <a:solidFill>
                  <a:srgbClr val="FF0000"/>
                </a:solidFill>
              </a:rPr>
              <a:t>对于刘禹锡怀</a:t>
            </a:r>
            <a:r>
              <a:rPr lang="zh-CN" altLang="en-US" sz="2400" b="1">
                <a:solidFill>
                  <a:srgbClr val="FF0000"/>
                </a:solidFill>
              </a:rPr>
              <a:t>才不遇、屡遭贬谪的同情和不平。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36510" y="1245732"/>
            <a:ext cx="6819842" cy="461664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600">
                <a:latin typeface="华文楷体" panose="02010600040101010101" pitchFamily="2" charset="-122"/>
                <a:ea typeface="华文楷体" panose="02010600040101010101" pitchFamily="2" charset="-122"/>
              </a:rPr>
              <a:t>酬乐天扬州初逢席上见赠</a:t>
            </a:r>
          </a:p>
          <a:p>
            <a:pPr algn="ctr">
              <a:lnSpc>
                <a:spcPct val="150000"/>
              </a:lnSpc>
            </a:pPr>
            <a:r>
              <a:rPr lang="zh-CN" altLang="en-US" sz="320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刘</a:t>
            </a:r>
            <a:r>
              <a:rPr lang="zh-CN" altLang="en-US" sz="3200">
                <a:latin typeface="华文楷体" panose="02010600040101010101" pitchFamily="2" charset="-122"/>
                <a:ea typeface="华文楷体" panose="02010600040101010101" pitchFamily="2" charset="-122"/>
              </a:rPr>
              <a:t>禹锡 </a:t>
            </a:r>
          </a:p>
          <a:p>
            <a:pPr algn="ctr">
              <a:lnSpc>
                <a:spcPct val="150000"/>
              </a:lnSpc>
            </a:pPr>
            <a:r>
              <a:rPr lang="zh-CN" altLang="zh-CN" sz="3200" kern="0" dirty="0">
                <a:effectLst/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  <a:sym typeface="+mn-ea"/>
              </a:rPr>
              <a:t>巴山楚水/凄凉地，二十三年/弃置身。</a:t>
            </a:r>
          </a:p>
          <a:p>
            <a:pPr algn="ctr">
              <a:lnSpc>
                <a:spcPct val="150000"/>
              </a:lnSpc>
            </a:pPr>
            <a:r>
              <a:rPr lang="zh-CN" altLang="zh-CN" sz="3200" kern="0" dirty="0">
                <a:effectLst/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  <a:sym typeface="+mn-ea"/>
              </a:rPr>
              <a:t>怀旧空吟/闻笛赋，到乡翻似/烂柯人。</a:t>
            </a:r>
          </a:p>
          <a:p>
            <a:pPr algn="ctr">
              <a:lnSpc>
                <a:spcPct val="150000"/>
              </a:lnSpc>
            </a:pPr>
            <a:r>
              <a:rPr lang="zh-CN" altLang="zh-CN" sz="3200" kern="0" dirty="0">
                <a:effectLst/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  <a:sym typeface="+mn-ea"/>
              </a:rPr>
              <a:t>沉舟侧畔/千帆过，病树前头/万木春。</a:t>
            </a:r>
          </a:p>
          <a:p>
            <a:pPr algn="ctr">
              <a:lnSpc>
                <a:spcPct val="150000"/>
              </a:lnSpc>
            </a:pPr>
            <a:r>
              <a:rPr lang="zh-CN" altLang="zh-CN" sz="3200" kern="0" dirty="0">
                <a:effectLst/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  <a:sym typeface="+mn-ea"/>
              </a:rPr>
              <a:t>今日听君/歌一曲，暂凭杯酒/长精神。</a:t>
            </a:r>
            <a:endParaRPr lang="zh-CN" altLang="en-US" sz="320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939972" y="1533176"/>
            <a:ext cx="547531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sz="3200" b="1" dirty="0">
                <a:sym typeface="+mn-ea"/>
              </a:rPr>
              <a:t>本诗</a:t>
            </a:r>
            <a:r>
              <a:rPr lang="zh-CN" altLang="en-US" sz="3200" b="1" dirty="0">
                <a:sym typeface="+mn-ea"/>
              </a:rPr>
              <a:t>是</a:t>
            </a:r>
            <a:r>
              <a:rPr lang="zh-CN" altLang="en-US" sz="3200" b="1" dirty="0">
                <a:solidFill>
                  <a:srgbClr val="FF0000"/>
                </a:solidFill>
                <a:sym typeface="+mn-ea"/>
              </a:rPr>
              <a:t>如何</a:t>
            </a:r>
            <a:r>
              <a:rPr lang="zh-CN" altLang="en-US" sz="3200" b="1" dirty="0">
                <a:sym typeface="+mn-ea"/>
              </a:rPr>
              <a:t>抒情的？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zh-CN" sz="3200" b="1" dirty="0">
                <a:sym typeface="+mn-ea"/>
              </a:rPr>
              <a:t>（</a:t>
            </a:r>
            <a:r>
              <a:rPr lang="zh-CN" sz="3200" b="1">
                <a:sym typeface="+mn-ea"/>
              </a:rPr>
              <a:t>可</a:t>
            </a:r>
            <a:r>
              <a:rPr lang="zh-CN" sz="3200" b="1" smtClean="0">
                <a:sym typeface="+mn-ea"/>
              </a:rPr>
              <a:t>从</a:t>
            </a:r>
            <a:r>
              <a:rPr lang="zh-CN" sz="3200" b="1" smtClean="0">
                <a:solidFill>
                  <a:srgbClr val="7030A0"/>
                </a:solidFill>
                <a:sym typeface="+mn-ea"/>
              </a:rPr>
              <a:t>表</a:t>
            </a:r>
            <a:r>
              <a:rPr lang="zh-CN" sz="3200" b="1" dirty="0">
                <a:solidFill>
                  <a:srgbClr val="7030A0"/>
                </a:solidFill>
                <a:sym typeface="+mn-ea"/>
              </a:rPr>
              <a:t>达方式</a:t>
            </a:r>
            <a:r>
              <a:rPr lang="zh-CN" sz="3200" b="1" dirty="0">
                <a:sym typeface="+mn-ea"/>
              </a:rPr>
              <a:t>、</a:t>
            </a:r>
            <a:r>
              <a:rPr lang="zh-CN" sz="3200" b="1" dirty="0">
                <a:solidFill>
                  <a:srgbClr val="7030A0"/>
                </a:solidFill>
                <a:sym typeface="+mn-ea"/>
              </a:rPr>
              <a:t>手</a:t>
            </a:r>
            <a:r>
              <a:rPr lang="zh-CN" sz="3200" b="1">
                <a:solidFill>
                  <a:srgbClr val="7030A0"/>
                </a:solidFill>
                <a:sym typeface="+mn-ea"/>
              </a:rPr>
              <a:t>法</a:t>
            </a:r>
            <a:r>
              <a:rPr lang="zh-CN" sz="3200" b="1" smtClean="0">
                <a:sym typeface="+mn-ea"/>
              </a:rPr>
              <a:t>、</a:t>
            </a:r>
            <a:endParaRPr lang="en-US" altLang="zh-CN" sz="3200" b="1" smtClean="0">
              <a:sym typeface="+mn-ea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zh-CN" sz="3200" b="1" smtClean="0">
                <a:solidFill>
                  <a:srgbClr val="7030A0"/>
                </a:solidFill>
                <a:sym typeface="+mn-ea"/>
              </a:rPr>
              <a:t>关</a:t>
            </a:r>
            <a:r>
              <a:rPr lang="zh-CN" sz="3200" b="1" dirty="0">
                <a:solidFill>
                  <a:srgbClr val="7030A0"/>
                </a:solidFill>
                <a:sym typeface="+mn-ea"/>
              </a:rPr>
              <a:t>键词</a:t>
            </a:r>
            <a:r>
              <a:rPr lang="zh-CN" sz="3200" b="1" dirty="0">
                <a:sym typeface="+mn-ea"/>
              </a:rPr>
              <a:t>等角度分析）</a:t>
            </a:r>
            <a:endParaRPr lang="zh-CN" sz="3200" b="1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sz="3200" b="1" dirty="0">
                <a:sym typeface="+mn-ea"/>
              </a:rPr>
              <a:t>主要抒发了作者</a:t>
            </a:r>
            <a:r>
              <a:rPr lang="zh-CN" sz="3200" b="1" dirty="0">
                <a:solidFill>
                  <a:srgbClr val="FF0000"/>
                </a:solidFill>
                <a:sym typeface="+mn-ea"/>
              </a:rPr>
              <a:t>哪些</a:t>
            </a:r>
            <a:r>
              <a:rPr lang="zh-CN" sz="3200" b="1" dirty="0">
                <a:sym typeface="+mn-ea"/>
              </a:rPr>
              <a:t>情感？</a:t>
            </a:r>
            <a:endParaRPr lang="zh-CN" sz="3200" b="1" dirty="0"/>
          </a:p>
          <a:p>
            <a:pPr marL="0" indent="0" algn="ctr">
              <a:lnSpc>
                <a:spcPct val="150000"/>
              </a:lnSpc>
              <a:buNone/>
            </a:pPr>
            <a:endParaRPr lang="en-US" altLang="zh-CN" sz="2000" b="1" dirty="0"/>
          </a:p>
          <a:p>
            <a:endParaRPr lang="zh-CN" alt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60380648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2410</Words>
  <Application>Microsoft Office PowerPoint</Application>
  <PresentationFormat>宽屏</PresentationFormat>
  <Paragraphs>130</Paragraphs>
  <Slides>23</Slides>
  <Notes>1</Notes>
  <HiddenSlides>6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2" baseType="lpstr">
      <vt:lpstr>Source Han Sans ExtraLight</vt:lpstr>
      <vt:lpstr>黑体</vt:lpstr>
      <vt:lpstr>华文楷体</vt:lpstr>
      <vt:lpstr>楷体</vt:lpstr>
      <vt:lpstr>宋体</vt:lpstr>
      <vt:lpstr>微软雅黑</vt:lpstr>
      <vt:lpstr>Arial</vt:lpstr>
      <vt:lpstr>Calibri</vt:lpstr>
      <vt:lpstr>Office 主题</vt:lpstr>
      <vt:lpstr>《酬乐天扬州初逢席上见赠》                                       刘禹锡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35</cp:revision>
  <dcterms:created xsi:type="dcterms:W3CDTF">2022-01-13T07:20:00Z</dcterms:created>
  <dcterms:modified xsi:type="dcterms:W3CDTF">2023-12-06T23:07:41Z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2052-10.8.2.6726</vt:lpwstr>
  </property>
</Properties>
</file>