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9" r:id="rId3"/>
    <p:sldId id="256" r:id="rId4"/>
    <p:sldId id="298" r:id="rId6"/>
    <p:sldId id="259" r:id="rId7"/>
    <p:sldId id="300" r:id="rId8"/>
    <p:sldId id="261" r:id="rId9"/>
    <p:sldId id="283" r:id="rId10"/>
    <p:sldId id="284" r:id="rId11"/>
    <p:sldId id="285" r:id="rId12"/>
    <p:sldId id="301" r:id="rId13"/>
    <p:sldId id="28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D2B9"/>
    <a:srgbClr val="FF644E"/>
    <a:srgbClr val="FED981"/>
    <a:srgbClr val="FA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1906" y="562"/>
      </p:cViewPr>
      <p:guideLst>
        <p:guide orient="horz" pos="2128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F7DCA-1019-4268-A509-AF91E83E64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B10BE-096A-4B95-9CAF-518D2F5380D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B10BE-096A-4B95-9CAF-518D2F538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B10BE-096A-4B95-9CAF-518D2F538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B10BE-096A-4B95-9CAF-518D2F538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2C-D8A9-4E76-A0F7-CB28842D56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9516-19AB-48A3-8C4C-DC1B9D21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2C-D8A9-4E76-A0F7-CB28842D56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9516-19AB-48A3-8C4C-DC1B9D21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2C-D8A9-4E76-A0F7-CB28842D56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9516-19AB-48A3-8C4C-DC1B9D21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2C-D8A9-4E76-A0F7-CB28842D56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9516-19AB-48A3-8C4C-DC1B9D21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2C-D8A9-4E76-A0F7-CB28842D56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9516-19AB-48A3-8C4C-DC1B9D21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2C-D8A9-4E76-A0F7-CB28842D56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9516-19AB-48A3-8C4C-DC1B9D21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2C-D8A9-4E76-A0F7-CB28842D56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9516-19AB-48A3-8C4C-DC1B9D21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2C-D8A9-4E76-A0F7-CB28842D56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9516-19AB-48A3-8C4C-DC1B9D21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2C-D8A9-4E76-A0F7-CB28842D56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9516-19AB-48A3-8C4C-DC1B9D21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2C-D8A9-4E76-A0F7-CB28842D56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9516-19AB-48A3-8C4C-DC1B9D21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82C-D8A9-4E76-A0F7-CB28842D56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9516-19AB-48A3-8C4C-DC1B9D21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6B82C-D8A9-4E76-A0F7-CB28842D56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79516-19AB-48A3-8C4C-DC1B9D216AB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2390" y="0"/>
            <a:ext cx="12119610" cy="766254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6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课前准备</a:t>
            </a:r>
            <a:endParaRPr lang="zh-CN" altLang="en-US" sz="60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/>
            <a:r>
              <a:rPr lang="zh-CN" altLang="en-US" sz="6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登录数字课程</a:t>
            </a:r>
            <a:r>
              <a:rPr lang="en-US" altLang="zh-CN" sz="6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en-US" altLang="zh-CN" sz="6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/>
            <a:r>
              <a:rPr lang="en-US" altLang="zh-CN" sz="7200" b="1" u="sng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172.29.143.243</a:t>
            </a:r>
            <a:endParaRPr lang="en-US" altLang="zh-CN" sz="7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/>
            <a:r>
              <a:rPr lang="zh-CN" altLang="en-US" sz="6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登录作文批改网</a:t>
            </a:r>
            <a:endParaRPr lang="zh-CN" altLang="en-US" sz="6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/>
            <a:r>
              <a:rPr lang="zh-CN" altLang="en-US" sz="8000" b="1" u="sng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https://zuowenpigai.com/student/login</a:t>
            </a:r>
            <a:endParaRPr lang="zh-CN" altLang="en-US" sz="8000" b="1" u="sng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/>
            <a:endParaRPr lang="zh-CN" altLang="en-US" sz="8000" b="1" u="sng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2085975"/>
          </a:xfrm>
          <a:prstGeom prst="rect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10858500" y="558800"/>
            <a:ext cx="1333500" cy="0"/>
          </a:xfrm>
          <a:prstGeom prst="line">
            <a:avLst/>
          </a:prstGeom>
          <a:ln w="19050">
            <a:solidFill>
              <a:srgbClr val="94D2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3547110" y="314960"/>
            <a:ext cx="46609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0"/>
              <a:t>技法归纳</a:t>
            </a:r>
            <a:endParaRPr lang="zh-CN" altLang="en-US" sz="8000"/>
          </a:p>
        </p:txBody>
      </p:sp>
      <p:sp>
        <p:nvSpPr>
          <p:cNvPr id="6" name="文本框 5"/>
          <p:cNvSpPr txBox="1"/>
          <p:nvPr/>
        </p:nvSpPr>
        <p:spPr>
          <a:xfrm>
            <a:off x="1249045" y="2480310"/>
            <a:ext cx="9084945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/>
              <a:t>修改作文，走好四步</a:t>
            </a:r>
            <a:endParaRPr lang="zh-CN" altLang="en-US" sz="4000"/>
          </a:p>
          <a:p>
            <a:r>
              <a:rPr lang="zh-CN" altLang="en-US" sz="4000"/>
              <a:t>一、通读两遍</a:t>
            </a:r>
            <a:r>
              <a:rPr lang="zh-CN" altLang="en-US" sz="4000">
                <a:sym typeface="+mn-ea"/>
              </a:rPr>
              <a:t>一一</a:t>
            </a:r>
            <a:r>
              <a:rPr lang="zh-CN" altLang="en-US" sz="4000"/>
              <a:t>找出病因</a:t>
            </a:r>
            <a:endParaRPr lang="zh-CN" altLang="en-US" sz="4000"/>
          </a:p>
          <a:p>
            <a:r>
              <a:rPr lang="zh-CN" altLang="en-US" sz="4000"/>
              <a:t>二、注意书写</a:t>
            </a:r>
            <a:r>
              <a:rPr lang="zh-CN" altLang="en-US" sz="4000">
                <a:sym typeface="+mn-ea"/>
              </a:rPr>
              <a:t>一一</a:t>
            </a:r>
            <a:r>
              <a:rPr lang="zh-CN" altLang="en-US" sz="4000"/>
              <a:t>顶天立地不涂黑蛋</a:t>
            </a:r>
            <a:endParaRPr lang="zh-CN" altLang="en-US" sz="4000"/>
          </a:p>
          <a:p>
            <a:r>
              <a:rPr lang="zh-CN" altLang="en-US" sz="4000"/>
              <a:t>三、</a:t>
            </a:r>
            <a:r>
              <a:rPr lang="zh-CN" altLang="en-US" sz="4000">
                <a:sym typeface="+mn-ea"/>
              </a:rPr>
              <a:t>用词准确一一结合语境</a:t>
            </a:r>
            <a:endParaRPr lang="zh-CN" altLang="en-US" sz="4000"/>
          </a:p>
          <a:p>
            <a:r>
              <a:rPr lang="zh-CN" altLang="en-US" sz="4000"/>
              <a:t>四、</a:t>
            </a:r>
            <a:r>
              <a:rPr lang="zh-CN" altLang="en-US" sz="4000">
                <a:sym typeface="+mn-ea"/>
              </a:rPr>
              <a:t>调整结构一一合理清晰</a:t>
            </a:r>
            <a:endParaRPr lang="zh-CN" altLang="en-US" sz="4000"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2070" y="1384300"/>
            <a:ext cx="11363325" cy="33394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6600"/>
              <a:t>教师：https://www.zuowenpigai.com</a:t>
            </a:r>
            <a:endParaRPr lang="zh-CN" altLang="en-US" sz="6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65101" y="177800"/>
            <a:ext cx="11836400" cy="6500813"/>
          </a:xfrm>
          <a:prstGeom prst="rect">
            <a:avLst/>
          </a:prstGeom>
          <a:noFill/>
          <a:ln w="381000">
            <a:solidFill>
              <a:srgbClr val="94D2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771900" y="2330450"/>
            <a:ext cx="58547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bg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阿里巴巴普惠体 B" panose="00020600040101010101" pitchFamily="18" charset="-122"/>
              </a:rPr>
              <a:t>作文修改</a:t>
            </a:r>
            <a:endParaRPr lang="zh-CN" altLang="en-US" sz="6600" b="1" dirty="0">
              <a:solidFill>
                <a:schemeClr val="bg2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阿里巴巴普惠体 B" panose="00020600040101010101" pitchFamily="18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251450" y="3429000"/>
            <a:ext cx="1739900" cy="0"/>
          </a:xfrm>
          <a:prstGeom prst="line">
            <a:avLst/>
          </a:prstGeom>
          <a:ln w="19050">
            <a:solidFill>
              <a:srgbClr val="94D2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175000" y="3428713"/>
            <a:ext cx="57658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400" dirty="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in</a:t>
            </a:r>
            <a:r>
              <a:rPr lang="zh-CN" altLang="en-US" sz="4400" dirty="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课堂</a:t>
            </a:r>
            <a:endParaRPr lang="zh-CN" altLang="en-US" sz="4400" dirty="0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等腰三角形 14"/>
          <p:cNvSpPr/>
          <p:nvPr/>
        </p:nvSpPr>
        <p:spPr>
          <a:xfrm rot="3592439">
            <a:off x="746988" y="613897"/>
            <a:ext cx="913384" cy="787400"/>
          </a:xfrm>
          <a:prstGeom prst="triangle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3774327">
            <a:off x="1062156" y="4074280"/>
            <a:ext cx="919988" cy="793093"/>
          </a:xfrm>
          <a:prstGeom prst="triangle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5060062">
            <a:off x="10725934" y="1587357"/>
            <a:ext cx="1221232" cy="1052786"/>
          </a:xfrm>
          <a:prstGeom prst="triangle">
            <a:avLst/>
          </a:prstGeom>
          <a:solidFill>
            <a:srgbClr val="94D2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19749097">
            <a:off x="4354211" y="5078950"/>
            <a:ext cx="1125075" cy="969892"/>
          </a:xfrm>
          <a:prstGeom prst="triangle">
            <a:avLst/>
          </a:prstGeom>
          <a:solidFill>
            <a:srgbClr val="94D2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3173696">
            <a:off x="10903337" y="5452469"/>
            <a:ext cx="1125075" cy="969892"/>
          </a:xfrm>
          <a:prstGeom prst="triangle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 rot="2840139">
            <a:off x="7311460" y="322464"/>
            <a:ext cx="1409700" cy="1215259"/>
          </a:xfrm>
          <a:prstGeom prst="triangle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2840139">
            <a:off x="3742762" y="627265"/>
            <a:ext cx="1409700" cy="1215259"/>
          </a:xfrm>
          <a:prstGeom prst="triangle">
            <a:avLst/>
          </a:prstGeom>
          <a:solidFill>
            <a:srgbClr val="94D2B9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2840139">
            <a:off x="9033996" y="4754539"/>
            <a:ext cx="598151" cy="515648"/>
          </a:xfrm>
          <a:prstGeom prst="triangle">
            <a:avLst/>
          </a:prstGeom>
          <a:solidFill>
            <a:srgbClr val="94D2B9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2840139">
            <a:off x="2292932" y="2220946"/>
            <a:ext cx="511207" cy="440696"/>
          </a:xfrm>
          <a:prstGeom prst="triangle">
            <a:avLst/>
          </a:prstGeom>
          <a:solidFill>
            <a:srgbClr val="94D2B9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65101" y="177800"/>
            <a:ext cx="11836400" cy="6500813"/>
          </a:xfrm>
          <a:prstGeom prst="rect">
            <a:avLst/>
          </a:prstGeom>
          <a:noFill/>
          <a:ln w="381000">
            <a:solidFill>
              <a:srgbClr val="94D2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5251450" y="3429000"/>
            <a:ext cx="1739900" cy="0"/>
          </a:xfrm>
          <a:prstGeom prst="line">
            <a:avLst/>
          </a:prstGeom>
          <a:ln w="19050">
            <a:solidFill>
              <a:srgbClr val="94D2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等腰三角形 14"/>
          <p:cNvSpPr/>
          <p:nvPr/>
        </p:nvSpPr>
        <p:spPr>
          <a:xfrm rot="3592439">
            <a:off x="746988" y="613897"/>
            <a:ext cx="913384" cy="787400"/>
          </a:xfrm>
          <a:prstGeom prst="triangle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3774327">
            <a:off x="1062156" y="4074280"/>
            <a:ext cx="919988" cy="793093"/>
          </a:xfrm>
          <a:prstGeom prst="triangle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5060062">
            <a:off x="10725934" y="1587357"/>
            <a:ext cx="1221232" cy="1052786"/>
          </a:xfrm>
          <a:prstGeom prst="triangle">
            <a:avLst/>
          </a:prstGeom>
          <a:solidFill>
            <a:srgbClr val="94D2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19749097">
            <a:off x="4354211" y="5078950"/>
            <a:ext cx="1125075" cy="969892"/>
          </a:xfrm>
          <a:prstGeom prst="triangle">
            <a:avLst/>
          </a:prstGeom>
          <a:solidFill>
            <a:srgbClr val="94D2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3173696">
            <a:off x="10903337" y="5452469"/>
            <a:ext cx="1125075" cy="969892"/>
          </a:xfrm>
          <a:prstGeom prst="triangle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 rot="2840139">
            <a:off x="7311460" y="322464"/>
            <a:ext cx="1409700" cy="1215259"/>
          </a:xfrm>
          <a:prstGeom prst="triangle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2840139">
            <a:off x="3742762" y="627265"/>
            <a:ext cx="1409700" cy="1215259"/>
          </a:xfrm>
          <a:prstGeom prst="triangle">
            <a:avLst/>
          </a:prstGeom>
          <a:solidFill>
            <a:srgbClr val="94D2B9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2840139">
            <a:off x="9033996" y="4754539"/>
            <a:ext cx="598151" cy="515648"/>
          </a:xfrm>
          <a:prstGeom prst="triangle">
            <a:avLst/>
          </a:prstGeom>
          <a:solidFill>
            <a:srgbClr val="94D2B9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2840139">
            <a:off x="2292932" y="2220946"/>
            <a:ext cx="511207" cy="440696"/>
          </a:xfrm>
          <a:prstGeom prst="triangle">
            <a:avLst/>
          </a:prstGeom>
          <a:solidFill>
            <a:srgbClr val="94D2B9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59485" y="681355"/>
            <a:ext cx="58547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bg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阿里巴巴普惠体 B" panose="00020600040101010101" pitchFamily="18" charset="-122"/>
              </a:rPr>
              <a:t>教学目标</a:t>
            </a:r>
            <a:endParaRPr lang="zh-CN" altLang="en-US" sz="6600" b="1" dirty="0">
              <a:solidFill>
                <a:schemeClr val="bg2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阿里巴巴普惠体 B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9485" y="1859915"/>
            <a:ext cx="1054544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/>
              <a:t>1.通过数字化作文，让学生初步掌握修改文章的一些基本方法。</a:t>
            </a:r>
            <a:endParaRPr lang="zh-CN" altLang="en-US" sz="4000"/>
          </a:p>
          <a:p>
            <a:r>
              <a:rPr lang="zh-CN" altLang="en-US" sz="4000"/>
              <a:t>2.通过数字化作文，让学生逐渐养成自已修改文章的习惯，并运用到之后的写作中。</a:t>
            </a:r>
            <a:endParaRPr lang="zh-CN" altLang="en-US" sz="4000"/>
          </a:p>
          <a:p>
            <a:r>
              <a:rPr lang="zh-CN" altLang="en-US" sz="4000"/>
              <a:t>3.数字课程发表优秀作文，学生之间互评，提高自己鉴赏水平。</a:t>
            </a:r>
            <a:endParaRPr lang="zh-CN" altLang="en-US"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493760" y="0"/>
            <a:ext cx="3698240" cy="6858000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b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0" y="558800"/>
            <a:ext cx="1333500" cy="0"/>
          </a:xfrm>
          <a:prstGeom prst="line">
            <a:avLst/>
          </a:prstGeom>
          <a:ln w="19050">
            <a:solidFill>
              <a:srgbClr val="94D2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32105" y="337185"/>
            <a:ext cx="7842250" cy="6339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俗话说:“玉越琢越美，文越改越精。”好的文章大都是经过反复修改得来的。正所谓“文不厌改”，“修改出佳作”。修改，是写作文的最后一个步骤，也是很重要的一个步骤。但是，有的同学却忽视这一个步骤，甚至放弃这一个步骤，这是很不好的，想一想，哪一个大作家的作品不经过修改?有的作品甚至要反复修改几遍。作为一名学生，我们更应该把好修改这一关，改出佳作，改出精品。</a:t>
            </a:r>
            <a:endParaRPr lang="en-US" altLang="zh-CN" sz="2800" b="1">
              <a:solidFill>
                <a:schemeClr val="accent2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2800" b="1" dirty="0">
              <a:solidFill>
                <a:schemeClr val="accent2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65101" y="177800"/>
            <a:ext cx="11836400" cy="6500813"/>
          </a:xfrm>
          <a:prstGeom prst="rect">
            <a:avLst/>
          </a:prstGeom>
          <a:noFill/>
          <a:ln w="381000">
            <a:solidFill>
              <a:srgbClr val="94D2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3592439">
            <a:off x="746988" y="613897"/>
            <a:ext cx="913384" cy="787400"/>
          </a:xfrm>
          <a:prstGeom prst="triangle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3774327">
            <a:off x="1062156" y="4074280"/>
            <a:ext cx="919988" cy="793093"/>
          </a:xfrm>
          <a:prstGeom prst="triangle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5060062">
            <a:off x="10725934" y="1587357"/>
            <a:ext cx="1221232" cy="1052786"/>
          </a:xfrm>
          <a:prstGeom prst="triangle">
            <a:avLst/>
          </a:prstGeom>
          <a:solidFill>
            <a:srgbClr val="94D2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19749097">
            <a:off x="4354211" y="5078950"/>
            <a:ext cx="1125075" cy="969892"/>
          </a:xfrm>
          <a:prstGeom prst="triangle">
            <a:avLst/>
          </a:prstGeom>
          <a:solidFill>
            <a:srgbClr val="94D2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3173696">
            <a:off x="10903337" y="5452469"/>
            <a:ext cx="1125075" cy="969892"/>
          </a:xfrm>
          <a:prstGeom prst="triangle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 rot="2840139">
            <a:off x="7311460" y="322464"/>
            <a:ext cx="1409700" cy="1215259"/>
          </a:xfrm>
          <a:prstGeom prst="triangle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2840139">
            <a:off x="3742762" y="627265"/>
            <a:ext cx="1409700" cy="1215259"/>
          </a:xfrm>
          <a:prstGeom prst="triangle">
            <a:avLst/>
          </a:prstGeom>
          <a:solidFill>
            <a:srgbClr val="94D2B9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2840139">
            <a:off x="9033996" y="4754539"/>
            <a:ext cx="598151" cy="515648"/>
          </a:xfrm>
          <a:prstGeom prst="triangle">
            <a:avLst/>
          </a:prstGeom>
          <a:solidFill>
            <a:srgbClr val="94D2B9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2840139">
            <a:off x="2292932" y="2220946"/>
            <a:ext cx="511207" cy="440696"/>
          </a:xfrm>
          <a:prstGeom prst="triangle">
            <a:avLst/>
          </a:prstGeom>
          <a:solidFill>
            <a:srgbClr val="94D2B9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136650" y="1181735"/>
            <a:ext cx="107264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bg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阿里巴巴普惠体 B" panose="00020600040101010101" pitchFamily="18" charset="-122"/>
                <a:sym typeface="+mn-ea"/>
              </a:rPr>
              <a:t>找出病因</a:t>
            </a:r>
            <a:r>
              <a:rPr lang="zh-CN" altLang="en-US" sz="5400" b="1" dirty="0">
                <a:solidFill>
                  <a:schemeClr val="bg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阿里巴巴普惠体 B" panose="00020600040101010101" pitchFamily="18" charset="-122"/>
              </a:rPr>
              <a:t>（通读两遍）</a:t>
            </a:r>
            <a:endParaRPr lang="zh-CN" altLang="en-US" sz="5400" b="1" dirty="0">
              <a:solidFill>
                <a:schemeClr val="bg2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阿里巴巴普惠体 B" panose="00020600040101010101" pitchFamily="18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40155" y="2778125"/>
            <a:ext cx="10291445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r"/>
            <a:r>
              <a:rPr lang="zh-CN" sz="7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字（书写）、词、句、段</a:t>
            </a:r>
            <a:endParaRPr lang="zh-CN" sz="7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999615" cy="2085975"/>
          </a:xfrm>
          <a:prstGeom prst="rect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10856" y="464840"/>
            <a:ext cx="497838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字</a:t>
            </a:r>
            <a:endParaRPr lang="zh-CN" altLang="en-US" sz="6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858500" y="558800"/>
            <a:ext cx="1333500" cy="0"/>
          </a:xfrm>
          <a:prstGeom prst="line">
            <a:avLst/>
          </a:prstGeom>
          <a:ln w="19050">
            <a:solidFill>
              <a:srgbClr val="94D2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434590" y="464820"/>
            <a:ext cx="8301355" cy="107632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3200">
                <a:latin typeface="Arial" panose="020B0604020202020204" pitchFamily="34" charset="0"/>
                <a:ea typeface="微软雅黑" panose="020B0503020204020204" charset="-122"/>
              </a:rPr>
              <a:t>共性问题：字大小不一、存在连笔字、笔画过于</a:t>
            </a:r>
            <a:r>
              <a:rPr lang="en-US" altLang="zh-CN" sz="3200"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r>
              <a:rPr lang="zh-CN" altLang="en-US" sz="3200">
                <a:latin typeface="Arial" panose="020B0604020202020204" pitchFamily="34" charset="0"/>
                <a:ea typeface="微软雅黑" panose="020B0503020204020204" charset="-122"/>
              </a:rPr>
              <a:t>漂浮</a:t>
            </a:r>
            <a:r>
              <a:rPr lang="en-US" altLang="zh-CN" sz="3200">
                <a:latin typeface="Arial" panose="020B0604020202020204" pitchFamily="34" charset="0"/>
                <a:ea typeface="微软雅黑" panose="020B0503020204020204" charset="-122"/>
              </a:rPr>
              <a:t>”</a:t>
            </a:r>
            <a:r>
              <a:rPr lang="zh-CN" altLang="en-US" sz="3200">
                <a:latin typeface="Arial" panose="020B0604020202020204" pitchFamily="34" charset="0"/>
                <a:ea typeface="微软雅黑" panose="020B0503020204020204" charset="-122"/>
              </a:rPr>
              <a:t>、存在错别字。</a:t>
            </a:r>
            <a:endParaRPr lang="zh-CN" altLang="en-US" sz="32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41245" y="1908175"/>
            <a:ext cx="9224010" cy="4199890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lnSpc>
                <a:spcPts val="4700"/>
              </a:lnSpc>
            </a:pPr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改正：</a:t>
            </a:r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所有字要</a:t>
            </a:r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落地</a:t>
            </a:r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，占据格的</a:t>
            </a:r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四分之三</a:t>
            </a:r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最佳。</a:t>
            </a:r>
            <a:endParaRPr lang="zh-CN" altLang="en-US" sz="3200" b="1">
              <a:solidFill>
                <a:schemeClr val="accent2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fontAlgn="auto">
              <a:lnSpc>
                <a:spcPts val="4700"/>
              </a:lnSpc>
            </a:pPr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2.</a:t>
            </a:r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不写连笔字，写正楷。</a:t>
            </a:r>
            <a:endParaRPr lang="zh-CN" altLang="en-US" sz="3200" b="1">
              <a:solidFill>
                <a:schemeClr val="accent2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4700"/>
              </a:lnSpc>
            </a:pPr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3.</a:t>
            </a:r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不勾画，涂抹，不涂</a:t>
            </a:r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黑蛋</a:t>
            </a:r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，不画</a:t>
            </a:r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箭头</a:t>
            </a:r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，不用修正带，不写在框外。</a:t>
            </a:r>
            <a:endParaRPr lang="zh-CN" altLang="en-US" sz="3200" b="1">
              <a:solidFill>
                <a:schemeClr val="accent2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4700"/>
              </a:lnSpc>
            </a:pPr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4.</a:t>
            </a:r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心中想好再落笔，不可</a:t>
            </a:r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想当然</a:t>
            </a:r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，避免错别字。</a:t>
            </a:r>
            <a:endParaRPr lang="zh-CN" altLang="en-US" sz="3200" b="1">
              <a:solidFill>
                <a:schemeClr val="accent2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/>
            <a:endParaRPr lang="zh-CN" altLang="en-US" sz="3200" b="1">
              <a:solidFill>
                <a:schemeClr val="accent2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999615" cy="2085975"/>
          </a:xfrm>
          <a:prstGeom prst="rect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10856" y="464840"/>
            <a:ext cx="497838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词</a:t>
            </a:r>
            <a:endParaRPr lang="zh-CN" altLang="en-US" sz="6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858500" y="558800"/>
            <a:ext cx="1333500" cy="0"/>
          </a:xfrm>
          <a:prstGeom prst="line">
            <a:avLst/>
          </a:prstGeom>
          <a:ln w="19050">
            <a:solidFill>
              <a:srgbClr val="94D2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295525" y="397510"/>
            <a:ext cx="8301355" cy="107632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3200">
                <a:latin typeface="Arial" panose="020B0604020202020204" pitchFamily="34" charset="0"/>
                <a:ea typeface="微软雅黑" panose="020B0503020204020204" charset="-122"/>
              </a:rPr>
              <a:t>共性问题：</a:t>
            </a:r>
            <a:r>
              <a:rPr lang="zh-CN" sz="3200">
                <a:latin typeface="Arial" panose="020B0604020202020204" pitchFamily="34" charset="0"/>
                <a:ea typeface="微软雅黑" panose="020B0503020204020204" charset="-122"/>
              </a:rPr>
              <a:t>用词不准确、没结合语言环境、没展现感情色彩。</a:t>
            </a:r>
            <a:endParaRPr lang="zh-CN" sz="32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95525" y="1473835"/>
            <a:ext cx="9244330" cy="4912995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lnSpc>
                <a:spcPts val="4700"/>
              </a:lnSpc>
            </a:pPr>
            <a:r>
              <a:rPr lang="zh-CN" sz="36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改正：</a:t>
            </a:r>
            <a:endParaRPr lang="zh-CN" sz="3600" b="1">
              <a:solidFill>
                <a:schemeClr val="accent2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4700"/>
              </a:lnSpc>
            </a:pPr>
            <a:r>
              <a:rPr sz="36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①注意用词准确，如“但我却从他的脸上看不到一丝对寒冷的反映”中的“反映”应改为“胆怯”。</a:t>
            </a:r>
            <a:endParaRPr sz="3600" b="1">
              <a:solidFill>
                <a:schemeClr val="accent2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4700"/>
              </a:lnSpc>
            </a:pPr>
            <a:endParaRPr sz="3600" b="1">
              <a:solidFill>
                <a:schemeClr val="accent2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4700"/>
              </a:lnSpc>
            </a:pPr>
            <a:r>
              <a:rPr sz="36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②注意语言环境，如“寒风呼啸着拂面吹来”中的“拂面”应改为“扑面”。</a:t>
            </a:r>
            <a:endParaRPr sz="3600" b="1">
              <a:solidFill>
                <a:schemeClr val="accent2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4700"/>
              </a:lnSpc>
            </a:pPr>
            <a:endParaRPr sz="3600" b="1">
              <a:solidFill>
                <a:schemeClr val="accent2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999615" cy="2085975"/>
          </a:xfrm>
          <a:prstGeom prst="rect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10856" y="464840"/>
            <a:ext cx="497838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句</a:t>
            </a:r>
            <a:endParaRPr lang="zh-CN" altLang="en-US" sz="6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858500" y="558800"/>
            <a:ext cx="1333500" cy="0"/>
          </a:xfrm>
          <a:prstGeom prst="line">
            <a:avLst/>
          </a:prstGeom>
          <a:ln w="19050">
            <a:solidFill>
              <a:srgbClr val="94D2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295525" y="703580"/>
            <a:ext cx="8301355" cy="107632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3200">
                <a:latin typeface="Arial" panose="020B0604020202020204" pitchFamily="34" charset="0"/>
                <a:ea typeface="微软雅黑" panose="020B0503020204020204" charset="-122"/>
              </a:rPr>
              <a:t>共性问题：过于口语化、不够凝练、成分残缺，不注重标点的运用。</a:t>
            </a:r>
            <a:endParaRPr lang="zh-CN" sz="32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95525" y="2366010"/>
            <a:ext cx="9244330" cy="2306955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lang="zh-CN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改正：</a:t>
            </a:r>
            <a:r>
              <a:rPr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①</a:t>
            </a:r>
            <a:r>
              <a:rPr lang="zh-CN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句子要简单完整，拒绝</a:t>
            </a:r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车轱辘话</a:t>
            </a:r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3200" b="1">
              <a:solidFill>
                <a:schemeClr val="accent2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②</a:t>
            </a:r>
            <a:r>
              <a:rPr lang="zh-CN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注意句子的前后搭配。</a:t>
            </a:r>
            <a:endParaRPr lang="zh-CN" sz="3200" b="1">
              <a:solidFill>
                <a:schemeClr val="accent2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③</a:t>
            </a:r>
            <a:r>
              <a:rPr lang="zh-CN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注重标点的运用，分清句读，不可</a:t>
            </a:r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一逗到底</a:t>
            </a:r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3200" b="1">
              <a:solidFill>
                <a:schemeClr val="accent2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999615" cy="2085975"/>
          </a:xfrm>
          <a:prstGeom prst="rect">
            <a:avLst/>
          </a:prstGeom>
          <a:solidFill>
            <a:srgbClr val="94D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10856" y="464840"/>
            <a:ext cx="497838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段</a:t>
            </a:r>
            <a:endParaRPr lang="zh-CN" altLang="en-US" sz="6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858500" y="558800"/>
            <a:ext cx="1333500" cy="0"/>
          </a:xfrm>
          <a:prstGeom prst="line">
            <a:avLst/>
          </a:prstGeom>
          <a:ln w="19050">
            <a:solidFill>
              <a:srgbClr val="94D2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295525" y="558800"/>
            <a:ext cx="8301355" cy="15684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3200">
                <a:latin typeface="Arial" panose="020B0604020202020204" pitchFamily="34" charset="0"/>
                <a:ea typeface="微软雅黑" panose="020B0503020204020204" charset="-122"/>
              </a:rPr>
              <a:t>共性问题：出现三大段或者过多小段、段落之间缺乏衔接、段落之间逻辑顺序不合理，结尾缺乏总结段。</a:t>
            </a:r>
            <a:endParaRPr lang="zh-CN" sz="32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95525" y="2127250"/>
            <a:ext cx="9244330" cy="4523105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lang="zh-CN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改正：</a:t>
            </a:r>
            <a:r>
              <a:rPr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①</a:t>
            </a:r>
            <a:r>
              <a:rPr lang="zh-CN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要注意</a:t>
            </a:r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凤头、猪肚、豹尾</a:t>
            </a:r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的原则，中间段落</a:t>
            </a:r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5—7</a:t>
            </a:r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段最佳。</a:t>
            </a:r>
            <a:endParaRPr lang="zh-CN" altLang="en-US" sz="3200" b="1">
              <a:solidFill>
                <a:schemeClr val="accent2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②</a:t>
            </a:r>
            <a:r>
              <a:rPr lang="zh-CN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注意整篇文章的逻辑顺序，可先打草稿，理出框架，再正式写作。</a:t>
            </a:r>
            <a:endParaRPr lang="zh-CN" sz="3200" b="1">
              <a:solidFill>
                <a:schemeClr val="accent2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③</a:t>
            </a:r>
            <a:r>
              <a:rPr lang="zh-CN" sz="3200" b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过渡讲求自然，可用人物对话或者心理描写过渡，或者根据故事推进转场。</a:t>
            </a:r>
            <a:endParaRPr lang="zh-CN" sz="3200" b="1">
              <a:solidFill>
                <a:schemeClr val="accent2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941</Words>
  <Application>WPS 演示</Application>
  <PresentationFormat>宽屏</PresentationFormat>
  <Paragraphs>70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黑体</vt:lpstr>
      <vt:lpstr>阿里巴巴普惠体 B</vt:lpstr>
      <vt:lpstr>楷体</vt:lpstr>
      <vt:lpstr>微软雅黑</vt:lpstr>
      <vt:lpstr>Arial Unicode MS</vt:lpstr>
      <vt:lpstr>等线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马 振兴</dc:creator>
  <cp:lastModifiedBy>Administrator</cp:lastModifiedBy>
  <cp:revision>27</cp:revision>
  <dcterms:created xsi:type="dcterms:W3CDTF">2020-02-22T10:39:00Z</dcterms:created>
  <dcterms:modified xsi:type="dcterms:W3CDTF">2023-11-15T03:15:36Z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E116B28969564AD686881491F192B6B2_12</vt:lpwstr>
  </property>
  <property fmtid="{D5CDD505-2E9C-101B-9397-08002B2CF9AE}" pid="3" name="KSOProductBuildVer">
    <vt:lpwstr>2052-10.8.2.6726</vt:lpwstr>
  </property>
</Properties>
</file>