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6"/>
  </p:notesMasterIdLst>
  <p:sldIdLst>
    <p:sldId id="256" r:id="rId3"/>
    <p:sldId id="347" r:id="rId4"/>
    <p:sldId id="282" r:id="rId5"/>
    <p:sldId id="274" r:id="rId6"/>
    <p:sldId id="275" r:id="rId7"/>
    <p:sldId id="331" r:id="rId8"/>
    <p:sldId id="332" r:id="rId9"/>
    <p:sldId id="276" r:id="rId10"/>
    <p:sldId id="333" r:id="rId11"/>
    <p:sldId id="334" r:id="rId12"/>
    <p:sldId id="283" r:id="rId13"/>
    <p:sldId id="284" r:id="rId14"/>
    <p:sldId id="285" r:id="rId15"/>
    <p:sldId id="287" r:id="rId16"/>
    <p:sldId id="300" r:id="rId17"/>
    <p:sldId id="286" r:id="rId18"/>
    <p:sldId id="305" r:id="rId19"/>
    <p:sldId id="288" r:id="rId20"/>
    <p:sldId id="289" r:id="rId21"/>
    <p:sldId id="291" r:id="rId22"/>
    <p:sldId id="290" r:id="rId23"/>
    <p:sldId id="373" r:id="rId24"/>
    <p:sldId id="375" r:id="rId25"/>
  </p:sldIdLst>
  <p:sldSz cx="12192000" cy="6858000" type="screen16x9"/>
  <p:notesSz cx="6858000" cy="9144000"/>
  <p:custDataLst>
    <p:tags r:id="rId30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F5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0" Type="http://schemas.openxmlformats.org/officeDocument/2006/relationships/tags" Target="tags/tag5.xml"/><Relationship Id="rId3" Type="http://schemas.openxmlformats.org/officeDocument/2006/relationships/slide" Target="slides/slide1.xml"/><Relationship Id="rId29" Type="http://schemas.openxmlformats.org/officeDocument/2006/relationships/tableStyles" Target="tableStyles.xml"/><Relationship Id="rId28" Type="http://schemas.openxmlformats.org/officeDocument/2006/relationships/viewProps" Target="viewProps.xml"/><Relationship Id="rId27" Type="http://schemas.openxmlformats.org/officeDocument/2006/relationships/presProps" Target="presProps.xml"/><Relationship Id="rId26" Type="http://schemas.openxmlformats.org/officeDocument/2006/relationships/notesMaster" Target="notesMasters/notesMaster1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9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92" tIns="45745" rIns="91492" bIns="45745" numCol="1" anchor="t" anchorCtr="0" compatLnSpc="1"/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92" tIns="45745" rIns="91492" bIns="45745" numCol="1" anchor="t" anchorCtr="0" compatLnSpc="1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7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ffectLst/>
        </p:spPr>
      </p:sp>
      <p:sp>
        <p:nvSpPr>
          <p:cNvPr id="10487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92" tIns="45745" rIns="91492" bIns="45745" numCol="1" anchor="t" anchorCtr="0" compatLnSpc="1"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10487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92" tIns="45745" rIns="91492" bIns="45745" numCol="1" anchor="b" anchorCtr="0" compatLnSpc="1"/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92" tIns="45745" rIns="91492" bIns="45745" numCol="1" anchor="b" anchorCtr="0" compatLnSpc="1"/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PhAnim="0" showMasterSp="0">
  <p:cSld name="标题幻灯片"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050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208933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标题 2050"/>
          <p:cNvSpPr>
            <a:spLocks noGrp="1"/>
          </p:cNvSpPr>
          <p:nvPr>
            <p:ph type="ctrTitle"/>
          </p:nvPr>
        </p:nvSpPr>
        <p:spPr>
          <a:xfrm>
            <a:off x="626533" y="1198563"/>
            <a:ext cx="10943167" cy="108267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lvl="0" algn="ctr"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2052" name="副标题 2051"/>
          <p:cNvSpPr>
            <a:spLocks noGrp="1"/>
          </p:cNvSpPr>
          <p:nvPr>
            <p:ph type="subTitle" idx="1"/>
          </p:nvPr>
        </p:nvSpPr>
        <p:spPr>
          <a:xfrm>
            <a:off x="626533" y="2422525"/>
            <a:ext cx="10949517" cy="175260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marL="0" lvl="0" indent="0" algn="ctr">
              <a:buNone/>
              <a:defRPr>
                <a:solidFill>
                  <a:schemeClr val="bg1"/>
                </a:solidFill>
              </a:defRPr>
            </a:lvl1pPr>
            <a:lvl2pPr marL="457200" lvl="1" indent="0" algn="ctr">
              <a:buNone/>
              <a:defRPr>
                <a:solidFill>
                  <a:schemeClr val="tx1"/>
                </a:solidFill>
              </a:defRPr>
            </a:lvl2pPr>
            <a:lvl3pPr marL="914400" lvl="2" indent="0" algn="ctr">
              <a:buNone/>
              <a:defRPr>
                <a:solidFill>
                  <a:schemeClr val="tx1"/>
                </a:solidFill>
              </a:defRPr>
            </a:lvl3pPr>
            <a:lvl4pPr marL="1371600" lvl="3" indent="0" algn="ctr">
              <a:buNone/>
              <a:defRPr>
                <a:solidFill>
                  <a:schemeClr val="tx1"/>
                </a:solidFill>
              </a:defRPr>
            </a:lvl4pPr>
            <a:lvl5pPr marL="1828800" lvl="4" indent="0" algn="ctr">
              <a:buNone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2053" name="日期占位符 2052"/>
          <p:cNvSpPr>
            <a:spLocks noGrp="1"/>
          </p:cNvSpPr>
          <p:nvPr>
            <p:ph type="dt" sz="half" idx="2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>
              <a:defRPr sz="1400"/>
            </a:lvl1pPr>
          </a:lstStyle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2054" name="页脚占位符 2053"/>
          <p:cNvSpPr>
            <a:spLocks noGrp="1"/>
          </p:cNvSpPr>
          <p:nvPr>
            <p:ph type="ftr" sz="quarter" idx="3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algn="ctr">
              <a:defRPr sz="1400"/>
            </a:lvl1pPr>
          </a:lstStyle>
          <a:p>
            <a:endParaRPr lang="zh-CN" altLang="en-US"/>
          </a:p>
        </p:txBody>
      </p:sp>
      <p:sp>
        <p:nvSpPr>
          <p:cNvPr id="2055" name="灯片编号占位符 2054"/>
          <p:cNvSpPr>
            <a:spLocks noGrp="1"/>
          </p:cNvSpPr>
          <p:nvPr>
            <p:ph type="sldNum" sz="quarter" idx="4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algn="r">
              <a:defRPr sz="1400"/>
            </a:lvl1pPr>
          </a:lstStyle>
          <a:p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190500"/>
            <a:ext cx="2743200" cy="593725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190500"/>
            <a:ext cx="8070573" cy="593725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174750"/>
            <a:ext cx="5376672" cy="49530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05728" y="1174750"/>
            <a:ext cx="5376672" cy="49530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86775" y="1778438"/>
            <a:ext cx="4873575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186775" y="2665379"/>
            <a:ext cx="4873575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6939" y="1778438"/>
            <a:ext cx="4897576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6939" y="2665379"/>
            <a:ext cx="4897576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165349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165349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1026" name="Picture 9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12208933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标题 1026"/>
          <p:cNvSpPr>
            <a:spLocks noGrp="1"/>
          </p:cNvSpPr>
          <p:nvPr>
            <p:ph type="title"/>
          </p:nvPr>
        </p:nvSpPr>
        <p:spPr>
          <a:xfrm>
            <a:off x="609600" y="190500"/>
            <a:ext cx="10972800" cy="582613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8" name="文本占位符 1027"/>
          <p:cNvSpPr>
            <a:spLocks noGrp="1"/>
          </p:cNvSpPr>
          <p:nvPr>
            <p:ph type="body" idx="1"/>
          </p:nvPr>
        </p:nvSpPr>
        <p:spPr>
          <a:xfrm>
            <a:off x="609600" y="1174750"/>
            <a:ext cx="109728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029" name="日期占位符 1028"/>
          <p:cNvSpPr>
            <a:spLocks noGrp="1"/>
          </p:cNvSpPr>
          <p:nvPr>
            <p:ph type="dt" sz="half" idx="2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1030" name="页脚占位符 1029"/>
          <p:cNvSpPr>
            <a:spLocks noGrp="1"/>
          </p:cNvSpPr>
          <p:nvPr>
            <p:ph type="ftr" sz="quarter" idx="3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endParaRPr lang="zh-CN" altLang="en-US"/>
          </a:p>
        </p:txBody>
      </p:sp>
      <p:sp>
        <p:nvSpPr>
          <p:cNvPr id="1031" name="灯片编号占位符 1030"/>
          <p:cNvSpPr>
            <a:spLocks noGrp="1"/>
          </p:cNvSpPr>
          <p:nvPr>
            <p:ph type="sldNum" sz="quarter" idx="4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3600" b="0" i="0" u="none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4.png"/><Relationship Id="rId1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7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8.wmf"/><Relationship Id="rId1" Type="http://schemas.openxmlformats.org/officeDocument/2006/relationships/slide" Target="slide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9.jpe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4" name=""/>
        <p:cNvGrpSpPr/>
        <p:nvPr/>
      </p:nvGrpSpPr>
      <p:grpSpPr/>
      <p:pic>
        <p:nvPicPr>
          <p:cNvPr id="2097152" name="图片 4" descr="pic_5tu_big_201903181815211732"/>
          <p:cNvPicPr>
            <a:picLocks noChangeAspect="1"/>
          </p:cNvPicPr>
          <p:nvPr/>
        </p:nvPicPr>
        <p:blipFill>
          <a:blip r:embed="rId1"/>
          <a:srcRect l="842" t="43161" r="842" b="15230"/>
          <a:stretch>
            <a:fillRect/>
          </a:stretch>
        </p:blipFill>
        <p:spPr>
          <a:xfrm>
            <a:off x="0" y="-9525"/>
            <a:ext cx="12230100" cy="6896100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19260" h="10860">
                <a:moveTo>
                  <a:pt x="0" y="0"/>
                </a:moveTo>
                <a:lnTo>
                  <a:pt x="19260" y="0"/>
                </a:lnTo>
                <a:lnTo>
                  <a:pt x="19260" y="10860"/>
                </a:lnTo>
                <a:lnTo>
                  <a:pt x="0" y="10860"/>
                </a:lnTo>
                <a:lnTo>
                  <a:pt x="0" y="0"/>
                </a:lnTo>
                <a:close/>
              </a:path>
            </a:pathLst>
          </a:custGeom>
        </p:spPr>
      </p:pic>
      <p:sp>
        <p:nvSpPr>
          <p:cNvPr id="1048586" name="文本框 5"/>
          <p:cNvSpPr txBox="1"/>
          <p:nvPr/>
        </p:nvSpPr>
        <p:spPr>
          <a:xfrm>
            <a:off x="5353050" y="1686560"/>
            <a:ext cx="2553335" cy="2326641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5000" b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楷体" panose="02010609060101010101" charset="-122"/>
                <a:ea typeface="楷体" panose="02010609060101010101" charset="-122"/>
              </a:rPr>
              <a:t>狼</a:t>
            </a:r>
            <a:endParaRPr lang="zh-CN" altLang="en-US" sz="15000" b="1">
              <a:solidFill>
                <a:schemeClr val="tx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楷体" panose="02010609060101010101" charset="-122"/>
              <a:ea typeface="楷体" panose="02010609060101010101" charset="-122"/>
            </a:endParaRPr>
          </a:p>
        </p:txBody>
      </p:sp>
      <p:grpSp>
        <p:nvGrpSpPr>
          <p:cNvPr id="25" name="组合 8"/>
          <p:cNvGrpSpPr/>
          <p:nvPr/>
        </p:nvGrpSpPr>
        <p:grpSpPr>
          <a:xfrm>
            <a:off x="7223760" y="1095375"/>
            <a:ext cx="803713" cy="1807648"/>
            <a:chOff x="16655" y="1377"/>
            <a:chExt cx="1835" cy="4125"/>
          </a:xfrm>
        </p:grpSpPr>
        <p:pic>
          <p:nvPicPr>
            <p:cNvPr id="2097153" name="图片 6" descr="778888"/>
            <p:cNvPicPr>
              <a:picLocks noChangeAspect="1"/>
            </p:cNvPicPr>
            <p:nvPr/>
          </p:nvPicPr>
          <p:blipFill>
            <a:blip r:embed="rId2"/>
            <a:srcRect l="28490" t="16750" r="33750" b="17250"/>
            <a:stretch>
              <a:fillRect/>
            </a:stretch>
          </p:blipFill>
          <p:spPr>
            <a:xfrm>
              <a:off x="16655" y="1377"/>
              <a:ext cx="1835" cy="4125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1048587" name="文本框 9"/>
            <p:cNvSpPr txBox="1"/>
            <p:nvPr/>
          </p:nvSpPr>
          <p:spPr>
            <a:xfrm>
              <a:off x="16953" y="2013"/>
              <a:ext cx="1260" cy="2853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p>
              <a:r>
                <a:rPr lang="zh-CN" altLang="en-US" sz="2400" b="1">
                  <a:solidFill>
                    <a:schemeClr val="bg1"/>
                  </a:solidFill>
                  <a:latin typeface="华文行楷" panose="02010800040101010101" charset="-122"/>
                  <a:ea typeface="华文行楷" panose="02010800040101010101" charset="-122"/>
                </a:rPr>
                <a:t>蒲松龄</a:t>
              </a:r>
              <a:endParaRPr lang="zh-CN" altLang="en-US" sz="2400" b="1">
                <a:solidFill>
                  <a:schemeClr val="bg1"/>
                </a:solidFill>
                <a:latin typeface="华文行楷" panose="02010800040101010101" charset="-122"/>
                <a:ea typeface="华文行楷" panose="02010800040101010101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97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97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97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485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485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4858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.0"/>
                                          </p:val>
                                        </p:tav>
                                        <p:tav tm="100000">
                                          <p:val>
                                            <p:fltVal val="0.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48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58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097159" name="图片 22" descr="未标题-1"/>
          <p:cNvPicPr>
            <a:picLocks noChangeAspect="1"/>
          </p:cNvPicPr>
          <p:nvPr/>
        </p:nvPicPr>
        <p:blipFill>
          <a:blip r:embed="rId1"/>
          <a:srcRect l="29245" b="26468"/>
          <a:stretch>
            <a:fillRect/>
          </a:stretch>
        </p:blipFill>
        <p:spPr>
          <a:xfrm flipH="1">
            <a:off x="8039735" y="3646805"/>
            <a:ext cx="4118610" cy="390652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sp>
        <p:nvSpPr>
          <p:cNvPr id="13314" name="TextBox 1"/>
          <p:cNvSpPr txBox="1"/>
          <p:nvPr>
            <p:custDataLst>
              <p:tags r:id="rId2"/>
            </p:custDataLst>
          </p:nvPr>
        </p:nvSpPr>
        <p:spPr>
          <a:xfrm>
            <a:off x="76835" y="189230"/>
            <a:ext cx="12385040" cy="23069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zh-CN" altLang="zh-CN" sz="4800" b="1" dirty="0">
                <a:solidFill>
                  <a:schemeClr val="accent5">
                    <a:lumMod val="10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狼亦</a:t>
            </a:r>
            <a:r>
              <a:rPr lang="zh-CN" altLang="zh-CN" sz="4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黠</a:t>
            </a:r>
            <a:r>
              <a:rPr lang="zh-CN" altLang="zh-CN" sz="4800" b="1" dirty="0">
                <a:solidFill>
                  <a:schemeClr val="accent5">
                    <a:lumMod val="10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矣，而</a:t>
            </a:r>
            <a:r>
              <a:rPr lang="zh-CN" altLang="zh-CN" sz="4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顷刻</a:t>
            </a:r>
            <a:r>
              <a:rPr lang="zh-CN" altLang="zh-CN" sz="4800" b="1" dirty="0">
                <a:solidFill>
                  <a:schemeClr val="accent5">
                    <a:lumMod val="10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两毙，</a:t>
            </a:r>
            <a:r>
              <a:rPr lang="zh-CN" altLang="zh-CN" sz="4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禽兽之</a:t>
            </a:r>
            <a:r>
              <a:rPr lang="zh-CN" altLang="zh-CN" sz="4800" b="1" u="sng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变诈几何</a:t>
            </a:r>
            <a:r>
              <a:rPr lang="zh-CN" altLang="zh-CN" sz="4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哉？</a:t>
            </a:r>
            <a:endParaRPr lang="zh-CN" altLang="zh-CN" sz="4800" b="1" dirty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endParaRPr lang="zh-CN" altLang="zh-CN" sz="4800" b="1" dirty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r>
              <a:rPr lang="zh-CN" altLang="zh-CN" sz="4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止增笑</a:t>
            </a:r>
            <a:r>
              <a:rPr lang="zh-CN" altLang="zh-CN" sz="4800" b="1" u="sng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耳</a:t>
            </a:r>
            <a:r>
              <a:rPr lang="zh-CN" altLang="zh-CN" sz="4800" b="1" dirty="0">
                <a:solidFill>
                  <a:schemeClr val="accent5">
                    <a:lumMod val="10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。</a:t>
            </a:r>
            <a:endParaRPr lang="zh-CN" altLang="zh-CN" sz="4800" b="1" dirty="0">
              <a:solidFill>
                <a:schemeClr val="accent5">
                  <a:lumMod val="10000"/>
                </a:schemeClr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sp>
        <p:nvSpPr>
          <p:cNvPr id="13315" name="TextBox 2"/>
          <p:cNvSpPr txBox="1"/>
          <p:nvPr>
            <p:custDataLst>
              <p:tags r:id="rId3"/>
            </p:custDataLst>
          </p:nvPr>
        </p:nvSpPr>
        <p:spPr>
          <a:xfrm>
            <a:off x="448310" y="3506470"/>
            <a:ext cx="11294745" cy="2251710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wrap="square">
            <a:spAutoFit/>
          </a:bodyPr>
          <a:p>
            <a:pPr indent="720090" algn="l" fontAlgn="auto">
              <a:lnSpc>
                <a:spcPct val="130000"/>
              </a:lnSpc>
            </a:pPr>
            <a:r>
              <a:rPr lang="zh-CN" altLang="zh-CN" sz="36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狼也太狡猾了，可是一会儿两只狼都被砍死，禽兽的</a:t>
            </a:r>
            <a:r>
              <a:rPr lang="zh-CN" altLang="en-US" sz="36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诡诈</a:t>
            </a:r>
            <a:r>
              <a:rPr lang="zh-CN" altLang="zh-CN" sz="36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手段能有多少呢？</a:t>
            </a:r>
            <a:r>
              <a:rPr lang="zh-CN" altLang="en-US" sz="36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只是</a:t>
            </a:r>
            <a:r>
              <a:rPr lang="zh-CN" altLang="zh-CN" sz="36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增加笑料罢了。</a:t>
            </a:r>
            <a:br>
              <a:rPr lang="zh-CN" altLang="zh-CN" sz="36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</a:br>
            <a:endParaRPr lang="zh-CN" altLang="zh-CN" sz="3600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ldLvl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3" name=""/>
        <p:cNvGrpSpPr/>
        <p:nvPr/>
      </p:nvGrpSpPr>
      <p:grpSpPr/>
      <p:pic>
        <p:nvPicPr>
          <p:cNvPr id="2097156" name="图片 2" descr="59274a9a858c282130a4a95b0ecfbe993e61d910eb8e-lP9OkJ_fw65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524250"/>
            <a:ext cx="3333750" cy="333375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048614" name="任意多边形 6"/>
          <p:cNvSpPr/>
          <p:nvPr/>
        </p:nvSpPr>
        <p:spPr>
          <a:xfrm>
            <a:off x="829945" y="828675"/>
            <a:ext cx="10782300" cy="5200650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16980" h="8190">
                <a:moveTo>
                  <a:pt x="0" y="0"/>
                </a:moveTo>
                <a:lnTo>
                  <a:pt x="16980" y="0"/>
                </a:lnTo>
                <a:lnTo>
                  <a:pt x="16980" y="8190"/>
                </a:lnTo>
                <a:lnTo>
                  <a:pt x="3778" y="8190"/>
                </a:lnTo>
                <a:lnTo>
                  <a:pt x="3778" y="7980"/>
                </a:lnTo>
                <a:lnTo>
                  <a:pt x="16786" y="7980"/>
                </a:lnTo>
                <a:lnTo>
                  <a:pt x="16786" y="210"/>
                </a:lnTo>
                <a:lnTo>
                  <a:pt x="195" y="210"/>
                </a:lnTo>
                <a:lnTo>
                  <a:pt x="195" y="5124"/>
                </a:lnTo>
                <a:lnTo>
                  <a:pt x="0" y="5124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9458" name="TextBox 3"/>
          <p:cNvSpPr txBox="1"/>
          <p:nvPr/>
        </p:nvSpPr>
        <p:spPr>
          <a:xfrm>
            <a:off x="3522345" y="1279208"/>
            <a:ext cx="4535488" cy="101473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zh-CN" sz="6000" b="1" dirty="0">
                <a:solidFill>
                  <a:schemeClr val="accent5">
                    <a:lumMod val="10000"/>
                  </a:schemeClr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【</a:t>
            </a:r>
            <a:r>
              <a:rPr lang="zh-CN" altLang="en-US" sz="6000" b="1" dirty="0">
                <a:solidFill>
                  <a:schemeClr val="accent5">
                    <a:lumMod val="10000"/>
                  </a:schemeClr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精讲领学</a:t>
            </a:r>
            <a:r>
              <a:rPr lang="en-US" altLang="zh-CN" sz="6000" b="1" dirty="0">
                <a:solidFill>
                  <a:schemeClr val="accent5">
                    <a:lumMod val="10000"/>
                  </a:schemeClr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】</a:t>
            </a:r>
            <a:endParaRPr lang="en-US" altLang="zh-CN" sz="6000" b="1" dirty="0">
              <a:solidFill>
                <a:schemeClr val="accent5">
                  <a:lumMod val="10000"/>
                </a:schemeClr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432175" y="2997835"/>
            <a:ext cx="6262370" cy="6940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40000"/>
              </a:lnSpc>
            </a:pPr>
            <a:r>
              <a:rPr lang="en-US" altLang="zh-CN" sz="2800">
                <a:solidFill>
                  <a:schemeClr val="accent5">
                    <a:lumMod val="1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lang="zh-CN" altLang="en-US" sz="2800">
                <a:solidFill>
                  <a:schemeClr val="accent5">
                    <a:lumMod val="1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结合课下注释，小组讨论，翻译下文。</a:t>
            </a:r>
            <a:endParaRPr lang="en-US" altLang="zh-CN" sz="2800">
              <a:solidFill>
                <a:schemeClr val="accent5">
                  <a:lumMod val="1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/>
                                        <p:tgtEl>
                                          <p:spTgt spid="2097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2000"/>
                                        <p:tgtEl>
                                          <p:spTgt spid="2097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048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14" grpId="0" bldLvl="0" animBg="1"/>
      <p:bldP spid="3" grpId="0"/>
      <p:bldP spid="1945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75" name="组合 3"/>
          <p:cNvGrpSpPr/>
          <p:nvPr/>
        </p:nvGrpSpPr>
        <p:grpSpPr>
          <a:xfrm>
            <a:off x="-55245" y="-24130"/>
            <a:ext cx="12839700" cy="6905625"/>
            <a:chOff x="-802" y="0"/>
            <a:chExt cx="20220" cy="10875"/>
          </a:xfrm>
        </p:grpSpPr>
        <p:sp>
          <p:nvSpPr>
            <p:cNvPr id="1048654" name="矩形 2"/>
            <p:cNvSpPr/>
            <p:nvPr/>
          </p:nvSpPr>
          <p:spPr>
            <a:xfrm>
              <a:off x="-802" y="0"/>
              <a:ext cx="20002" cy="10875"/>
            </a:xfrm>
            <a:prstGeom prst="rect">
              <a:avLst/>
            </a:prstGeom>
            <a:solidFill>
              <a:srgbClr val="F5F5F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pic>
          <p:nvPicPr>
            <p:cNvPr id="2097165" name="图片 1" descr="6f0fbd2fc96f0f376b533e44b9bd0c6b11dfc445115bb-x7ZgRp_fw658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14121" y="5578"/>
              <a:ext cx="5297" cy="5297"/>
            </a:xfrm>
            <a:prstGeom prst="rect">
              <a:avLst/>
            </a:prstGeom>
          </p:spPr>
        </p:pic>
      </p:grpSp>
      <p:sp>
        <p:nvSpPr>
          <p:cNvPr id="15362" name="Rectangle 2"/>
          <p:cNvSpPr>
            <a:spLocks noGrp="1" noRot="1"/>
          </p:cNvSpPr>
          <p:nvPr>
            <p:ph type="title"/>
          </p:nvPr>
        </p:nvSpPr>
        <p:spPr/>
        <p:txBody>
          <a:bodyPr vert="horz" wrap="square" lIns="91440" tIns="45720" rIns="91440" bIns="45720" anchor="ctr"/>
          <a:p>
            <a:pPr eaLnBrk="1" hangingPunct="1"/>
            <a:r>
              <a:rPr lang="zh-CN" altLang="en-US" b="1" dirty="0">
                <a:solidFill>
                  <a:srgbClr val="FF0000"/>
                </a:solidFill>
                <a:latin typeface="Arial" panose="020B0604020202020204" pitchFamily="34" charset="0"/>
                <a:ea typeface="黑体" panose="02010609060101010101" pitchFamily="2" charset="-122"/>
                <a:sym typeface="+mn-ea"/>
              </a:rPr>
              <a:t>词类活用</a:t>
            </a:r>
            <a:endParaRPr lang="en-US" altLang="zh-CN" b="1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15363" name="Rectangle 3"/>
          <p:cNvSpPr>
            <a:spLocks noGrp="1" noRot="1"/>
          </p:cNvSpPr>
          <p:nvPr>
            <p:ph idx="1"/>
          </p:nvPr>
        </p:nvSpPr>
        <p:spPr>
          <a:xfrm>
            <a:off x="1398905" y="1061085"/>
            <a:ext cx="8939530" cy="4285615"/>
          </a:xfrm>
        </p:spPr>
        <p:txBody>
          <a:bodyPr vert="horz" wrap="square" lIns="91440" tIns="45720" rIns="91440" bIns="45720" anchor="t">
            <a:normAutofit lnSpcReduction="20000"/>
          </a:bodyPr>
          <a:p>
            <a:pPr eaLnBrk="1" hangingPunct="1">
              <a:lnSpc>
                <a:spcPct val="80000"/>
              </a:lnSpc>
              <a:buNone/>
            </a:pPr>
            <a:r>
              <a:rPr lang="en-US" altLang="zh-CN" sz="2800" b="1" dirty="0"/>
              <a:t>1.</a:t>
            </a:r>
            <a:r>
              <a:rPr lang="zh-CN" altLang="en-US" sz="2800" b="1" dirty="0"/>
              <a:t>狼不敢</a:t>
            </a:r>
            <a:r>
              <a:rPr lang="zh-CN" altLang="en-US" sz="2800" b="1" dirty="0">
                <a:solidFill>
                  <a:srgbClr val="FF0000"/>
                </a:solidFill>
              </a:rPr>
              <a:t>前              </a:t>
            </a:r>
            <a:r>
              <a:rPr lang="zh-CN" altLang="en-US" sz="2800" b="1" dirty="0"/>
              <a:t>（</a:t>
            </a:r>
            <a:r>
              <a:rPr lang="zh-CN" altLang="en-US" sz="2800" b="1" dirty="0">
                <a:solidFill>
                  <a:srgbClr val="FF0000"/>
                </a:solidFill>
              </a:rPr>
              <a:t>                                          </a:t>
            </a:r>
            <a:r>
              <a:rPr lang="zh-CN" altLang="en-US" sz="2800" b="1" dirty="0"/>
              <a:t>）</a:t>
            </a:r>
            <a:endParaRPr lang="zh-CN" altLang="en-US" sz="2800" b="1" dirty="0"/>
          </a:p>
          <a:p>
            <a:pPr eaLnBrk="1" hangingPunct="1">
              <a:lnSpc>
                <a:spcPct val="80000"/>
              </a:lnSpc>
              <a:buNone/>
            </a:pPr>
            <a:r>
              <a:rPr lang="zh-CN" altLang="en-US" sz="2800" b="1" dirty="0">
                <a:solidFill>
                  <a:srgbClr val="FF0000"/>
                </a:solidFill>
              </a:rPr>
              <a:t>     </a:t>
            </a:r>
            <a:endParaRPr lang="zh-CN" altLang="en-US" sz="2800" b="1" dirty="0">
              <a:solidFill>
                <a:srgbClr val="FF0000"/>
              </a:solidFill>
            </a:endParaRPr>
          </a:p>
          <a:p>
            <a:pPr eaLnBrk="1" hangingPunct="1">
              <a:lnSpc>
                <a:spcPct val="80000"/>
              </a:lnSpc>
              <a:buNone/>
            </a:pPr>
            <a:r>
              <a:rPr lang="en-US" altLang="zh-CN" sz="2800" b="1" dirty="0"/>
              <a:t>2.</a:t>
            </a:r>
            <a:r>
              <a:rPr lang="zh-CN" altLang="en-US" sz="2800" b="1" dirty="0"/>
              <a:t>一狼</a:t>
            </a:r>
            <a:r>
              <a:rPr lang="zh-CN" altLang="en-US" sz="2800" b="1" dirty="0">
                <a:solidFill>
                  <a:srgbClr val="FF0000"/>
                </a:solidFill>
              </a:rPr>
              <a:t>洞</a:t>
            </a:r>
            <a:r>
              <a:rPr lang="zh-CN" altLang="en-US" sz="2800" b="1" dirty="0"/>
              <a:t>其中          （                                           ）</a:t>
            </a:r>
            <a:endParaRPr lang="zh-CN" altLang="en-US" sz="2800" b="1" dirty="0"/>
          </a:p>
          <a:p>
            <a:pPr eaLnBrk="1" hangingPunct="1">
              <a:lnSpc>
                <a:spcPct val="80000"/>
              </a:lnSpc>
              <a:buNone/>
            </a:pPr>
            <a:r>
              <a:rPr lang="zh-CN" altLang="en-US" sz="2800" b="1" dirty="0"/>
              <a:t>     </a:t>
            </a:r>
            <a:endParaRPr lang="zh-CN" altLang="en-US" sz="2800" b="1" dirty="0"/>
          </a:p>
          <a:p>
            <a:pPr eaLnBrk="1" hangingPunct="1">
              <a:lnSpc>
                <a:spcPct val="80000"/>
              </a:lnSpc>
              <a:buNone/>
            </a:pPr>
            <a:r>
              <a:rPr lang="en-US" altLang="zh-CN" sz="2800" b="1" dirty="0"/>
              <a:t>3.</a:t>
            </a:r>
            <a:r>
              <a:rPr lang="zh-CN" altLang="en-US" sz="2800" b="1" dirty="0"/>
              <a:t>其一</a:t>
            </a:r>
            <a:r>
              <a:rPr lang="zh-CN" altLang="en-US" sz="2800" b="1" dirty="0">
                <a:solidFill>
                  <a:srgbClr val="FF0000"/>
                </a:solidFill>
              </a:rPr>
              <a:t>犬</a:t>
            </a:r>
            <a:r>
              <a:rPr lang="zh-CN" altLang="en-US" sz="2800" b="1" dirty="0"/>
              <a:t>坐于前       （                                          ）</a:t>
            </a:r>
            <a:endParaRPr lang="zh-CN" altLang="en-US" sz="2800" b="1" dirty="0"/>
          </a:p>
          <a:p>
            <a:pPr eaLnBrk="1" hangingPunct="1">
              <a:lnSpc>
                <a:spcPct val="80000"/>
              </a:lnSpc>
              <a:buNone/>
            </a:pPr>
            <a:r>
              <a:rPr lang="en-US" altLang="zh-CN" sz="2800" b="1" dirty="0"/>
              <a:t>    </a:t>
            </a:r>
            <a:endParaRPr lang="en-US" altLang="zh-CN" sz="2800" b="1" dirty="0"/>
          </a:p>
          <a:p>
            <a:pPr eaLnBrk="1" hangingPunct="1">
              <a:lnSpc>
                <a:spcPct val="80000"/>
              </a:lnSpc>
              <a:buNone/>
            </a:pPr>
            <a:r>
              <a:rPr lang="en-US" altLang="zh-CN" sz="2800" b="1" dirty="0"/>
              <a:t>4.</a:t>
            </a:r>
            <a:r>
              <a:rPr lang="zh-CN" altLang="en-US" sz="2800" b="1" dirty="0"/>
              <a:t>意将</a:t>
            </a:r>
            <a:r>
              <a:rPr lang="zh-CN" altLang="en-US" sz="2800" b="1" dirty="0">
                <a:solidFill>
                  <a:srgbClr val="FF0000"/>
                </a:solidFill>
              </a:rPr>
              <a:t>隧</a:t>
            </a:r>
            <a:r>
              <a:rPr lang="zh-CN" altLang="en-US" sz="2800" b="1" dirty="0"/>
              <a:t>入以攻其后（                                          ）</a:t>
            </a:r>
            <a:endParaRPr lang="zh-CN" altLang="en-US" sz="2800" b="1" dirty="0"/>
          </a:p>
          <a:p>
            <a:pPr eaLnBrk="1" hangingPunct="1">
              <a:lnSpc>
                <a:spcPct val="80000"/>
              </a:lnSpc>
              <a:buNone/>
            </a:pPr>
            <a:endParaRPr lang="zh-CN" altLang="en-US" sz="2800" b="1" dirty="0"/>
          </a:p>
          <a:p>
            <a:pPr eaLnBrk="1" hangingPunct="1">
              <a:lnSpc>
                <a:spcPct val="80000"/>
              </a:lnSpc>
              <a:buNone/>
            </a:pPr>
            <a:r>
              <a:rPr lang="en-US" altLang="zh-CN" sz="2800" b="1" dirty="0"/>
              <a:t>5.</a:t>
            </a:r>
            <a:r>
              <a:rPr lang="zh-CN" altLang="en-US" sz="2800" b="1" dirty="0"/>
              <a:t>恐前后受其</a:t>
            </a:r>
            <a:r>
              <a:rPr lang="zh-CN" altLang="en-US" sz="2800" b="1" dirty="0">
                <a:solidFill>
                  <a:srgbClr val="FF0000"/>
                </a:solidFill>
              </a:rPr>
              <a:t>敌       </a:t>
            </a:r>
            <a:r>
              <a:rPr lang="zh-CN" altLang="en-US" sz="2800" b="1" dirty="0">
                <a:solidFill>
                  <a:schemeClr val="tx1"/>
                </a:solidFill>
              </a:rPr>
              <a:t>（                                          ）</a:t>
            </a:r>
            <a:endParaRPr lang="zh-CN" altLang="en-US" sz="2800" b="1" dirty="0">
              <a:solidFill>
                <a:schemeClr val="tx1"/>
              </a:solidFill>
            </a:endParaRPr>
          </a:p>
          <a:p>
            <a:pPr eaLnBrk="1" hangingPunct="1">
              <a:lnSpc>
                <a:spcPct val="80000"/>
              </a:lnSpc>
              <a:buNone/>
            </a:pPr>
            <a:endParaRPr lang="zh-CN" altLang="en-US" sz="2800" b="1" dirty="0">
              <a:solidFill>
                <a:schemeClr val="tx1"/>
              </a:solidFill>
            </a:endParaRPr>
          </a:p>
          <a:p>
            <a:pPr eaLnBrk="1" hangingPunct="1">
              <a:lnSpc>
                <a:spcPct val="80000"/>
              </a:lnSpc>
              <a:buNone/>
            </a:pPr>
            <a:r>
              <a:rPr lang="en-US" altLang="zh-CN" sz="2800" b="1" dirty="0">
                <a:solidFill>
                  <a:schemeClr val="tx1"/>
                </a:solidFill>
              </a:rPr>
              <a:t>6.</a:t>
            </a:r>
            <a:r>
              <a:rPr lang="zh-CN" altLang="en-US" sz="2800" b="1" dirty="0">
                <a:solidFill>
                  <a:schemeClr val="tx1"/>
                </a:solidFill>
              </a:rPr>
              <a:t>止增</a:t>
            </a:r>
            <a:r>
              <a:rPr lang="zh-CN" altLang="en-US" sz="2800" b="1" dirty="0">
                <a:solidFill>
                  <a:srgbClr val="FF0000"/>
                </a:solidFill>
              </a:rPr>
              <a:t>笑</a:t>
            </a:r>
            <a:r>
              <a:rPr lang="zh-CN" altLang="en-US" sz="2800" b="1" dirty="0">
                <a:solidFill>
                  <a:schemeClr val="tx1"/>
                </a:solidFill>
              </a:rPr>
              <a:t>耳              （                                   </a:t>
            </a:r>
            <a:r>
              <a:rPr lang="zh-CN" altLang="en-US" sz="2800" b="1" dirty="0">
                <a:solidFill>
                  <a:srgbClr val="FF0000"/>
                </a:solidFill>
              </a:rPr>
              <a:t>   </a:t>
            </a:r>
            <a:r>
              <a:rPr lang="zh-CN" altLang="en-US" sz="2800" b="1" dirty="0">
                <a:solidFill>
                  <a:schemeClr val="tx1"/>
                </a:solidFill>
              </a:rPr>
              <a:t>    ）</a:t>
            </a:r>
            <a:endParaRPr lang="zh-CN" altLang="en-US" sz="2800" b="1" dirty="0">
              <a:solidFill>
                <a:schemeClr val="tx1"/>
              </a:solidFill>
            </a:endParaRPr>
          </a:p>
          <a:p>
            <a:pPr eaLnBrk="1" hangingPunct="1">
              <a:lnSpc>
                <a:spcPct val="80000"/>
              </a:lnSpc>
              <a:buNone/>
            </a:pPr>
            <a:r>
              <a:rPr lang="zh-CN" altLang="en-US" sz="2800" b="1" dirty="0"/>
              <a:t>                                           </a:t>
            </a:r>
            <a:endParaRPr lang="zh-CN" altLang="en-US" sz="2800" b="1" dirty="0"/>
          </a:p>
        </p:txBody>
      </p:sp>
      <p:sp>
        <p:nvSpPr>
          <p:cNvPr id="15364" name="Text Box 4"/>
          <p:cNvSpPr txBox="1"/>
          <p:nvPr/>
        </p:nvSpPr>
        <p:spPr>
          <a:xfrm>
            <a:off x="5504815" y="887730"/>
            <a:ext cx="3698875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rgbClr val="FF0000"/>
                </a:solidFill>
                <a:latin typeface="Verdana" panose="020B0604030504040204" pitchFamily="34" charset="0"/>
                <a:ea typeface="楷体_GB2312" panose="02010609030101010101" pitchFamily="49" charset="-122"/>
              </a:rPr>
              <a:t>名词</a:t>
            </a:r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  <a:ea typeface="楷体_GB2312" panose="02010609030101010101" pitchFamily="49" charset="-122"/>
                <a:sym typeface="+mn-ea"/>
              </a:rPr>
              <a:t>作</a:t>
            </a:r>
            <a:r>
              <a:rPr lang="zh-CN" altLang="en-US" sz="2800" b="1" dirty="0">
                <a:solidFill>
                  <a:srgbClr val="FF0000"/>
                </a:solidFill>
                <a:latin typeface="Verdana" panose="020B0604030504040204" pitchFamily="34" charset="0"/>
                <a:ea typeface="楷体_GB2312" panose="02010609030101010101" pitchFamily="49" charset="-122"/>
              </a:rPr>
              <a:t>动词，上前</a:t>
            </a:r>
            <a:endParaRPr lang="zh-CN" altLang="en-US" sz="2800" b="1" dirty="0">
              <a:solidFill>
                <a:srgbClr val="FF0000"/>
              </a:solidFill>
              <a:latin typeface="Verdana" panose="020B0604030504040204" pitchFamily="34" charset="0"/>
              <a:ea typeface="楷体_GB2312" panose="02010609030101010101" pitchFamily="49" charset="-122"/>
            </a:endParaRPr>
          </a:p>
        </p:txBody>
      </p:sp>
      <p:sp>
        <p:nvSpPr>
          <p:cNvPr id="15365" name="Text Box 5"/>
          <p:cNvSpPr txBox="1"/>
          <p:nvPr/>
        </p:nvSpPr>
        <p:spPr>
          <a:xfrm>
            <a:off x="5504180" y="1581785"/>
            <a:ext cx="361696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rgbClr val="FF0000"/>
                </a:solidFill>
                <a:latin typeface="Verdana" panose="020B0604030504040204" pitchFamily="34" charset="0"/>
                <a:ea typeface="楷体_GB2312" panose="02010609030101010101" pitchFamily="49" charset="-122"/>
                <a:sym typeface="+mn-ea"/>
              </a:rPr>
              <a:t>名词</a:t>
            </a:r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  <a:ea typeface="楷体_GB2312" panose="02010609030101010101" pitchFamily="49" charset="-122"/>
                <a:sym typeface="+mn-ea"/>
              </a:rPr>
              <a:t>作</a:t>
            </a:r>
            <a:r>
              <a:rPr lang="zh-CN" altLang="en-US" sz="2800" b="1" dirty="0">
                <a:solidFill>
                  <a:srgbClr val="FF0000"/>
                </a:solidFill>
                <a:latin typeface="Verdana" panose="020B0604030504040204" pitchFamily="34" charset="0"/>
                <a:ea typeface="楷体_GB2312" panose="02010609030101010101" pitchFamily="49" charset="-122"/>
                <a:sym typeface="+mn-ea"/>
              </a:rPr>
              <a:t>动词</a:t>
            </a:r>
            <a:r>
              <a:rPr lang="zh-CN" altLang="en-US" sz="2800" b="1" dirty="0">
                <a:solidFill>
                  <a:srgbClr val="FF0000"/>
                </a:solidFill>
                <a:latin typeface="Verdana" panose="020B0604030504040204" pitchFamily="34" charset="0"/>
                <a:ea typeface="楷体_GB2312" panose="02010609030101010101" pitchFamily="49" charset="-122"/>
              </a:rPr>
              <a:t>，打洞</a:t>
            </a:r>
            <a:endParaRPr lang="zh-CN" altLang="en-US" sz="2800" b="1" dirty="0">
              <a:solidFill>
                <a:srgbClr val="FF0000"/>
              </a:solidFill>
              <a:latin typeface="Verdana" panose="020B0604030504040204" pitchFamily="34" charset="0"/>
              <a:ea typeface="楷体_GB2312" panose="02010609030101010101" pitchFamily="49" charset="-122"/>
            </a:endParaRPr>
          </a:p>
        </p:txBody>
      </p:sp>
      <p:sp>
        <p:nvSpPr>
          <p:cNvPr id="15366" name="Text Box 6"/>
          <p:cNvSpPr txBox="1"/>
          <p:nvPr/>
        </p:nvSpPr>
        <p:spPr>
          <a:xfrm>
            <a:off x="5180965" y="2249805"/>
            <a:ext cx="4102735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  <a:ea typeface="楷体_GB2312" panose="02010609030101010101" pitchFamily="49" charset="-122"/>
              </a:rPr>
              <a:t>名词作状语，像狗似的</a:t>
            </a:r>
            <a:endParaRPr lang="zh-CN" altLang="en-US" sz="2800" b="1" dirty="0">
              <a:solidFill>
                <a:srgbClr val="FF0000"/>
              </a:solidFill>
              <a:latin typeface="Arial" panose="020B0604020202020204" pitchFamily="34" charset="0"/>
              <a:ea typeface="楷体_GB2312" panose="02010609030101010101" pitchFamily="49" charset="-122"/>
            </a:endParaRPr>
          </a:p>
        </p:txBody>
      </p:sp>
      <p:sp>
        <p:nvSpPr>
          <p:cNvPr id="15369" name="Text Box 6"/>
          <p:cNvSpPr txBox="1"/>
          <p:nvPr/>
        </p:nvSpPr>
        <p:spPr>
          <a:xfrm>
            <a:off x="5360670" y="2880995"/>
            <a:ext cx="392303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  <a:ea typeface="楷体_GB2312" panose="02010609030101010101" pitchFamily="49" charset="-122"/>
              </a:rPr>
              <a:t>名词作状语，从通道</a:t>
            </a:r>
            <a:endParaRPr lang="zh-CN" altLang="en-US" sz="2800" b="1" dirty="0">
              <a:solidFill>
                <a:srgbClr val="FF0000"/>
              </a:solidFill>
              <a:latin typeface="Arial" panose="020B0604020202020204" pitchFamily="34" charset="0"/>
              <a:ea typeface="楷体_GB2312" panose="02010609030101010101" pitchFamily="49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5361305" y="3597910"/>
            <a:ext cx="34417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b="1" dirty="0">
                <a:sym typeface="+mn-ea"/>
              </a:rPr>
              <a:t>   </a:t>
            </a:r>
            <a:r>
              <a:rPr lang="zh-CN" altLang="en-US" sz="2800" b="1" dirty="0">
                <a:solidFill>
                  <a:srgbClr val="FF0000"/>
                </a:solidFill>
                <a:sym typeface="+mn-ea"/>
              </a:rPr>
              <a:t>名词作动词，攻击 </a:t>
            </a:r>
            <a:r>
              <a:rPr lang="zh-CN" altLang="en-US" sz="2800" b="1" dirty="0">
                <a:sym typeface="+mn-ea"/>
              </a:rPr>
              <a:t> </a:t>
            </a:r>
            <a:endParaRPr lang="zh-CN" altLang="en-US" sz="2800"/>
          </a:p>
        </p:txBody>
      </p:sp>
      <p:sp>
        <p:nvSpPr>
          <p:cNvPr id="3" name="文本框 2"/>
          <p:cNvSpPr txBox="1"/>
          <p:nvPr/>
        </p:nvSpPr>
        <p:spPr>
          <a:xfrm>
            <a:off x="5287645" y="4278630"/>
            <a:ext cx="344868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 dirty="0">
                <a:solidFill>
                  <a:srgbClr val="FF0000"/>
                </a:solidFill>
                <a:sym typeface="+mn-ea"/>
              </a:rPr>
              <a:t>    </a:t>
            </a:r>
            <a:r>
              <a:rPr lang="zh-CN" altLang="en-US" sz="2800" b="1" dirty="0">
                <a:solidFill>
                  <a:srgbClr val="FF0000"/>
                </a:solidFill>
                <a:sym typeface="+mn-ea"/>
              </a:rPr>
              <a:t>动词作名词，笑料</a:t>
            </a:r>
            <a:endParaRPr lang="zh-CN" altLang="en-US" sz="2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53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/>
      <p:bldP spid="15365" grpId="0"/>
      <p:bldP spid="15366" grpId="0"/>
      <p:bldP spid="15369" grpId="0"/>
      <p:bldP spid="2" grpId="0"/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组合 3"/>
          <p:cNvGrpSpPr/>
          <p:nvPr/>
        </p:nvGrpSpPr>
        <p:grpSpPr>
          <a:xfrm>
            <a:off x="239395" y="-23495"/>
            <a:ext cx="12191365" cy="6904990"/>
            <a:chOff x="1" y="0"/>
            <a:chExt cx="19199" cy="10874"/>
          </a:xfrm>
        </p:grpSpPr>
        <p:sp>
          <p:nvSpPr>
            <p:cNvPr id="1048654" name="矩形 2"/>
            <p:cNvSpPr/>
            <p:nvPr/>
          </p:nvSpPr>
          <p:spPr>
            <a:xfrm>
              <a:off x="1" y="0"/>
              <a:ext cx="19199" cy="10875"/>
            </a:xfrm>
            <a:prstGeom prst="rect">
              <a:avLst/>
            </a:prstGeom>
            <a:solidFill>
              <a:srgbClr val="F5F5F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pic>
          <p:nvPicPr>
            <p:cNvPr id="2097165" name="图片 1" descr="6f0fbd2fc96f0f376b533e44b9bd0c6b11dfc445115bb-x7ZgRp_fw658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13290" y="4890"/>
              <a:ext cx="5910" cy="5910"/>
            </a:xfrm>
            <a:prstGeom prst="rect">
              <a:avLst/>
            </a:prstGeom>
          </p:spPr>
        </p:pic>
      </p:grpSp>
      <p:sp>
        <p:nvSpPr>
          <p:cNvPr id="19459" name="矩形 15362"/>
          <p:cNvSpPr>
            <a:spLocks noChangeArrowheads="1"/>
          </p:cNvSpPr>
          <p:nvPr/>
        </p:nvSpPr>
        <p:spPr bwMode="auto">
          <a:xfrm>
            <a:off x="3540125" y="1187450"/>
            <a:ext cx="762000" cy="645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3600" b="1">
                <a:solidFill>
                  <a:srgbClr val="FF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止</a:t>
            </a:r>
            <a:endParaRPr lang="zh-CN" altLang="en-US" sz="3600" b="1">
              <a:solidFill>
                <a:srgbClr val="FF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19460" name="矩形 15363"/>
          <p:cNvSpPr>
            <a:spLocks noChangeArrowheads="1"/>
          </p:cNvSpPr>
          <p:nvPr/>
        </p:nvSpPr>
        <p:spPr bwMode="auto">
          <a:xfrm>
            <a:off x="3502025" y="2295525"/>
            <a:ext cx="838200" cy="645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3600" b="1">
                <a:solidFill>
                  <a:srgbClr val="FF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意</a:t>
            </a:r>
            <a:endParaRPr lang="zh-CN" altLang="en-US" sz="3600" b="1">
              <a:solidFill>
                <a:srgbClr val="FF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19461" name="矩形 15364"/>
          <p:cNvSpPr>
            <a:spLocks noChangeArrowheads="1"/>
          </p:cNvSpPr>
          <p:nvPr/>
        </p:nvSpPr>
        <p:spPr bwMode="auto">
          <a:xfrm>
            <a:off x="3578225" y="3643313"/>
            <a:ext cx="762000" cy="645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3600" b="1">
                <a:solidFill>
                  <a:srgbClr val="FF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敌</a:t>
            </a:r>
            <a:endParaRPr lang="zh-CN" altLang="en-US" sz="3600" b="1">
              <a:solidFill>
                <a:srgbClr val="FF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19462" name="矩形 15365"/>
          <p:cNvSpPr>
            <a:spLocks noChangeArrowheads="1"/>
          </p:cNvSpPr>
          <p:nvPr/>
        </p:nvSpPr>
        <p:spPr bwMode="auto">
          <a:xfrm>
            <a:off x="3540125" y="5080000"/>
            <a:ext cx="762000" cy="645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3600" b="1">
                <a:solidFill>
                  <a:srgbClr val="FF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前</a:t>
            </a:r>
            <a:endParaRPr lang="zh-CN" altLang="en-US" sz="3600" b="1">
              <a:solidFill>
                <a:srgbClr val="FF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19467" name="左大括号 15370"/>
          <p:cNvSpPr/>
          <p:nvPr/>
        </p:nvSpPr>
        <p:spPr bwMode="auto">
          <a:xfrm>
            <a:off x="4387850" y="1012825"/>
            <a:ext cx="152400" cy="990600"/>
          </a:xfrm>
          <a:prstGeom prst="leftBrace">
            <a:avLst>
              <a:gd name="adj1" fmla="val 54046"/>
              <a:gd name="adj2" fmla="val 50000"/>
            </a:avLst>
          </a:prstGeom>
          <a:noFill/>
          <a:ln w="28575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endParaRPr lang="zh-CN" altLang="en-US">
              <a:latin typeface="Times New Roman" panose="02020603050405020304" pitchFamily="18" charset="0"/>
            </a:endParaRPr>
          </a:p>
        </p:txBody>
      </p:sp>
      <p:sp>
        <p:nvSpPr>
          <p:cNvPr id="19468" name="左大括号 15371"/>
          <p:cNvSpPr/>
          <p:nvPr/>
        </p:nvSpPr>
        <p:spPr bwMode="auto">
          <a:xfrm>
            <a:off x="4387850" y="2222500"/>
            <a:ext cx="152400" cy="876300"/>
          </a:xfrm>
          <a:prstGeom prst="leftBrace">
            <a:avLst>
              <a:gd name="adj1" fmla="val 53773"/>
              <a:gd name="adj2" fmla="val 50000"/>
            </a:avLst>
          </a:prstGeom>
          <a:noFill/>
          <a:ln w="28575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endParaRPr lang="zh-CN" altLang="en-US">
              <a:latin typeface="Times New Roman" panose="02020603050405020304" pitchFamily="18" charset="0"/>
            </a:endParaRPr>
          </a:p>
        </p:txBody>
      </p:sp>
      <p:sp>
        <p:nvSpPr>
          <p:cNvPr id="19469" name="左大括号 15372"/>
          <p:cNvSpPr/>
          <p:nvPr/>
        </p:nvSpPr>
        <p:spPr bwMode="auto">
          <a:xfrm>
            <a:off x="4387850" y="3521075"/>
            <a:ext cx="152400" cy="990600"/>
          </a:xfrm>
          <a:prstGeom prst="leftBrace">
            <a:avLst>
              <a:gd name="adj1" fmla="val 54046"/>
              <a:gd name="adj2" fmla="val 50000"/>
            </a:avLst>
          </a:prstGeom>
          <a:noFill/>
          <a:ln w="28575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endParaRPr lang="zh-CN" altLang="en-US">
              <a:latin typeface="Times New Roman" panose="02020603050405020304" pitchFamily="18" charset="0"/>
            </a:endParaRPr>
          </a:p>
        </p:txBody>
      </p:sp>
      <p:sp>
        <p:nvSpPr>
          <p:cNvPr id="19470" name="左大括号 15373"/>
          <p:cNvSpPr/>
          <p:nvPr/>
        </p:nvSpPr>
        <p:spPr bwMode="auto">
          <a:xfrm>
            <a:off x="4302125" y="4905375"/>
            <a:ext cx="152400" cy="990600"/>
          </a:xfrm>
          <a:prstGeom prst="leftBrace">
            <a:avLst>
              <a:gd name="adj1" fmla="val 54046"/>
              <a:gd name="adj2" fmla="val 50000"/>
            </a:avLst>
          </a:prstGeom>
          <a:noFill/>
          <a:ln w="28575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endParaRPr lang="zh-CN" altLang="en-US">
              <a:latin typeface="Times New Roman" panose="02020603050405020304" pitchFamily="18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57225" y="244475"/>
            <a:ext cx="395097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40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一词多义</a:t>
            </a:r>
            <a:endParaRPr lang="zh-CN" altLang="en-US" sz="40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608830" y="951230"/>
            <a:ext cx="183578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rgbClr val="FF0000"/>
                </a:solidFill>
              </a:rPr>
              <a:t>止</a:t>
            </a:r>
            <a:r>
              <a:rPr lang="zh-CN" altLang="en-US" sz="2800" b="1"/>
              <a:t>有剩骨：</a:t>
            </a:r>
            <a:endParaRPr lang="zh-CN" altLang="en-US" sz="2800" b="1"/>
          </a:p>
        </p:txBody>
      </p:sp>
      <p:sp>
        <p:nvSpPr>
          <p:cNvPr id="4" name="文本框 3"/>
          <p:cNvSpPr txBox="1"/>
          <p:nvPr/>
        </p:nvSpPr>
        <p:spPr>
          <a:xfrm>
            <a:off x="6376670" y="951230"/>
            <a:ext cx="340042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/>
              <a:t>仅，只</a:t>
            </a:r>
            <a:endParaRPr lang="zh-CN" altLang="en-US" sz="2800" b="1"/>
          </a:p>
        </p:txBody>
      </p:sp>
      <p:sp>
        <p:nvSpPr>
          <p:cNvPr id="5" name="文本框 4"/>
          <p:cNvSpPr txBox="1"/>
          <p:nvPr/>
        </p:nvSpPr>
        <p:spPr>
          <a:xfrm>
            <a:off x="4608195" y="1473200"/>
            <a:ext cx="216979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/>
              <a:t>一狼得骨</a:t>
            </a:r>
            <a:r>
              <a:rPr lang="zh-CN" altLang="en-US" sz="2800" b="1">
                <a:solidFill>
                  <a:srgbClr val="FF0000"/>
                </a:solidFill>
              </a:rPr>
              <a:t>止</a:t>
            </a:r>
            <a:r>
              <a:rPr lang="zh-CN" altLang="en-US" sz="2800" b="1">
                <a:solidFill>
                  <a:schemeClr val="tx1"/>
                </a:solidFill>
              </a:rPr>
              <a:t>：</a:t>
            </a:r>
            <a:endParaRPr lang="zh-CN" altLang="en-US" sz="2800" b="1">
              <a:solidFill>
                <a:schemeClr val="tx1"/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6777355" y="1473200"/>
            <a:ext cx="271399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/>
              <a:t>停止</a:t>
            </a:r>
            <a:endParaRPr lang="zh-CN" altLang="en-US" sz="2800" b="1"/>
          </a:p>
        </p:txBody>
      </p:sp>
      <p:sp>
        <p:nvSpPr>
          <p:cNvPr id="9" name="文本框 8"/>
          <p:cNvSpPr txBox="1"/>
          <p:nvPr/>
        </p:nvSpPr>
        <p:spPr>
          <a:xfrm>
            <a:off x="4608830" y="2155825"/>
            <a:ext cx="370332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rgbClr val="FF0000"/>
                </a:solidFill>
              </a:rPr>
              <a:t>意</a:t>
            </a:r>
            <a:r>
              <a:rPr lang="zh-CN" altLang="en-US" sz="2800" b="1"/>
              <a:t>将隧人以攻其后也：</a:t>
            </a:r>
            <a:endParaRPr lang="zh-CN" altLang="en-US" sz="2800" b="1"/>
          </a:p>
        </p:txBody>
      </p:sp>
      <p:sp>
        <p:nvSpPr>
          <p:cNvPr id="10" name="文本框 9"/>
          <p:cNvSpPr txBox="1"/>
          <p:nvPr/>
        </p:nvSpPr>
        <p:spPr>
          <a:xfrm>
            <a:off x="8145145" y="2155825"/>
            <a:ext cx="174371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/>
              <a:t>想，</a:t>
            </a:r>
            <a:r>
              <a:rPr lang="zh-CN" altLang="en-US" sz="2800" b="1"/>
              <a:t>打算</a:t>
            </a:r>
            <a:endParaRPr lang="zh-CN" altLang="en-US" sz="2800" b="1"/>
          </a:p>
        </p:txBody>
      </p:sp>
      <p:sp>
        <p:nvSpPr>
          <p:cNvPr id="11" name="文本框 10"/>
          <p:cNvSpPr txBox="1"/>
          <p:nvPr/>
        </p:nvSpPr>
        <p:spPr>
          <a:xfrm>
            <a:off x="4608195" y="2755900"/>
            <a:ext cx="176784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rgbClr val="FF0000"/>
                </a:solidFill>
              </a:rPr>
              <a:t>意</a:t>
            </a:r>
            <a:r>
              <a:rPr lang="zh-CN" altLang="en-US" sz="2800" b="1"/>
              <a:t>暇甚：</a:t>
            </a:r>
            <a:endParaRPr lang="zh-CN" altLang="en-US" sz="2800" b="1"/>
          </a:p>
        </p:txBody>
      </p:sp>
      <p:sp>
        <p:nvSpPr>
          <p:cNvPr id="12" name="文本框 11"/>
          <p:cNvSpPr txBox="1"/>
          <p:nvPr/>
        </p:nvSpPr>
        <p:spPr>
          <a:xfrm>
            <a:off x="6098540" y="2755900"/>
            <a:ext cx="116522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/>
              <a:t>神情</a:t>
            </a:r>
            <a:endParaRPr lang="zh-CN" altLang="en-US" sz="2800" b="1"/>
          </a:p>
        </p:txBody>
      </p:sp>
      <p:sp>
        <p:nvSpPr>
          <p:cNvPr id="13" name="文本框 12"/>
          <p:cNvSpPr txBox="1"/>
          <p:nvPr/>
        </p:nvSpPr>
        <p:spPr>
          <a:xfrm>
            <a:off x="4540885" y="3456305"/>
            <a:ext cx="244729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/>
              <a:t>恐前后受其</a:t>
            </a:r>
            <a:r>
              <a:rPr lang="zh-CN" altLang="en-US" sz="2800" b="1">
                <a:solidFill>
                  <a:srgbClr val="FF0000"/>
                </a:solidFill>
              </a:rPr>
              <a:t>敌</a:t>
            </a:r>
            <a:r>
              <a:rPr lang="zh-CN" altLang="en-US" sz="2800" b="1"/>
              <a:t>：</a:t>
            </a:r>
            <a:endParaRPr lang="zh-CN" altLang="en-US" sz="2800" b="1"/>
          </a:p>
        </p:txBody>
      </p:sp>
      <p:sp>
        <p:nvSpPr>
          <p:cNvPr id="14" name="文本框 13"/>
          <p:cNvSpPr txBox="1"/>
          <p:nvPr/>
        </p:nvSpPr>
        <p:spPr>
          <a:xfrm>
            <a:off x="7103745" y="3456305"/>
            <a:ext cx="187071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/>
              <a:t>攻击</a:t>
            </a:r>
            <a:endParaRPr lang="zh-CN" altLang="en-US" sz="2800" b="1"/>
          </a:p>
        </p:txBody>
      </p:sp>
      <p:sp>
        <p:nvSpPr>
          <p:cNvPr id="15" name="文本框 14"/>
          <p:cNvSpPr txBox="1"/>
          <p:nvPr/>
        </p:nvSpPr>
        <p:spPr>
          <a:xfrm>
            <a:off x="4608195" y="4179570"/>
            <a:ext cx="176847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/>
              <a:t>盖以诱</a:t>
            </a:r>
            <a:r>
              <a:rPr lang="zh-CN" altLang="en-US" sz="2800" b="1">
                <a:solidFill>
                  <a:srgbClr val="FF0000"/>
                </a:solidFill>
              </a:rPr>
              <a:t>敌</a:t>
            </a:r>
            <a:r>
              <a:rPr lang="zh-CN" altLang="en-US" sz="2800"/>
              <a:t>：</a:t>
            </a:r>
            <a:endParaRPr lang="zh-CN" altLang="en-US" sz="2800"/>
          </a:p>
        </p:txBody>
      </p:sp>
      <p:sp>
        <p:nvSpPr>
          <p:cNvPr id="16" name="文本框 15"/>
          <p:cNvSpPr txBox="1"/>
          <p:nvPr/>
        </p:nvSpPr>
        <p:spPr>
          <a:xfrm>
            <a:off x="6532880" y="4213225"/>
            <a:ext cx="111188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/>
              <a:t>敌</a:t>
            </a:r>
            <a:r>
              <a:rPr lang="zh-CN" altLang="en-US" sz="2800" b="1"/>
              <a:t>人</a:t>
            </a:r>
            <a:endParaRPr lang="zh-CN" altLang="en-US" sz="2800" b="1"/>
          </a:p>
        </p:txBody>
      </p:sp>
      <p:sp>
        <p:nvSpPr>
          <p:cNvPr id="17" name="文本框 16"/>
          <p:cNvSpPr txBox="1"/>
          <p:nvPr/>
        </p:nvSpPr>
        <p:spPr>
          <a:xfrm>
            <a:off x="4540885" y="4825365"/>
            <a:ext cx="244665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/>
              <a:t>恐</a:t>
            </a:r>
            <a:r>
              <a:rPr lang="zh-CN" altLang="en-US" sz="2800" b="1">
                <a:solidFill>
                  <a:srgbClr val="FF0000"/>
                </a:solidFill>
              </a:rPr>
              <a:t>前</a:t>
            </a:r>
            <a:r>
              <a:rPr lang="zh-CN" altLang="en-US" sz="2800" b="1"/>
              <a:t>后受其敌</a:t>
            </a:r>
            <a:r>
              <a:rPr lang="zh-CN" altLang="en-US" sz="2800"/>
              <a:t>：</a:t>
            </a:r>
            <a:endParaRPr lang="zh-CN" altLang="en-US" sz="2800"/>
          </a:p>
        </p:txBody>
      </p:sp>
      <p:sp>
        <p:nvSpPr>
          <p:cNvPr id="18" name="文本框 17"/>
          <p:cNvSpPr txBox="1"/>
          <p:nvPr/>
        </p:nvSpPr>
        <p:spPr>
          <a:xfrm>
            <a:off x="7103745" y="4825365"/>
            <a:ext cx="99250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/>
              <a:t>前面</a:t>
            </a:r>
            <a:endParaRPr lang="zh-CN" altLang="en-US" sz="2800" b="1"/>
          </a:p>
        </p:txBody>
      </p:sp>
      <p:sp>
        <p:nvSpPr>
          <p:cNvPr id="19" name="文本框 18"/>
          <p:cNvSpPr txBox="1"/>
          <p:nvPr/>
        </p:nvSpPr>
        <p:spPr>
          <a:xfrm>
            <a:off x="4609465" y="5514975"/>
            <a:ext cx="20447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/>
              <a:t>狼不敢</a:t>
            </a:r>
            <a:r>
              <a:rPr lang="zh-CN" altLang="en-US" sz="2800" b="1">
                <a:solidFill>
                  <a:srgbClr val="FF0000"/>
                </a:solidFill>
              </a:rPr>
              <a:t>前</a:t>
            </a:r>
            <a:r>
              <a:rPr lang="zh-CN" altLang="en-US" sz="2800"/>
              <a:t>：</a:t>
            </a:r>
            <a:endParaRPr lang="zh-CN" altLang="en-US" sz="2800"/>
          </a:p>
        </p:txBody>
      </p:sp>
      <p:sp>
        <p:nvSpPr>
          <p:cNvPr id="20" name="文本框 19"/>
          <p:cNvSpPr txBox="1"/>
          <p:nvPr/>
        </p:nvSpPr>
        <p:spPr>
          <a:xfrm>
            <a:off x="6776720" y="5514975"/>
            <a:ext cx="113474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/>
              <a:t>向前</a:t>
            </a:r>
            <a:endParaRPr lang="zh-CN" altLang="en-US" sz="28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/>
      <p:bldP spid="3" grpId="0"/>
      <p:bldP spid="4" grpId="0"/>
      <p:bldP spid="5" grpId="0"/>
      <p:bldP spid="6" grpId="0"/>
      <p:bldP spid="19460" grpId="0"/>
      <p:bldP spid="9" grpId="0"/>
      <p:bldP spid="10" grpId="0"/>
      <p:bldP spid="11" grpId="0"/>
      <p:bldP spid="12" grpId="0"/>
      <p:bldP spid="19461" grpId="0"/>
      <p:bldP spid="13" grpId="0"/>
      <p:bldP spid="14" grpId="0"/>
      <p:bldP spid="15" grpId="0"/>
      <p:bldP spid="16" grpId="0"/>
      <p:bldP spid="19462" grpId="0"/>
      <p:bldP spid="17" grpId="0"/>
      <p:bldP spid="18" grpId="0"/>
      <p:bldP spid="19" grpId="0"/>
      <p:bldP spid="2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48654" name="矩形 2"/>
          <p:cNvSpPr/>
          <p:nvPr/>
        </p:nvSpPr>
        <p:spPr>
          <a:xfrm>
            <a:off x="-58420" y="-144145"/>
            <a:ext cx="12875895" cy="7165340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7411" name="Rectangle 3"/>
          <p:cNvSpPr>
            <a:spLocks noGrp="1" noRot="1"/>
          </p:cNvSpPr>
          <p:nvPr>
            <p:ph idx="1"/>
          </p:nvPr>
        </p:nvSpPr>
        <p:spPr>
          <a:xfrm>
            <a:off x="1534160" y="-62865"/>
            <a:ext cx="10024745" cy="6863715"/>
          </a:xfrm>
        </p:spPr>
        <p:txBody>
          <a:bodyPr vert="horz" wrap="square" lIns="91440" tIns="45720" rIns="91440" bIns="45720" anchor="t">
            <a:normAutofit lnSpcReduction="10000"/>
          </a:bodyPr>
          <a:p>
            <a:pPr fontAlgn="auto">
              <a:lnSpc>
                <a:spcPct val="130000"/>
              </a:lnSpc>
              <a:buNone/>
            </a:pPr>
            <a:r>
              <a:rPr lang="zh-CN" altLang="en-US" b="1" dirty="0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其</a:t>
            </a:r>
            <a:r>
              <a:rPr lang="zh-CN" altLang="en-US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①恐前后受</a:t>
            </a:r>
            <a:r>
              <a:rPr lang="zh-CN" altLang="en-US" b="1" dirty="0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其</a:t>
            </a:r>
            <a:r>
              <a:rPr lang="zh-CN" altLang="en-US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敌    </a:t>
            </a:r>
            <a:r>
              <a:rPr lang="en-US" altLang="zh-CN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                                 )</a:t>
            </a:r>
            <a:endParaRPr lang="en-US" altLang="zh-CN" b="1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fontAlgn="auto">
              <a:lnSpc>
                <a:spcPct val="130000"/>
              </a:lnSpc>
              <a:buNone/>
            </a:pPr>
            <a:r>
              <a:rPr lang="en-US" altLang="zh-CN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②</a:t>
            </a:r>
            <a:r>
              <a:rPr lang="zh-CN" altLang="en-US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场主积薪</a:t>
            </a:r>
            <a:r>
              <a:rPr lang="zh-CN" altLang="en-US" b="1" dirty="0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其</a:t>
            </a:r>
            <a:r>
              <a:rPr lang="zh-CN" altLang="en-US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中    </a:t>
            </a:r>
            <a:r>
              <a:rPr lang="en-US" altLang="zh-CN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                                )</a:t>
            </a:r>
            <a:endParaRPr lang="en-US" altLang="zh-CN" b="1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fontAlgn="auto">
              <a:lnSpc>
                <a:spcPct val="130000"/>
              </a:lnSpc>
              <a:buNone/>
            </a:pPr>
            <a:r>
              <a:rPr lang="en-US" altLang="zh-CN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</a:t>
            </a:r>
            <a:r>
              <a:rPr lang="en-US" altLang="zh-CN" b="1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③</a:t>
            </a:r>
            <a:r>
              <a:rPr lang="zh-CN" altLang="en-US" b="1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屠乃奔倚</a:t>
            </a:r>
            <a:r>
              <a:rPr lang="zh-CN" altLang="en-US" b="1" dirty="0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其</a:t>
            </a:r>
            <a:r>
              <a:rPr lang="zh-CN" altLang="en-US" b="1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下    </a:t>
            </a:r>
            <a:r>
              <a:rPr lang="en-US" altLang="zh-CN" b="1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(                             </a:t>
            </a:r>
            <a:r>
              <a:rPr lang="zh-CN" altLang="en-US" b="1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   </a:t>
            </a:r>
            <a:r>
              <a:rPr lang="en-US" altLang="zh-CN" b="1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)</a:t>
            </a:r>
            <a:endParaRPr lang="en-US" altLang="zh-CN" b="1" dirty="0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sym typeface="+mn-ea"/>
            </a:endParaRPr>
          </a:p>
          <a:p>
            <a:pPr fontAlgn="auto">
              <a:lnSpc>
                <a:spcPct val="130000"/>
              </a:lnSpc>
              <a:buNone/>
            </a:pPr>
            <a:r>
              <a:rPr lang="en-US" altLang="zh-CN" b="1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    ④</a:t>
            </a:r>
            <a:r>
              <a:rPr lang="zh-CN" altLang="en-US" b="1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一狼洞</a:t>
            </a:r>
            <a:r>
              <a:rPr lang="zh-CN" altLang="en-US" b="1" dirty="0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其</a:t>
            </a:r>
            <a:r>
              <a:rPr lang="zh-CN" altLang="en-US" b="1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中       </a:t>
            </a:r>
            <a:r>
              <a:rPr lang="en-US" altLang="zh-CN" b="1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(                              </a:t>
            </a:r>
            <a:r>
              <a:rPr lang="zh-CN" altLang="en-US" b="1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  </a:t>
            </a:r>
            <a:r>
              <a:rPr lang="en-US" altLang="zh-CN" b="1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)</a:t>
            </a:r>
            <a:endParaRPr lang="en-US" altLang="zh-CN" b="1" dirty="0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sym typeface="+mn-ea"/>
            </a:endParaRPr>
          </a:p>
          <a:p>
            <a:pPr fontAlgn="auto">
              <a:lnSpc>
                <a:spcPct val="130000"/>
              </a:lnSpc>
              <a:buNone/>
            </a:pPr>
            <a:r>
              <a:rPr lang="en-US" altLang="zh-CN" b="1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    ⑤</a:t>
            </a:r>
            <a:r>
              <a:rPr lang="zh-CN" altLang="en-US" b="1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意将隧入以攻</a:t>
            </a:r>
            <a:r>
              <a:rPr lang="zh-CN" altLang="en-US" b="1" dirty="0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其</a:t>
            </a:r>
            <a:r>
              <a:rPr lang="zh-CN" altLang="en-US" b="1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后也 </a:t>
            </a:r>
            <a:r>
              <a:rPr lang="en-US" altLang="zh-CN" b="1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(                         </a:t>
            </a:r>
            <a:r>
              <a:rPr lang="zh-CN" altLang="en-US" b="1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 </a:t>
            </a:r>
            <a:r>
              <a:rPr lang="en-US" altLang="zh-CN" b="1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)</a:t>
            </a:r>
            <a:endParaRPr lang="en-US" altLang="zh-CN" b="1" dirty="0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sym typeface="+mn-ea"/>
            </a:endParaRPr>
          </a:p>
          <a:p>
            <a:pPr fontAlgn="auto">
              <a:lnSpc>
                <a:spcPct val="130000"/>
              </a:lnSpc>
              <a:buNone/>
            </a:pPr>
            <a:r>
              <a:rPr lang="en-US" altLang="zh-CN" b="1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    ⑥</a:t>
            </a:r>
            <a:r>
              <a:rPr lang="zh-CN" altLang="en-US" b="1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屠自后断</a:t>
            </a:r>
            <a:r>
              <a:rPr lang="zh-CN" altLang="en-US" b="1" dirty="0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其</a:t>
            </a:r>
            <a:r>
              <a:rPr lang="zh-CN" altLang="en-US" b="1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股  </a:t>
            </a:r>
            <a:r>
              <a:rPr lang="en-US" altLang="zh-CN" b="1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(                                    )</a:t>
            </a:r>
            <a:endParaRPr lang="en-US" altLang="zh-CN" b="1" dirty="0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sym typeface="+mn-ea"/>
            </a:endParaRPr>
          </a:p>
          <a:p>
            <a:pPr fontAlgn="auto">
              <a:lnSpc>
                <a:spcPct val="130000"/>
              </a:lnSpc>
              <a:buNone/>
            </a:pPr>
            <a:r>
              <a:rPr lang="zh-CN" altLang="en-US" b="1" dirty="0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以</a:t>
            </a:r>
            <a:r>
              <a:rPr lang="zh-CN" altLang="en-US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①</a:t>
            </a:r>
            <a:r>
              <a:rPr lang="zh-CN" altLang="en-US" b="1" dirty="0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以</a:t>
            </a:r>
            <a:r>
              <a:rPr lang="zh-CN" altLang="en-US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刀劈狼首    </a:t>
            </a:r>
            <a:r>
              <a:rPr lang="en-US" altLang="zh-CN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                  )</a:t>
            </a:r>
            <a:endParaRPr lang="en-US" altLang="zh-CN" b="1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fontAlgn="auto">
              <a:lnSpc>
                <a:spcPct val="130000"/>
              </a:lnSpc>
              <a:buNone/>
            </a:pPr>
            <a:r>
              <a:rPr lang="en-US" altLang="zh-CN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②</a:t>
            </a:r>
            <a:r>
              <a:rPr lang="zh-CN" altLang="en-US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意将隧入</a:t>
            </a:r>
            <a:r>
              <a:rPr lang="zh-CN" altLang="en-US" b="1" dirty="0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以</a:t>
            </a:r>
            <a:r>
              <a:rPr lang="zh-CN" altLang="en-US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攻其后也 </a:t>
            </a:r>
            <a:r>
              <a:rPr lang="en-US" altLang="zh-CN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               )</a:t>
            </a:r>
            <a:endParaRPr lang="en-US" altLang="zh-CN" b="1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fontAlgn="auto">
              <a:lnSpc>
                <a:spcPct val="130000"/>
              </a:lnSpc>
              <a:buNone/>
            </a:pPr>
            <a:r>
              <a:rPr lang="en-US" altLang="zh-CN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</a:t>
            </a:r>
            <a:r>
              <a:rPr lang="en-US" altLang="zh-CN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③</a:t>
            </a:r>
            <a:r>
              <a:rPr lang="zh-CN" altLang="en-US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投</a:t>
            </a:r>
            <a:r>
              <a:rPr lang="zh-CN" altLang="en-US" b="1" dirty="0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以</a:t>
            </a:r>
            <a:r>
              <a:rPr lang="zh-CN" altLang="en-US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骨</a:t>
            </a:r>
            <a:r>
              <a:rPr lang="en-US" altLang="zh-CN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(     </a:t>
            </a:r>
            <a:r>
              <a:rPr lang="en-US" altLang="zh-CN" b="1" dirty="0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   </a:t>
            </a:r>
            <a:r>
              <a:rPr lang="en-US" altLang="zh-CN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                )</a:t>
            </a:r>
            <a:endParaRPr lang="en-US" altLang="zh-CN" b="1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sym typeface="+mn-ea"/>
            </a:endParaRPr>
          </a:p>
          <a:p>
            <a:pPr fontAlgn="auto">
              <a:lnSpc>
                <a:spcPct val="130000"/>
              </a:lnSpc>
              <a:buNone/>
            </a:pPr>
            <a:r>
              <a:rPr lang="en-US" altLang="zh-CN" b="1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④</a:t>
            </a:r>
            <a:r>
              <a:rPr lang="zh-CN" altLang="en-US" b="1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盖</a:t>
            </a:r>
            <a:r>
              <a:rPr lang="zh-CN" altLang="en-US" b="1" dirty="0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以</a:t>
            </a:r>
            <a:r>
              <a:rPr lang="zh-CN" altLang="en-US" b="1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诱敌（                  ）</a:t>
            </a:r>
            <a:endParaRPr lang="en-US" altLang="zh-CN" sz="4400" b="1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sym typeface="+mn-ea"/>
            </a:endParaRPr>
          </a:p>
          <a:p>
            <a:pPr fontAlgn="auto">
              <a:lnSpc>
                <a:spcPct val="130000"/>
              </a:lnSpc>
              <a:buNone/>
            </a:pPr>
            <a:endParaRPr lang="en-US" altLang="zh-CN" sz="4400" b="1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fontAlgn="auto">
              <a:lnSpc>
                <a:spcPct val="130000"/>
              </a:lnSpc>
              <a:buNone/>
            </a:pPr>
            <a:endParaRPr lang="en-US" altLang="zh-CN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fontAlgn="auto">
              <a:lnSpc>
                <a:spcPct val="130000"/>
              </a:lnSpc>
              <a:buNone/>
            </a:pPr>
            <a:endParaRPr lang="en-US" altLang="zh-CN" b="1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6205220" y="62230"/>
            <a:ext cx="3287395" cy="52197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p>
            <a:r>
              <a:rPr lang="zh-CN" altLang="en-US" sz="28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它们，指狼</a:t>
            </a:r>
            <a:endParaRPr lang="zh-CN" altLang="en-US" sz="2800" b="1"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6389370" y="835025"/>
            <a:ext cx="2780665" cy="52197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p>
            <a:endParaRPr lang="zh-CN" altLang="en-US" sz="2800" b="1"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6389370" y="1444625"/>
            <a:ext cx="290957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ea"/>
                <a:sym typeface="+mn-ea"/>
              </a:rPr>
              <a:t>指柴草堆</a:t>
            </a:r>
            <a:r>
              <a:rPr lang="zh-CN" altLang="en-US" sz="2800" b="1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 </a:t>
            </a:r>
            <a:endParaRPr lang="zh-CN" altLang="en-US" sz="2800"/>
          </a:p>
        </p:txBody>
      </p:sp>
      <p:sp>
        <p:nvSpPr>
          <p:cNvPr id="14" name="文本框 13"/>
          <p:cNvSpPr txBox="1"/>
          <p:nvPr/>
        </p:nvSpPr>
        <p:spPr>
          <a:xfrm>
            <a:off x="6311900" y="2133600"/>
            <a:ext cx="285813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ea"/>
                <a:sym typeface="+mn-ea"/>
              </a:rPr>
              <a:t>指柴草堆 </a:t>
            </a:r>
            <a:r>
              <a:rPr lang="zh-CN" altLang="en-US" sz="2800" b="1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 </a:t>
            </a:r>
            <a:endParaRPr lang="zh-CN" altLang="en-US" sz="2800"/>
          </a:p>
        </p:txBody>
      </p:sp>
      <p:sp>
        <p:nvSpPr>
          <p:cNvPr id="15" name="文本框 14"/>
          <p:cNvSpPr txBox="1"/>
          <p:nvPr/>
        </p:nvSpPr>
        <p:spPr>
          <a:xfrm>
            <a:off x="6882130" y="2745105"/>
            <a:ext cx="261048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ea"/>
                <a:sym typeface="+mn-ea"/>
              </a:rPr>
              <a:t>指屠户</a:t>
            </a:r>
            <a:r>
              <a:rPr lang="zh-CN" altLang="en-US" b="1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 </a:t>
            </a:r>
            <a:endParaRPr lang="zh-CN" altLang="en-US"/>
          </a:p>
        </p:txBody>
      </p:sp>
      <p:sp>
        <p:nvSpPr>
          <p:cNvPr id="16" name="文本框 15"/>
          <p:cNvSpPr txBox="1"/>
          <p:nvPr/>
        </p:nvSpPr>
        <p:spPr>
          <a:xfrm>
            <a:off x="6205855" y="755650"/>
            <a:ext cx="289306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指打麦场</a:t>
            </a:r>
            <a:endParaRPr lang="zh-CN" altLang="en-US" sz="2800"/>
          </a:p>
        </p:txBody>
      </p:sp>
      <p:sp>
        <p:nvSpPr>
          <p:cNvPr id="18" name="文本框 17"/>
          <p:cNvSpPr txBox="1"/>
          <p:nvPr/>
        </p:nvSpPr>
        <p:spPr>
          <a:xfrm>
            <a:off x="5888990" y="3509645"/>
            <a:ext cx="3703955" cy="52197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p>
            <a:r>
              <a:rPr lang="zh-CN" altLang="en-US" sz="28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它的，指狼的</a:t>
            </a:r>
            <a:endParaRPr lang="zh-CN" altLang="en-US" sz="2800" b="1"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5548630" y="4204970"/>
            <a:ext cx="2246630" cy="52197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p>
            <a:r>
              <a:rPr lang="zh-CN" altLang="en-US" sz="28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用</a:t>
            </a:r>
            <a:endParaRPr lang="zh-CN" altLang="en-US" sz="2800" b="1"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7085965" y="4927600"/>
            <a:ext cx="9525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来</a:t>
            </a:r>
            <a:endParaRPr lang="zh-CN" altLang="en-US" sz="2800" b="1"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4325620" y="5448935"/>
            <a:ext cx="2063115" cy="52197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p>
            <a:r>
              <a:rPr lang="zh-CN" altLang="en-US" sz="28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把</a:t>
            </a:r>
            <a:endParaRPr lang="zh-CN" altLang="en-US" sz="2800" b="1"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260850" y="6184265"/>
            <a:ext cx="2127885" cy="52197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p>
            <a:r>
              <a:rPr lang="zh-CN" altLang="en-US" sz="28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用来</a:t>
            </a:r>
            <a:endParaRPr lang="zh-CN" altLang="en-US" sz="2800" b="1"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17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174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3" grpId="0"/>
      <p:bldP spid="14" grpId="0"/>
      <p:bldP spid="15" grpId="0"/>
      <p:bldP spid="18" grpId="0"/>
      <p:bldP spid="20" grpId="0"/>
      <p:bldP spid="22" grpId="0"/>
      <p:bldP spid="27" grpId="0"/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1280795" y="343535"/>
            <a:ext cx="10253345" cy="61696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fontAlgn="auto">
              <a:lnSpc>
                <a:spcPct val="130000"/>
              </a:lnSpc>
              <a:buNone/>
            </a:pPr>
            <a:r>
              <a:rPr lang="zh-CN" altLang="en-US" sz="3200" b="1" dirty="0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之</a:t>
            </a:r>
            <a:r>
              <a:rPr lang="zh-CN" altLang="en-US" sz="3200" b="1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①而两狼</a:t>
            </a:r>
            <a:r>
              <a:rPr lang="zh-CN" altLang="en-US" sz="3200" b="1" dirty="0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之</a:t>
            </a:r>
            <a:r>
              <a:rPr lang="zh-CN" altLang="en-US" sz="3200" b="1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并驱如故 </a:t>
            </a:r>
            <a:r>
              <a:rPr lang="en-US" altLang="zh-CN" sz="3200" b="1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(                        )                    </a:t>
            </a:r>
            <a:endParaRPr lang="en-US" altLang="zh-CN" sz="3200" b="1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fontAlgn="auto">
              <a:lnSpc>
                <a:spcPct val="130000"/>
              </a:lnSpc>
              <a:buNone/>
            </a:pPr>
            <a:r>
              <a:rPr lang="en-US" altLang="zh-CN" sz="3200" b="1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   </a:t>
            </a:r>
            <a:r>
              <a:rPr lang="zh-CN" altLang="en-US" sz="3200" b="1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②禽兽</a:t>
            </a:r>
            <a:r>
              <a:rPr lang="zh-CN" altLang="en-US" sz="3200" b="1" dirty="0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之</a:t>
            </a:r>
            <a:r>
              <a:rPr lang="zh-CN" altLang="en-US" sz="3200" b="1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变诈几何哉  </a:t>
            </a:r>
            <a:r>
              <a:rPr lang="en-US" altLang="zh-CN" sz="3200" b="1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(         )</a:t>
            </a:r>
            <a:endParaRPr lang="en-US" altLang="zh-CN" sz="3200" b="1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fontAlgn="auto">
              <a:lnSpc>
                <a:spcPct val="130000"/>
              </a:lnSpc>
              <a:buNone/>
            </a:pPr>
            <a:r>
              <a:rPr lang="en-US" altLang="zh-CN" sz="3200" b="1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   ③</a:t>
            </a:r>
            <a:r>
              <a:rPr lang="zh-CN" altLang="en-US" sz="3200" b="1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复投</a:t>
            </a:r>
            <a:r>
              <a:rPr lang="zh-CN" altLang="en-US" sz="3200" b="1" dirty="0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之</a:t>
            </a:r>
            <a:r>
              <a:rPr lang="en-US" altLang="zh-CN" sz="3200" b="1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(</a:t>
            </a:r>
            <a:r>
              <a:rPr lang="zh-CN" altLang="en-US" sz="3200" b="1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                                </a:t>
            </a:r>
            <a:r>
              <a:rPr lang="en-US" altLang="zh-CN" sz="3200" b="1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)</a:t>
            </a:r>
            <a:endParaRPr lang="en-US" altLang="zh-CN" sz="3200" b="1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sym typeface="+mn-ea"/>
            </a:endParaRPr>
          </a:p>
          <a:p>
            <a:pPr marL="0" algn="l" defTabSz="914400" fontAlgn="auto">
              <a:lnSpc>
                <a:spcPct val="130000"/>
              </a:lnSpc>
              <a:buNone/>
            </a:pPr>
            <a:r>
              <a:rPr lang="en-US" altLang="zh-CN" sz="3200" b="1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   ④</a:t>
            </a:r>
            <a:r>
              <a:rPr lang="zh-CN" altLang="en-US" sz="3200" b="1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又数刀毙</a:t>
            </a:r>
            <a:r>
              <a:rPr lang="zh-CN" altLang="en-US" sz="3200" b="1" dirty="0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之</a:t>
            </a:r>
            <a:r>
              <a:rPr lang="en-US" altLang="zh-CN" sz="3200" b="1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(                               </a:t>
            </a:r>
            <a:r>
              <a:rPr lang="zh-CN" altLang="en-US" sz="3200" b="1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楷体_GB2312" panose="02010609030101010101" pitchFamily="49" charset="-122"/>
                <a:sym typeface="+mn-ea"/>
              </a:rPr>
              <a:t>          </a:t>
            </a:r>
            <a:r>
              <a:rPr lang="en-US" altLang="zh-CN" sz="3200" b="1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)</a:t>
            </a:r>
            <a:endParaRPr lang="en-US" altLang="zh-CN" sz="3200" b="1" dirty="0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sym typeface="+mn-ea"/>
            </a:endParaRPr>
          </a:p>
          <a:p>
            <a:pPr marL="0" algn="l" defTabSz="914400" fontAlgn="auto">
              <a:lnSpc>
                <a:spcPct val="130000"/>
              </a:lnSpc>
              <a:buNone/>
            </a:pPr>
            <a:r>
              <a:rPr lang="en-US" altLang="zh-CN" sz="3200" b="1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   ⑤</a:t>
            </a:r>
            <a:r>
              <a:rPr lang="zh-CN" altLang="en-US" sz="3200" b="1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久</a:t>
            </a:r>
            <a:r>
              <a:rPr lang="zh-CN" altLang="en-US" sz="3200" b="1" dirty="0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之</a:t>
            </a:r>
            <a:r>
              <a:rPr lang="zh-CN" altLang="en-US" sz="3200" b="1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，目似瞑</a:t>
            </a:r>
            <a:r>
              <a:rPr lang="en-US" altLang="zh-CN" sz="3200" b="1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(                                      )</a:t>
            </a:r>
            <a:endParaRPr lang="en-US" altLang="zh-CN" sz="3200" b="1" dirty="0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sym typeface="+mn-ea"/>
            </a:endParaRPr>
          </a:p>
          <a:p>
            <a:pPr marL="0" algn="l" defTabSz="914400" fontAlgn="auto">
              <a:lnSpc>
                <a:spcPct val="130000"/>
              </a:lnSpc>
              <a:buNone/>
            </a:pPr>
            <a:endParaRPr lang="zh-CN" altLang="en-US" sz="3200" b="1" dirty="0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sym typeface="+mn-ea"/>
            </a:endParaRPr>
          </a:p>
          <a:p>
            <a:pPr marL="0" algn="l" defTabSz="914400" fontAlgn="auto">
              <a:lnSpc>
                <a:spcPct val="130000"/>
              </a:lnSpc>
              <a:buNone/>
            </a:pPr>
            <a:r>
              <a:rPr lang="zh-CN" altLang="en-US" sz="3200" b="1" dirty="0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乃</a:t>
            </a:r>
            <a:r>
              <a:rPr lang="zh-CN" altLang="en-US" sz="3200" b="1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①屠</a:t>
            </a:r>
            <a:r>
              <a:rPr lang="zh-CN" altLang="en-US" sz="3200" b="1" dirty="0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乃</a:t>
            </a:r>
            <a:r>
              <a:rPr lang="zh-CN" altLang="en-US" sz="3200" b="1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奔倚其下</a:t>
            </a:r>
            <a:r>
              <a:rPr lang="en-US" altLang="zh-CN" sz="3200" b="1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(                                 )</a:t>
            </a:r>
            <a:endParaRPr lang="en-US" altLang="zh-CN" sz="3200" b="1" dirty="0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sym typeface="+mn-ea"/>
            </a:endParaRPr>
          </a:p>
          <a:p>
            <a:pPr marL="0" algn="l" defTabSz="914400" fontAlgn="auto">
              <a:lnSpc>
                <a:spcPct val="130000"/>
              </a:lnSpc>
              <a:buNone/>
            </a:pPr>
            <a:r>
              <a:rPr lang="en-US" altLang="zh-CN" sz="3200" b="1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    </a:t>
            </a:r>
            <a:r>
              <a:rPr lang="zh-CN" altLang="en-US" sz="3200" b="1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②</a:t>
            </a:r>
            <a:r>
              <a:rPr lang="zh-CN" altLang="en-US" sz="3200" b="1" dirty="0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乃</a:t>
            </a:r>
            <a:r>
              <a:rPr lang="zh-CN" altLang="en-US" sz="3200" b="1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悟前狼假寐</a:t>
            </a:r>
            <a:r>
              <a:rPr lang="en-US" altLang="zh-CN" sz="3200" b="1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(                                  )</a:t>
            </a:r>
            <a:endParaRPr lang="en-US" altLang="zh-CN" sz="3200" b="1" dirty="0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sym typeface="+mn-ea"/>
            </a:endParaRPr>
          </a:p>
          <a:p>
            <a:pPr fontAlgn="auto">
              <a:lnSpc>
                <a:spcPct val="130000"/>
              </a:lnSpc>
              <a:buNone/>
            </a:pPr>
            <a:endParaRPr lang="en-US" altLang="zh-CN" sz="2400" b="1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0" algn="l" defTabSz="914400" fontAlgn="auto">
              <a:lnSpc>
                <a:spcPct val="130000"/>
              </a:lnSpc>
              <a:buNone/>
            </a:pPr>
            <a:endParaRPr lang="zh-CN" altLang="en-US" sz="2400"/>
          </a:p>
        </p:txBody>
      </p:sp>
      <p:sp>
        <p:nvSpPr>
          <p:cNvPr id="4" name="文本框 3"/>
          <p:cNvSpPr txBox="1"/>
          <p:nvPr/>
        </p:nvSpPr>
        <p:spPr>
          <a:xfrm>
            <a:off x="5698490" y="490220"/>
            <a:ext cx="2841625" cy="52197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p>
            <a:r>
              <a:rPr lang="zh-CN" altLang="en-US" sz="28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取消句子独立性</a:t>
            </a:r>
            <a:endParaRPr lang="zh-CN" altLang="en-US" sz="2800" b="1"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5895975" y="1137920"/>
            <a:ext cx="937260" cy="52197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p>
            <a:r>
              <a:rPr lang="zh-CN" altLang="en-US" sz="28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的</a:t>
            </a:r>
            <a:endParaRPr lang="zh-CN" altLang="en-US" sz="2800" b="1"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3762375" y="1804670"/>
            <a:ext cx="324802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它，指狼</a:t>
            </a:r>
            <a:endParaRPr lang="zh-CN" altLang="en-US" sz="2800" b="1"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4743450" y="2404745"/>
            <a:ext cx="3048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它，指狼</a:t>
            </a:r>
            <a:endParaRPr lang="zh-CN" altLang="en-US" sz="2800" b="1"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4667885" y="3023870"/>
            <a:ext cx="423608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zh-CN" altLang="en-US" sz="28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补足音节，无意义</a:t>
            </a:r>
            <a:endParaRPr lang="zh-CN" altLang="en-US" sz="2800" b="1"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5074285" y="4239895"/>
            <a:ext cx="294513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于是，就</a:t>
            </a:r>
            <a:endParaRPr lang="zh-CN" altLang="en-US" sz="2800" b="1"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5074285" y="4937125"/>
            <a:ext cx="2124710" cy="52197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p>
            <a:r>
              <a:rPr lang="zh-CN" altLang="en-US" sz="28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才</a:t>
            </a:r>
            <a:endParaRPr lang="zh-CN" altLang="en-US" sz="2800" b="1"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8" grpId="0"/>
      <p:bldP spid="10" grpId="0"/>
      <p:bldP spid="12" grpId="0"/>
      <p:bldP spid="14" grpId="0"/>
      <p:bldP spid="1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75" name="组合 3"/>
          <p:cNvGrpSpPr/>
          <p:nvPr/>
        </p:nvGrpSpPr>
        <p:grpSpPr>
          <a:xfrm>
            <a:off x="-138430" y="-24130"/>
            <a:ext cx="12469495" cy="6905625"/>
            <a:chOff x="1" y="0"/>
            <a:chExt cx="19199" cy="10875"/>
          </a:xfrm>
        </p:grpSpPr>
        <p:sp>
          <p:nvSpPr>
            <p:cNvPr id="1048654" name="矩形 2"/>
            <p:cNvSpPr/>
            <p:nvPr/>
          </p:nvSpPr>
          <p:spPr>
            <a:xfrm>
              <a:off x="1" y="0"/>
              <a:ext cx="19199" cy="10875"/>
            </a:xfrm>
            <a:prstGeom prst="rect">
              <a:avLst/>
            </a:prstGeom>
            <a:solidFill>
              <a:srgbClr val="F5F5F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pic>
          <p:nvPicPr>
            <p:cNvPr id="2097165" name="图片 1" descr="6f0fbd2fc96f0f376b533e44b9bd0c6b11dfc445115bb-x7ZgRp_fw658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14438" y="6037"/>
              <a:ext cx="4762" cy="4763"/>
            </a:xfrm>
            <a:prstGeom prst="rect">
              <a:avLst/>
            </a:prstGeom>
          </p:spPr>
        </p:pic>
      </p:grpSp>
      <p:sp>
        <p:nvSpPr>
          <p:cNvPr id="25615" name="Text Box 15"/>
          <p:cNvSpPr txBox="1"/>
          <p:nvPr/>
        </p:nvSpPr>
        <p:spPr>
          <a:xfrm>
            <a:off x="248920" y="1005840"/>
            <a:ext cx="11165840" cy="42767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spcBef>
                <a:spcPct val="50000"/>
              </a:spcBef>
            </a:pPr>
            <a:r>
              <a:rPr lang="zh-CN" altLang="en-US" sz="3200" b="1" dirty="0">
                <a:latin typeface="Arial" panose="020B0604020202020204" pitchFamily="34" charset="0"/>
              </a:rPr>
              <a:t>去：一狼径</a:t>
            </a:r>
            <a:r>
              <a:rPr lang="zh-CN" altLang="en-US" sz="3200" b="1" dirty="0">
                <a:solidFill>
                  <a:srgbClr val="FF0000"/>
                </a:solidFill>
                <a:latin typeface="Arial" panose="020B0604020202020204" pitchFamily="34" charset="0"/>
              </a:rPr>
              <a:t>去          </a:t>
            </a:r>
            <a:r>
              <a:rPr lang="zh-CN" altLang="en-US" sz="3200" b="1" dirty="0">
                <a:latin typeface="Arial" panose="020B0604020202020204" pitchFamily="34" charset="0"/>
              </a:rPr>
              <a:t>古 ：                      </a:t>
            </a:r>
            <a:endParaRPr lang="zh-CN" altLang="en-US" sz="3200" b="1" dirty="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r>
              <a:rPr lang="zh-CN" altLang="en-US" sz="3200" b="1" dirty="0">
                <a:latin typeface="Arial" panose="020B0604020202020204" pitchFamily="34" charset="0"/>
              </a:rPr>
              <a:t>                                今</a:t>
            </a:r>
            <a:r>
              <a:rPr lang="zh-CN" altLang="en-US" sz="3200" dirty="0">
                <a:latin typeface="Arial" panose="020B0604020202020204" pitchFamily="34" charset="0"/>
              </a:rPr>
              <a:t> ：</a:t>
            </a:r>
            <a:endParaRPr lang="zh-CN" altLang="en-US" sz="3200" dirty="0"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r>
              <a:rPr lang="zh-CN" altLang="en-US" sz="3200" b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zh-CN" altLang="en-US" sz="3200" dirty="0">
                <a:solidFill>
                  <a:srgbClr val="FF0000"/>
                </a:solidFill>
                <a:latin typeface="Arial" panose="020B0604020202020204" pitchFamily="34" charset="0"/>
              </a:rPr>
              <a:t>       </a:t>
            </a:r>
            <a:r>
              <a:rPr lang="zh-CN" altLang="en-US" sz="3200" b="1" dirty="0">
                <a:solidFill>
                  <a:srgbClr val="FF0000"/>
                </a:solidFill>
                <a:latin typeface="Arial" panose="020B0604020202020204" pitchFamily="34" charset="0"/>
              </a:rPr>
              <a:t>                        </a:t>
            </a:r>
            <a:r>
              <a:rPr lang="zh-CN" altLang="en-US" sz="3200" dirty="0">
                <a:solidFill>
                  <a:srgbClr val="FF0000"/>
                </a:solidFill>
                <a:latin typeface="Arial" panose="020B0604020202020204" pitchFamily="34" charset="0"/>
              </a:rPr>
              <a:t>   </a:t>
            </a:r>
            <a:r>
              <a:rPr lang="zh-CN" altLang="en-US" sz="3200" b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zh-CN" altLang="en-US" sz="3200" dirty="0">
                <a:solidFill>
                  <a:srgbClr val="FF0000"/>
                </a:solidFill>
                <a:latin typeface="Arial" panose="020B0604020202020204" pitchFamily="34" charset="0"/>
              </a:rPr>
              <a:t>     </a:t>
            </a:r>
            <a:endParaRPr lang="zh-CN" altLang="en-US" sz="3200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r>
              <a:rPr lang="zh-CN" altLang="en-US" sz="3200" dirty="0">
                <a:solidFill>
                  <a:srgbClr val="FF0000"/>
                </a:solidFill>
                <a:latin typeface="Arial" panose="020B0604020202020204" pitchFamily="34" charset="0"/>
              </a:rPr>
              <a:t>                                </a:t>
            </a:r>
            <a:r>
              <a:rPr lang="zh-CN" altLang="en-US" sz="3200" b="1" dirty="0">
                <a:solidFill>
                  <a:schemeClr val="tx1"/>
                </a:solidFill>
                <a:latin typeface="Arial" panose="020B0604020202020204" pitchFamily="34" charset="0"/>
              </a:rPr>
              <a:t>     </a:t>
            </a:r>
            <a:r>
              <a:rPr lang="zh-CN" altLang="en-US" sz="3200" dirty="0">
                <a:solidFill>
                  <a:srgbClr val="FF0000"/>
                </a:solidFill>
                <a:latin typeface="Arial" panose="020B0604020202020204" pitchFamily="34" charset="0"/>
              </a:rPr>
              <a:t>  </a:t>
            </a:r>
            <a:endParaRPr lang="zh-CN" altLang="en-US" sz="3200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lang="zh-CN" altLang="en-US" sz="3200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r>
              <a:rPr lang="zh-CN" altLang="en-US" sz="3200" dirty="0">
                <a:solidFill>
                  <a:srgbClr val="FF0000"/>
                </a:solidFill>
                <a:latin typeface="Arial" panose="020B0604020202020204" pitchFamily="34" charset="0"/>
              </a:rPr>
              <a:t>                                          </a:t>
            </a:r>
            <a:endParaRPr lang="zh-CN" altLang="en-US" sz="32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25616" name="Text Box 16"/>
          <p:cNvSpPr txBox="1"/>
          <p:nvPr/>
        </p:nvSpPr>
        <p:spPr>
          <a:xfrm>
            <a:off x="5139690" y="1005840"/>
            <a:ext cx="4117340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spcBef>
                <a:spcPct val="50000"/>
              </a:spcBef>
            </a:pPr>
            <a:r>
              <a:rPr lang="zh-CN" altLang="en-US" sz="3200" b="1" dirty="0">
                <a:solidFill>
                  <a:srgbClr val="FF0000"/>
                </a:solidFill>
                <a:latin typeface="Arial" panose="020B0604020202020204" pitchFamily="34" charset="0"/>
                <a:ea typeface="楷体_GB2312" panose="02010609030101010101" pitchFamily="49" charset="-122"/>
              </a:rPr>
              <a:t>离开</a:t>
            </a:r>
            <a:endParaRPr lang="zh-CN" altLang="en-US" sz="3200" b="1" dirty="0">
              <a:solidFill>
                <a:srgbClr val="FF0000"/>
              </a:solidFill>
              <a:latin typeface="Arial" panose="020B0604020202020204" pitchFamily="34" charset="0"/>
              <a:ea typeface="楷体_GB2312" panose="02010609030101010101" pitchFamily="49" charset="-122"/>
            </a:endParaRPr>
          </a:p>
        </p:txBody>
      </p:sp>
      <p:sp>
        <p:nvSpPr>
          <p:cNvPr id="25617" name="Text Box 17"/>
          <p:cNvSpPr txBox="1"/>
          <p:nvPr/>
        </p:nvSpPr>
        <p:spPr>
          <a:xfrm>
            <a:off x="4950460" y="1748790"/>
            <a:ext cx="4161790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spcBef>
                <a:spcPct val="50000"/>
              </a:spcBef>
            </a:pPr>
            <a:r>
              <a:rPr lang="zh-CN" altLang="en-US" sz="3200" b="1" dirty="0">
                <a:solidFill>
                  <a:srgbClr val="FF0000"/>
                </a:solidFill>
                <a:latin typeface="Arial" panose="020B0604020202020204" pitchFamily="34" charset="0"/>
                <a:ea typeface="楷体_GB2312" panose="02010609030101010101" pitchFamily="49" charset="-122"/>
              </a:rPr>
              <a:t>到，往</a:t>
            </a:r>
            <a:endParaRPr lang="zh-CN" altLang="en-US" sz="3200" b="1" dirty="0">
              <a:solidFill>
                <a:srgbClr val="FF0000"/>
              </a:solidFill>
              <a:latin typeface="Arial" panose="020B0604020202020204" pitchFamily="34" charset="0"/>
              <a:ea typeface="楷体_GB2312" panose="02010609030101010101" pitchFamily="49" charset="-122"/>
            </a:endParaRPr>
          </a:p>
        </p:txBody>
      </p:sp>
      <p:sp>
        <p:nvSpPr>
          <p:cNvPr id="25618" name="Text Box 18"/>
          <p:cNvSpPr txBox="1"/>
          <p:nvPr/>
        </p:nvSpPr>
        <p:spPr>
          <a:xfrm>
            <a:off x="3830955" y="205740"/>
            <a:ext cx="3202305" cy="706755"/>
          </a:xfrm>
          <a:prstGeom prst="rect">
            <a:avLst/>
          </a:prstGeom>
          <a:noFill/>
          <a:ln w="9525" cap="flat" cmpd="sng">
            <a:noFill/>
            <a:prstDash val="solid"/>
            <a:miter/>
            <a:headEnd type="none" w="med" len="med"/>
            <a:tailEnd type="none" w="med" len="med"/>
          </a:ln>
        </p:spPr>
        <p:txBody>
          <a:bodyPr wrap="square">
            <a:spAutoFit/>
          </a:bodyPr>
          <a:p>
            <a:pPr>
              <a:spcBef>
                <a:spcPct val="50000"/>
              </a:spcBef>
            </a:pPr>
            <a:r>
              <a:rPr lang="zh-CN" altLang="en-US" sz="4000" b="1" dirty="0">
                <a:solidFill>
                  <a:srgbClr val="FF0000"/>
                </a:solidFill>
                <a:latin typeface="Arial" panose="020B0604020202020204" pitchFamily="34" charset="0"/>
                <a:ea typeface="黑体" panose="02010609060101010101" pitchFamily="2" charset="-122"/>
              </a:rPr>
              <a:t>古今异义</a:t>
            </a:r>
            <a:endParaRPr lang="zh-CN" altLang="en-US" sz="4000" b="1" dirty="0">
              <a:solidFill>
                <a:srgbClr val="FF0000"/>
              </a:solidFill>
              <a:latin typeface="Arial" panose="020B0604020202020204" pitchFamily="34" charset="0"/>
              <a:ea typeface="黑体" panose="0201060906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5366385" y="2640330"/>
            <a:ext cx="524954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b="1" dirty="0">
                <a:solidFill>
                  <a:srgbClr val="FF0000"/>
                </a:solidFill>
                <a:latin typeface="Arial" panose="020B0604020202020204" pitchFamily="34" charset="0"/>
                <a:sym typeface="+mn-ea"/>
              </a:rPr>
              <a:t> </a:t>
            </a:r>
            <a:r>
              <a:rPr lang="zh-CN" altLang="en-US" sz="3200" b="1" dirty="0">
                <a:solidFill>
                  <a:srgbClr val="FF0000"/>
                </a:solidFill>
                <a:latin typeface="Arial" panose="020B0604020202020204" pitchFamily="34" charset="0"/>
                <a:sym typeface="+mn-ea"/>
              </a:rPr>
              <a:t>表示推测，大概，原来是</a:t>
            </a:r>
            <a:r>
              <a:rPr lang="zh-CN" altLang="en-US" sz="3200" dirty="0">
                <a:solidFill>
                  <a:srgbClr val="FF0000"/>
                </a:solidFill>
                <a:latin typeface="Arial" panose="020B0604020202020204" pitchFamily="34" charset="0"/>
                <a:sym typeface="+mn-ea"/>
              </a:rPr>
              <a:t>  </a:t>
            </a:r>
            <a:endParaRPr lang="zh-CN" altLang="en-US" sz="3200"/>
          </a:p>
        </p:txBody>
      </p:sp>
      <p:sp>
        <p:nvSpPr>
          <p:cNvPr id="3" name="文本框 2"/>
          <p:cNvSpPr txBox="1"/>
          <p:nvPr/>
        </p:nvSpPr>
        <p:spPr>
          <a:xfrm>
            <a:off x="5139690" y="3442335"/>
            <a:ext cx="561022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b="1" dirty="0">
                <a:solidFill>
                  <a:srgbClr val="FF0000"/>
                </a:solidFill>
                <a:latin typeface="Arial" panose="020B0604020202020204" pitchFamily="34" charset="0"/>
                <a:sym typeface="+mn-ea"/>
              </a:rPr>
              <a:t>器物上部有遮蔽作用的东西</a:t>
            </a:r>
            <a:endParaRPr lang="zh-CN" altLang="en-US" sz="3200"/>
          </a:p>
        </p:txBody>
      </p:sp>
      <p:sp>
        <p:nvSpPr>
          <p:cNvPr id="5" name="文本框 4"/>
          <p:cNvSpPr txBox="1"/>
          <p:nvPr/>
        </p:nvSpPr>
        <p:spPr>
          <a:xfrm>
            <a:off x="6049645" y="4185285"/>
            <a:ext cx="348361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spcBef>
                <a:spcPct val="50000"/>
              </a:spcBef>
            </a:pPr>
            <a:r>
              <a:rPr lang="zh-CN" altLang="en-US" sz="3200" b="1" dirty="0">
                <a:solidFill>
                  <a:srgbClr val="FF0000"/>
                </a:solidFill>
                <a:latin typeface="Arial" panose="020B0604020202020204" pitchFamily="34" charset="0"/>
                <a:sym typeface="+mn-ea"/>
              </a:rPr>
              <a:t>能有多少</a:t>
            </a:r>
            <a:endParaRPr lang="zh-CN" altLang="en-US" sz="3200" b="1" dirty="0">
              <a:solidFill>
                <a:srgbClr val="FF0000"/>
              </a:solidFill>
              <a:latin typeface="Arial" panose="020B0604020202020204" pitchFamily="3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6049645" y="4856480"/>
            <a:ext cx="429323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b="1" dirty="0">
                <a:solidFill>
                  <a:srgbClr val="FF0000"/>
                </a:solidFill>
                <a:latin typeface="Arial" panose="020B0604020202020204" pitchFamily="34" charset="0"/>
                <a:sym typeface="+mn-ea"/>
              </a:rPr>
              <a:t>一门学科，指几何学</a:t>
            </a:r>
            <a:endParaRPr lang="zh-CN" altLang="en-US" sz="3200" b="1" dirty="0">
              <a:solidFill>
                <a:srgbClr val="FF0000"/>
              </a:solidFill>
              <a:latin typeface="Arial" panose="020B0604020202020204" pitchFamily="34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48920" y="2497455"/>
            <a:ext cx="306324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b="1" dirty="0">
                <a:latin typeface="Arial" panose="020B0604020202020204" pitchFamily="34" charset="0"/>
                <a:sym typeface="+mn-ea"/>
              </a:rPr>
              <a:t>盖：</a:t>
            </a:r>
            <a:r>
              <a:rPr lang="zh-CN" altLang="en-US" sz="3200" b="1" dirty="0">
                <a:solidFill>
                  <a:srgbClr val="FF0000"/>
                </a:solidFill>
                <a:latin typeface="Arial" panose="020B0604020202020204" pitchFamily="34" charset="0"/>
                <a:sym typeface="+mn-ea"/>
              </a:rPr>
              <a:t>盖</a:t>
            </a:r>
            <a:r>
              <a:rPr lang="zh-CN" altLang="en-US" sz="3200" b="1" dirty="0">
                <a:latin typeface="Arial" panose="020B0604020202020204" pitchFamily="34" charset="0"/>
                <a:sym typeface="+mn-ea"/>
              </a:rPr>
              <a:t>以诱敌</a:t>
            </a:r>
            <a:r>
              <a:rPr lang="zh-CN" altLang="en-US" b="1" dirty="0">
                <a:solidFill>
                  <a:srgbClr val="FF0000"/>
                </a:solidFill>
                <a:latin typeface="Arial" panose="020B0604020202020204" pitchFamily="34" charset="0"/>
                <a:sym typeface="+mn-ea"/>
              </a:rPr>
              <a:t> </a:t>
            </a:r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3830955" y="2625725"/>
            <a:ext cx="111950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 b="1" dirty="0">
                <a:latin typeface="Arial" panose="020B0604020202020204" pitchFamily="34" charset="0"/>
                <a:sym typeface="+mn-ea"/>
              </a:rPr>
              <a:t> </a:t>
            </a:r>
            <a:r>
              <a:rPr lang="zh-CN" altLang="en-US" sz="3200" b="1" dirty="0">
                <a:latin typeface="Arial" panose="020B0604020202020204" pitchFamily="34" charset="0"/>
                <a:sym typeface="+mn-ea"/>
              </a:rPr>
              <a:t>古 </a:t>
            </a:r>
            <a:r>
              <a:rPr lang="zh-CN" altLang="en-US" sz="3200" dirty="0">
                <a:latin typeface="Arial" panose="020B0604020202020204" pitchFamily="34" charset="0"/>
                <a:sym typeface="+mn-ea"/>
              </a:rPr>
              <a:t>：</a:t>
            </a:r>
            <a:endParaRPr lang="zh-CN" altLang="en-US" sz="3200"/>
          </a:p>
        </p:txBody>
      </p:sp>
      <p:sp>
        <p:nvSpPr>
          <p:cNvPr id="8" name="文本框 7"/>
          <p:cNvSpPr txBox="1"/>
          <p:nvPr/>
        </p:nvSpPr>
        <p:spPr>
          <a:xfrm>
            <a:off x="3830955" y="3362325"/>
            <a:ext cx="89344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 b="1" dirty="0">
                <a:latin typeface="Arial" panose="020B0604020202020204" pitchFamily="34" charset="0"/>
                <a:sym typeface="+mn-ea"/>
              </a:rPr>
              <a:t> </a:t>
            </a:r>
            <a:r>
              <a:rPr lang="zh-CN" altLang="en-US" sz="3200" b="1" dirty="0">
                <a:latin typeface="Arial" panose="020B0604020202020204" pitchFamily="34" charset="0"/>
                <a:sym typeface="+mn-ea"/>
              </a:rPr>
              <a:t>今 ：</a:t>
            </a:r>
            <a:endParaRPr lang="zh-CN" altLang="en-US" sz="3200"/>
          </a:p>
        </p:txBody>
      </p:sp>
      <p:sp>
        <p:nvSpPr>
          <p:cNvPr id="13" name="文本框 12"/>
          <p:cNvSpPr txBox="1"/>
          <p:nvPr/>
        </p:nvSpPr>
        <p:spPr>
          <a:xfrm>
            <a:off x="248920" y="4095750"/>
            <a:ext cx="563499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b="1" dirty="0">
                <a:latin typeface="Arial" panose="020B0604020202020204" pitchFamily="34" charset="0"/>
                <a:sym typeface="+mn-ea"/>
              </a:rPr>
              <a:t>几何：禽兽之变诈</a:t>
            </a:r>
            <a:r>
              <a:rPr lang="zh-CN" altLang="en-US" sz="3200" b="1" dirty="0">
                <a:solidFill>
                  <a:srgbClr val="FF0000"/>
                </a:solidFill>
                <a:latin typeface="Arial" panose="020B0604020202020204" pitchFamily="34" charset="0"/>
                <a:sym typeface="+mn-ea"/>
              </a:rPr>
              <a:t>几何</a:t>
            </a:r>
            <a:r>
              <a:rPr lang="zh-CN" altLang="en-US" sz="3200" b="1" dirty="0">
                <a:latin typeface="Arial" panose="020B0604020202020204" pitchFamily="34" charset="0"/>
                <a:sym typeface="+mn-ea"/>
              </a:rPr>
              <a:t>哉 </a:t>
            </a:r>
            <a:r>
              <a:rPr lang="zh-CN" altLang="en-US" sz="3200" b="1" dirty="0">
                <a:solidFill>
                  <a:srgbClr val="FF0000"/>
                </a:solidFill>
                <a:latin typeface="Arial" panose="020B0604020202020204" pitchFamily="34" charset="0"/>
                <a:sym typeface="+mn-ea"/>
              </a:rPr>
              <a:t> </a:t>
            </a:r>
            <a:r>
              <a:rPr lang="zh-CN" altLang="en-US" sz="3200" dirty="0">
                <a:solidFill>
                  <a:srgbClr val="FF0000"/>
                </a:solidFill>
                <a:latin typeface="Arial" panose="020B0604020202020204" pitchFamily="34" charset="0"/>
                <a:sym typeface="+mn-ea"/>
              </a:rPr>
              <a:t> </a:t>
            </a:r>
            <a:r>
              <a:rPr lang="zh-CN" altLang="en-US" sz="3200" b="1" dirty="0">
                <a:latin typeface="Arial" panose="020B0604020202020204" pitchFamily="34" charset="0"/>
                <a:sym typeface="+mn-ea"/>
              </a:rPr>
              <a:t>古：</a:t>
            </a:r>
            <a:endParaRPr lang="zh-CN" altLang="en-US" sz="3200"/>
          </a:p>
        </p:txBody>
      </p:sp>
      <p:sp>
        <p:nvSpPr>
          <p:cNvPr id="14" name="文本框 13"/>
          <p:cNvSpPr txBox="1"/>
          <p:nvPr/>
        </p:nvSpPr>
        <p:spPr>
          <a:xfrm>
            <a:off x="5139690" y="4545965"/>
            <a:ext cx="591820" cy="8604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dirty="0">
                <a:solidFill>
                  <a:srgbClr val="FF0000"/>
                </a:solidFill>
                <a:latin typeface="Arial" panose="020B0604020202020204" pitchFamily="34" charset="0"/>
                <a:sym typeface="+mn-ea"/>
              </a:rPr>
              <a:t>  </a:t>
            </a:r>
            <a:r>
              <a:rPr lang="zh-CN" altLang="en-US" sz="3200" b="1" dirty="0">
                <a:latin typeface="Arial" panose="020B0604020202020204" pitchFamily="34" charset="0"/>
                <a:sym typeface="+mn-ea"/>
              </a:rPr>
              <a:t>今：</a:t>
            </a:r>
            <a:endParaRPr lang="zh-CN" altLang="en-US" sz="3200" b="1" dirty="0">
              <a:latin typeface="Arial" panose="020B0604020202020204" pitchFamily="34" charset="0"/>
              <a:sym typeface="+mn-ea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5941060" y="2829560"/>
            <a:ext cx="309880" cy="119888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p>
            <a:pPr algn="ctr"/>
            <a:endParaRPr lang="zh-CN" altLang="en-US" sz="72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248920" y="5626100"/>
            <a:ext cx="478409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b="1"/>
              <a:t>耳：只增笑</a:t>
            </a:r>
            <a:r>
              <a:rPr lang="zh-CN" altLang="en-US" sz="3200" b="1">
                <a:solidFill>
                  <a:srgbClr val="FF0000"/>
                </a:solidFill>
              </a:rPr>
              <a:t>耳            </a:t>
            </a:r>
            <a:r>
              <a:rPr lang="zh-CN" altLang="en-US" sz="3200" b="1">
                <a:solidFill>
                  <a:schemeClr val="tx1"/>
                </a:solidFill>
              </a:rPr>
              <a:t>古：</a:t>
            </a:r>
            <a:endParaRPr lang="zh-CN" altLang="en-US" sz="3200" b="1">
              <a:solidFill>
                <a:schemeClr val="tx1"/>
              </a:solidFill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4072890" y="6209665"/>
            <a:ext cx="113347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b="1"/>
              <a:t>今</a:t>
            </a:r>
            <a:r>
              <a:rPr lang="zh-CN" altLang="en-US" sz="3200"/>
              <a:t>：</a:t>
            </a:r>
            <a:endParaRPr lang="zh-CN" altLang="en-US" sz="3200"/>
          </a:p>
        </p:txBody>
      </p:sp>
      <p:sp>
        <p:nvSpPr>
          <p:cNvPr id="15" name="文本框 14"/>
          <p:cNvSpPr txBox="1"/>
          <p:nvPr/>
        </p:nvSpPr>
        <p:spPr>
          <a:xfrm>
            <a:off x="5206365" y="5625465"/>
            <a:ext cx="253555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b="1">
                <a:solidFill>
                  <a:srgbClr val="FF0000"/>
                </a:solidFill>
              </a:rPr>
              <a:t>罢了</a:t>
            </a:r>
            <a:endParaRPr lang="zh-CN" altLang="en-US" sz="3200" b="1">
              <a:solidFill>
                <a:srgbClr val="FF0000"/>
              </a:solidFill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5139690" y="6209030"/>
            <a:ext cx="161798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b="1">
                <a:solidFill>
                  <a:srgbClr val="FF0000"/>
                </a:solidFill>
              </a:rPr>
              <a:t>耳朵</a:t>
            </a:r>
            <a:endParaRPr lang="zh-CN" altLang="en-US" sz="3200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8">
                                            <p:txEl>
                                              <p:charRg st="0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5618">
                                            <p:txEl>
                                              <p:charRg st="0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5">
                                            <p:txEl>
                                              <p:charRg st="0" end="4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5615">
                                            <p:txEl>
                                              <p:charRg st="0" end="4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6">
                                            <p:txEl>
                                              <p:charRg st="0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25616">
                                            <p:txEl>
                                              <p:charRg st="0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56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7">
                                            <p:txEl>
                                              <p:charRg st="0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25617">
                                            <p:txEl>
                                              <p:charRg st="0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4" grpId="0"/>
      <p:bldP spid="7" grpId="0"/>
      <p:bldP spid="8" grpId="0"/>
      <p:bldP spid="13" grpId="0"/>
      <p:bldP spid="14" grpId="0"/>
      <p:bldP spid="11" grpId="0"/>
      <p:bldP spid="12" grpId="0"/>
      <p:bldP spid="15" grpId="0"/>
      <p:bldP spid="1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1037590" y="1219835"/>
            <a:ext cx="209296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600" b="1">
                <a:solidFill>
                  <a:srgbClr val="FF0000"/>
                </a:solidFill>
              </a:rPr>
              <a:t>特殊句式</a:t>
            </a:r>
            <a:endParaRPr lang="zh-CN" altLang="en-US" sz="3600" b="1">
              <a:solidFill>
                <a:srgbClr val="FF0000"/>
              </a:solidFill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870585" y="2310130"/>
            <a:ext cx="336105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b="1"/>
              <a:t> 投以骨</a:t>
            </a:r>
            <a:endParaRPr lang="zh-CN" altLang="en-US" sz="3200" b="1"/>
          </a:p>
        </p:txBody>
      </p:sp>
      <p:sp>
        <p:nvSpPr>
          <p:cNvPr id="4" name="文本框 3"/>
          <p:cNvSpPr txBox="1"/>
          <p:nvPr/>
        </p:nvSpPr>
        <p:spPr>
          <a:xfrm>
            <a:off x="4231005" y="2310130"/>
            <a:ext cx="668655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b="1">
                <a:solidFill>
                  <a:schemeClr val="tx1"/>
                </a:solidFill>
              </a:rPr>
              <a:t>（</a:t>
            </a:r>
            <a:r>
              <a:rPr lang="zh-CN" altLang="en-US" sz="3200" b="1">
                <a:solidFill>
                  <a:srgbClr val="FF0000"/>
                </a:solidFill>
                <a:sym typeface="+mn-ea"/>
              </a:rPr>
              <a:t>倒装句</a:t>
            </a:r>
            <a:r>
              <a:rPr lang="zh-CN" altLang="en-US" sz="3200" b="1">
                <a:solidFill>
                  <a:srgbClr val="FF0000"/>
                </a:solidFill>
              </a:rPr>
              <a:t>，即</a:t>
            </a:r>
            <a:r>
              <a:rPr lang="en-US" altLang="zh-CN" sz="3200" b="1">
                <a:solidFill>
                  <a:srgbClr val="FF0000"/>
                </a:solidFill>
              </a:rPr>
              <a:t>“</a:t>
            </a:r>
            <a:r>
              <a:rPr lang="zh-CN" altLang="en-US" sz="3200" b="1">
                <a:solidFill>
                  <a:srgbClr val="FF0000"/>
                </a:solidFill>
              </a:rPr>
              <a:t>以骨</a:t>
            </a:r>
            <a:r>
              <a:rPr lang="zh-CN" altLang="en-US" sz="3200" b="1">
                <a:solidFill>
                  <a:srgbClr val="FF0000"/>
                </a:solidFill>
                <a:sym typeface="+mn-ea"/>
              </a:rPr>
              <a:t>投</a:t>
            </a:r>
            <a:r>
              <a:rPr lang="en-US" altLang="zh-CN" sz="3200" b="1">
                <a:solidFill>
                  <a:srgbClr val="FF0000"/>
                </a:solidFill>
              </a:rPr>
              <a:t>”</a:t>
            </a:r>
            <a:r>
              <a:rPr lang="zh-CN" altLang="en-US" sz="3200" b="1">
                <a:solidFill>
                  <a:schemeClr val="tx1"/>
                </a:solidFill>
              </a:rPr>
              <a:t>）</a:t>
            </a:r>
            <a:endParaRPr lang="zh-CN" altLang="en-US" sz="3200" b="1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1751" name="图片 26629" descr="SY01265_">
            <a:hlinkClick r:id="rId1" action="ppaction://hlinksldjump"/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769475" y="172720"/>
            <a:ext cx="902970" cy="11360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矩形 27"/>
          <p:cNvSpPr/>
          <p:nvPr/>
        </p:nvSpPr>
        <p:spPr>
          <a:xfrm>
            <a:off x="5941060" y="2829560"/>
            <a:ext cx="309880" cy="119888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p>
            <a:pPr algn="ctr"/>
            <a:endParaRPr lang="zh-CN" altLang="en-US" sz="72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矩形 1"/>
          <p:cNvSpPr/>
          <p:nvPr/>
        </p:nvSpPr>
        <p:spPr>
          <a:xfrm>
            <a:off x="6068060" y="2956560"/>
            <a:ext cx="309880" cy="119888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p>
            <a:pPr algn="ctr"/>
            <a:endParaRPr lang="zh-CN" altLang="en-US" sz="72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280795" y="462915"/>
            <a:ext cx="9234805" cy="507555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r>
              <a:rPr lang="zh-CN" altLang="en-US" sz="3200" b="1"/>
              <a:t>文中的狼具有怎样的特点？</a:t>
            </a:r>
            <a:endParaRPr lang="zh-CN" altLang="en-US" sz="3200" b="1"/>
          </a:p>
          <a:p>
            <a:endParaRPr lang="zh-CN" altLang="en-US" sz="3200" b="1"/>
          </a:p>
          <a:p>
            <a:r>
              <a:rPr lang="zh-CN" altLang="en-US" sz="3200" b="1" u="sng">
                <a:solidFill>
                  <a:srgbClr val="FF0000"/>
                </a:solidFill>
              </a:rPr>
              <a:t>一、</a:t>
            </a:r>
            <a:r>
              <a:rPr lang="zh-CN" altLang="en-US" sz="3200" b="1" u="sng">
                <a:solidFill>
                  <a:srgbClr val="FF0000"/>
                </a:solidFill>
              </a:rPr>
              <a:t>贪婪。</a:t>
            </a:r>
            <a:r>
              <a:rPr lang="zh-CN" altLang="en-US" sz="3200" b="1"/>
              <a:t>如</a:t>
            </a:r>
            <a:r>
              <a:rPr lang="en-US" altLang="zh-CN" sz="3200" b="1"/>
              <a:t>“</a:t>
            </a:r>
            <a:r>
              <a:rPr lang="zh-CN" altLang="en-US" sz="3200" b="1"/>
              <a:t>屠惧，投以骨。一狼得骨止，一狼仍从。复投之，后狼止而前狼又至。骨已尽矣，而两狼之并驱如故</a:t>
            </a:r>
            <a:r>
              <a:rPr lang="en-US" altLang="zh-CN" sz="3200" b="1"/>
              <a:t>”</a:t>
            </a:r>
            <a:r>
              <a:rPr lang="zh-CN" altLang="en-US" sz="3200" b="1"/>
              <a:t>，写出了狼的穷追不舍、贪婪凶残。</a:t>
            </a:r>
            <a:endParaRPr lang="zh-CN" altLang="en-US" sz="3200" b="1"/>
          </a:p>
          <a:p>
            <a:r>
              <a:rPr lang="zh-CN" altLang="en-US" sz="3200" b="1" u="sng">
                <a:solidFill>
                  <a:srgbClr val="FF0000"/>
                </a:solidFill>
              </a:rPr>
              <a:t>二、狡猾。</a:t>
            </a:r>
            <a:r>
              <a:rPr lang="zh-CN" altLang="en-US" sz="3200" b="1"/>
              <a:t>如</a:t>
            </a:r>
            <a:r>
              <a:rPr lang="en-US" altLang="zh-CN" sz="3200" b="1"/>
              <a:t>“</a:t>
            </a:r>
            <a:r>
              <a:rPr lang="zh-CN" altLang="en-US" sz="3200" b="1"/>
              <a:t>眈眈相向</a:t>
            </a:r>
            <a:r>
              <a:rPr lang="en-US" altLang="zh-CN" sz="3200" b="1"/>
              <a:t>”“</a:t>
            </a:r>
            <a:r>
              <a:rPr lang="zh-CN" altLang="en-US" sz="3200" b="1"/>
              <a:t>其一犬坐于前</a:t>
            </a:r>
            <a:r>
              <a:rPr lang="en-US" altLang="zh-CN" sz="3200" b="1"/>
              <a:t>”“</a:t>
            </a:r>
            <a:r>
              <a:rPr lang="zh-CN" altLang="en-US" sz="3200" b="1"/>
              <a:t>一狼洞其中</a:t>
            </a:r>
            <a:r>
              <a:rPr lang="en-US" altLang="zh-CN" sz="3200" b="1"/>
              <a:t>”</a:t>
            </a:r>
            <a:r>
              <a:rPr lang="zh-CN" altLang="en-US" sz="3200" b="1"/>
              <a:t>等，都写出了狼的狡猾。</a:t>
            </a:r>
            <a:endParaRPr lang="zh-CN" altLang="en-US" sz="3200" b="1"/>
          </a:p>
          <a:p>
            <a:endParaRPr lang="zh-CN" altLang="en-US" sz="3200" b="1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矩形 26625"/>
          <p:cNvSpPr>
            <a:spLocks noChangeArrowheads="1"/>
          </p:cNvSpPr>
          <p:nvPr/>
        </p:nvSpPr>
        <p:spPr bwMode="auto">
          <a:xfrm>
            <a:off x="1976120" y="1825625"/>
            <a:ext cx="3733800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50000"/>
              </a:spcBef>
            </a:pPr>
            <a:endParaRPr lang="zh-CN" altLang="en-US" sz="2800" b="1">
              <a:solidFill>
                <a:srgbClr val="FF0000"/>
              </a:solidFill>
              <a:latin typeface="+mn-ea"/>
              <a:ea typeface="+mn-ea"/>
              <a:cs typeface="+mn-ea"/>
            </a:endParaRPr>
          </a:p>
        </p:txBody>
      </p:sp>
      <p:sp>
        <p:nvSpPr>
          <p:cNvPr id="31748" name="矩形 26626"/>
          <p:cNvSpPr>
            <a:spLocks noChangeArrowheads="1"/>
          </p:cNvSpPr>
          <p:nvPr/>
        </p:nvSpPr>
        <p:spPr bwMode="auto">
          <a:xfrm>
            <a:off x="2113281" y="525781"/>
            <a:ext cx="309880" cy="706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endParaRPr lang="en-US" altLang="zh-CN" sz="4000" b="1">
              <a:solidFill>
                <a:schemeClr val="accent5">
                  <a:lumMod val="10000"/>
                </a:schemeClr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grpSp>
        <p:nvGrpSpPr>
          <p:cNvPr id="2" name="组合 1"/>
          <p:cNvGrpSpPr/>
          <p:nvPr/>
        </p:nvGrpSpPr>
        <p:grpSpPr>
          <a:xfrm>
            <a:off x="4754245" y="1732915"/>
            <a:ext cx="6172200" cy="2913380"/>
            <a:chOff x="6759" y="2508"/>
            <a:chExt cx="9720" cy="4588"/>
          </a:xfrm>
        </p:grpSpPr>
        <p:sp>
          <p:nvSpPr>
            <p:cNvPr id="26628" name="矩形 26627"/>
            <p:cNvSpPr>
              <a:spLocks noChangeArrowheads="1"/>
            </p:cNvSpPr>
            <p:nvPr/>
          </p:nvSpPr>
          <p:spPr bwMode="auto">
            <a:xfrm>
              <a:off x="6759" y="2508"/>
              <a:ext cx="9720" cy="8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 sz="2800" b="1">
                <a:solidFill>
                  <a:schemeClr val="accent5">
                    <a:lumMod val="10000"/>
                  </a:schemeClr>
                </a:solidFill>
                <a:latin typeface="+mn-ea"/>
                <a:ea typeface="+mn-ea"/>
              </a:endParaRPr>
            </a:p>
          </p:txBody>
        </p:sp>
        <p:sp>
          <p:nvSpPr>
            <p:cNvPr id="26629" name="矩形 26628"/>
            <p:cNvSpPr>
              <a:spLocks noChangeArrowheads="1"/>
            </p:cNvSpPr>
            <p:nvPr/>
          </p:nvSpPr>
          <p:spPr bwMode="auto">
            <a:xfrm>
              <a:off x="6759" y="6274"/>
              <a:ext cx="9000" cy="8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 sz="2800" b="1">
                <a:solidFill>
                  <a:schemeClr val="accent5">
                    <a:lumMod val="10000"/>
                  </a:schemeClr>
                </a:solidFill>
                <a:latin typeface="+mn-ea"/>
                <a:ea typeface="+mn-ea"/>
              </a:endParaRPr>
            </a:p>
          </p:txBody>
        </p:sp>
      </p:grpSp>
      <p:sp>
        <p:nvSpPr>
          <p:cNvPr id="3" name="文本框 2"/>
          <p:cNvSpPr txBox="1"/>
          <p:nvPr/>
        </p:nvSpPr>
        <p:spPr>
          <a:xfrm>
            <a:off x="1034415" y="88265"/>
            <a:ext cx="10103485" cy="65544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800" b="1"/>
              <a:t>文中的屠户具有怎样的性格特点？</a:t>
            </a:r>
            <a:endParaRPr lang="zh-CN" altLang="en-US" sz="2800" b="1"/>
          </a:p>
          <a:p>
            <a:endParaRPr lang="zh-CN" altLang="en-US" sz="2800" b="1"/>
          </a:p>
          <a:p>
            <a:r>
              <a:rPr lang="zh-CN" altLang="en-US" sz="2800" b="1" u="sng">
                <a:solidFill>
                  <a:srgbClr val="FF0000"/>
                </a:solidFill>
              </a:rPr>
              <a:t>一、</a:t>
            </a:r>
            <a:r>
              <a:rPr lang="zh-CN" altLang="en-US" sz="2800" b="1" u="sng">
                <a:solidFill>
                  <a:srgbClr val="FF0000"/>
                </a:solidFill>
              </a:rPr>
              <a:t>屠户有怯懦的性格。</a:t>
            </a:r>
            <a:r>
              <a:rPr lang="zh-CN" altLang="en-US" sz="2800" b="1"/>
              <a:t>屠户在看到有两只狼盯住了自己，跟从了好久一段路时。内心充满了惊慌与恐惧，他不愿意惹是生非，于是</a:t>
            </a:r>
            <a:r>
              <a:rPr lang="en-US" altLang="zh-CN" sz="2800" b="1"/>
              <a:t>“</a:t>
            </a:r>
            <a:r>
              <a:rPr lang="zh-CN" altLang="en-US" sz="2800" b="1"/>
              <a:t>投以骨</a:t>
            </a:r>
            <a:r>
              <a:rPr lang="en-US" altLang="zh-CN" sz="2800" b="1"/>
              <a:t>”“</a:t>
            </a:r>
            <a:r>
              <a:rPr lang="zh-CN" altLang="en-US" sz="2800" b="1"/>
              <a:t>复投之</a:t>
            </a:r>
            <a:r>
              <a:rPr lang="en-US" altLang="zh-CN" sz="2800" b="1"/>
              <a:t>”</a:t>
            </a:r>
            <a:r>
              <a:rPr lang="zh-CN" altLang="en-US" sz="2800" b="1"/>
              <a:t>，一再妥协退让，企图以此消灾。这些表现了屠户的怯懦</a:t>
            </a:r>
            <a:endParaRPr lang="zh-CN" altLang="en-US" sz="2800" b="1"/>
          </a:p>
          <a:p>
            <a:endParaRPr lang="zh-CN" altLang="en-US" sz="2800" b="1"/>
          </a:p>
          <a:p>
            <a:r>
              <a:rPr lang="zh-CN" altLang="en-US" sz="2800" b="1" u="sng">
                <a:solidFill>
                  <a:srgbClr val="FF0000"/>
                </a:solidFill>
              </a:rPr>
              <a:t>二、</a:t>
            </a:r>
            <a:r>
              <a:rPr lang="zh-CN" altLang="en-US" sz="2800" b="1" u="sng">
                <a:solidFill>
                  <a:srgbClr val="FF0000"/>
                </a:solidFill>
              </a:rPr>
              <a:t>屠户是机警智慧的。</a:t>
            </a:r>
            <a:r>
              <a:rPr lang="zh-CN" altLang="en-US" sz="2800" b="1"/>
              <a:t>智慧的屠户对狼的本性有了清晰的认识后，果断选取有利地势，</a:t>
            </a:r>
            <a:r>
              <a:rPr lang="en-US" altLang="zh-CN" sz="2800" b="1"/>
              <a:t>“</a:t>
            </a:r>
            <a:r>
              <a:rPr lang="zh-CN" altLang="en-US" sz="2800" b="1"/>
              <a:t>弛担持刀</a:t>
            </a:r>
            <a:r>
              <a:rPr lang="en-US" altLang="zh-CN" sz="2800" b="1"/>
              <a:t>”</a:t>
            </a:r>
            <a:r>
              <a:rPr lang="zh-CN" altLang="en-US" sz="2800" b="1"/>
              <a:t>决心拿起武器同狼搏斗。最后，他抓准时机，主动出击，消灭了狼。屠户身上体现了人的机警与智慧。</a:t>
            </a:r>
            <a:endParaRPr lang="zh-CN" altLang="en-US" sz="2800" b="1"/>
          </a:p>
          <a:p>
            <a:endParaRPr lang="zh-CN" altLang="en-US" sz="2800" b="1"/>
          </a:p>
          <a:p>
            <a:r>
              <a:rPr lang="zh-CN" altLang="en-US" sz="2800" b="1" u="sng">
                <a:solidFill>
                  <a:srgbClr val="FF0000"/>
                </a:solidFill>
              </a:rPr>
              <a:t>三、屠户警惕性高，考虑事情周全。</a:t>
            </a:r>
            <a:r>
              <a:rPr lang="zh-CN" altLang="en-US" sz="2800" b="1"/>
              <a:t>杀了第一只狼后，屠户并没有就此离开，而是</a:t>
            </a:r>
            <a:r>
              <a:rPr lang="en-US" altLang="zh-CN" sz="2800" b="1"/>
              <a:t>“</a:t>
            </a:r>
            <a:r>
              <a:rPr lang="zh-CN" altLang="en-US" sz="2800" b="1"/>
              <a:t>转视积薪后</a:t>
            </a:r>
            <a:r>
              <a:rPr lang="en-US" altLang="zh-CN" sz="2800" b="1"/>
              <a:t>”</a:t>
            </a:r>
            <a:r>
              <a:rPr lang="zh-CN" altLang="en-US" sz="2800" b="1"/>
              <a:t>，又将企图从背后偷袭的另一只狼杀死，除恶务尽，不留后患。</a:t>
            </a:r>
            <a:endParaRPr lang="zh-CN" altLang="en-US" sz="28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3" name=""/>
        <p:cNvGrpSpPr/>
        <p:nvPr/>
      </p:nvGrpSpPr>
      <p:grpSpPr/>
      <p:pic>
        <p:nvPicPr>
          <p:cNvPr id="2097156" name="图片 2" descr="59274a9a858c282130a4a95b0ecfbe993e61d910eb8e-lP9OkJ_fw65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524250"/>
            <a:ext cx="3333750" cy="333375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048612" name="文本框 4"/>
          <p:cNvSpPr txBox="1"/>
          <p:nvPr/>
        </p:nvSpPr>
        <p:spPr>
          <a:xfrm>
            <a:off x="2626995" y="1294765"/>
            <a:ext cx="7760970" cy="110680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altLang="zh-CN" sz="6600" b="1" dirty="0">
                <a:solidFill>
                  <a:schemeClr val="accent5">
                    <a:lumMod val="10000"/>
                  </a:schemeClr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【</a:t>
            </a:r>
            <a:r>
              <a:rPr lang="zh-CN" altLang="en-US" sz="6600" b="1" dirty="0">
                <a:solidFill>
                  <a:schemeClr val="accent5">
                    <a:lumMod val="10000"/>
                  </a:schemeClr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复习课学习目标</a:t>
            </a:r>
            <a:r>
              <a:rPr lang="en-US" altLang="zh-CN" sz="6600" b="1" dirty="0">
                <a:solidFill>
                  <a:schemeClr val="accent5">
                    <a:lumMod val="10000"/>
                  </a:schemeClr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】</a:t>
            </a:r>
            <a:endParaRPr lang="en-US" altLang="zh-CN" sz="6600" b="1" dirty="0">
              <a:solidFill>
                <a:schemeClr val="accent5">
                  <a:lumMod val="10000"/>
                </a:schemeClr>
              </a:solidFill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048614" name="任意多边形 6"/>
          <p:cNvSpPr/>
          <p:nvPr/>
        </p:nvSpPr>
        <p:spPr>
          <a:xfrm>
            <a:off x="829945" y="828675"/>
            <a:ext cx="10782300" cy="5200650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16980" h="8190">
                <a:moveTo>
                  <a:pt x="0" y="0"/>
                </a:moveTo>
                <a:lnTo>
                  <a:pt x="16980" y="0"/>
                </a:lnTo>
                <a:lnTo>
                  <a:pt x="16980" y="8190"/>
                </a:lnTo>
                <a:lnTo>
                  <a:pt x="3778" y="8190"/>
                </a:lnTo>
                <a:lnTo>
                  <a:pt x="3778" y="7980"/>
                </a:lnTo>
                <a:lnTo>
                  <a:pt x="16786" y="7980"/>
                </a:lnTo>
                <a:lnTo>
                  <a:pt x="16786" y="210"/>
                </a:lnTo>
                <a:lnTo>
                  <a:pt x="195" y="210"/>
                </a:lnTo>
                <a:lnTo>
                  <a:pt x="195" y="5124"/>
                </a:lnTo>
                <a:lnTo>
                  <a:pt x="0" y="5124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185160" y="2653030"/>
            <a:ext cx="7351395" cy="31051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40000"/>
              </a:lnSpc>
            </a:pPr>
            <a:r>
              <a:rPr sz="2800">
                <a:solidFill>
                  <a:schemeClr val="accent5">
                    <a:lumMod val="1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1.积累重点文言词语</a:t>
            </a:r>
            <a:r>
              <a:rPr lang="zh-CN" sz="2800">
                <a:solidFill>
                  <a:schemeClr val="accent5">
                    <a:lumMod val="1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；</a:t>
            </a:r>
            <a:endParaRPr sz="2800">
              <a:solidFill>
                <a:schemeClr val="accent5">
                  <a:lumMod val="1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>
              <a:lnSpc>
                <a:spcPct val="140000"/>
              </a:lnSpc>
            </a:pPr>
            <a:r>
              <a:rPr sz="2800">
                <a:solidFill>
                  <a:schemeClr val="accent5">
                    <a:lumMod val="1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2.理解古今异义、一词多义、词类活用等古汉语现象</a:t>
            </a:r>
            <a:r>
              <a:rPr lang="zh-CN" sz="2800">
                <a:solidFill>
                  <a:schemeClr val="accent5">
                    <a:lumMod val="1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；</a:t>
            </a:r>
            <a:endParaRPr sz="2800">
              <a:solidFill>
                <a:schemeClr val="accent5">
                  <a:lumMod val="1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>
              <a:lnSpc>
                <a:spcPct val="140000"/>
              </a:lnSpc>
            </a:pPr>
            <a:r>
              <a:rPr sz="2800">
                <a:solidFill>
                  <a:schemeClr val="accent5">
                    <a:lumMod val="1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3.理解句意、文意；</a:t>
            </a:r>
            <a:r>
              <a:rPr lang="zh-CN" sz="2800">
                <a:solidFill>
                  <a:schemeClr val="accent5">
                    <a:lumMod val="1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狼、屠户人物分析；</a:t>
            </a:r>
            <a:endParaRPr sz="2800">
              <a:solidFill>
                <a:schemeClr val="accent5">
                  <a:lumMod val="1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>
              <a:lnSpc>
                <a:spcPct val="140000"/>
              </a:lnSpc>
            </a:pPr>
            <a:r>
              <a:rPr lang="en-US" sz="2800">
                <a:solidFill>
                  <a:schemeClr val="accent5">
                    <a:lumMod val="1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4.</a:t>
            </a:r>
            <a:r>
              <a:rPr sz="2800">
                <a:solidFill>
                  <a:schemeClr val="accent5">
                    <a:lumMod val="1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理解文章的主旨。</a:t>
            </a:r>
            <a:endParaRPr sz="2800">
              <a:solidFill>
                <a:schemeClr val="accent5">
                  <a:lumMod val="1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/>
                                        <p:tgtEl>
                                          <p:spTgt spid="2097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2000"/>
                                        <p:tgtEl>
                                          <p:spTgt spid="2097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048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486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486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486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12" grpId="0"/>
      <p:bldP spid="1048614" grpId="0" bldLvl="0" animBg="1"/>
      <p:bldP spid="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9458" name="TextBox 3"/>
          <p:cNvSpPr txBox="1"/>
          <p:nvPr/>
        </p:nvSpPr>
        <p:spPr>
          <a:xfrm>
            <a:off x="3621405" y="2088833"/>
            <a:ext cx="4535488" cy="1016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zh-CN" sz="6000" b="1" dirty="0">
                <a:solidFill>
                  <a:schemeClr val="accent5">
                    <a:lumMod val="10000"/>
                  </a:schemeClr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【</a:t>
            </a:r>
            <a:r>
              <a:rPr lang="zh-CN" altLang="en-US" sz="6000" b="1" dirty="0">
                <a:solidFill>
                  <a:schemeClr val="accent5">
                    <a:lumMod val="10000"/>
                  </a:schemeClr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反馈固学</a:t>
            </a:r>
            <a:r>
              <a:rPr lang="en-US" altLang="zh-CN" sz="6000" b="1" dirty="0">
                <a:solidFill>
                  <a:schemeClr val="accent5">
                    <a:lumMod val="10000"/>
                  </a:schemeClr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】</a:t>
            </a:r>
            <a:endParaRPr lang="en-US" altLang="zh-CN" sz="6000" b="1" dirty="0">
              <a:solidFill>
                <a:schemeClr val="accent5">
                  <a:lumMod val="10000"/>
                </a:schemeClr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1048614" name="任意多边形 6"/>
          <p:cNvSpPr/>
          <p:nvPr/>
        </p:nvSpPr>
        <p:spPr>
          <a:xfrm>
            <a:off x="829945" y="828675"/>
            <a:ext cx="10782300" cy="5200650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16980" h="8190">
                <a:moveTo>
                  <a:pt x="0" y="0"/>
                </a:moveTo>
                <a:lnTo>
                  <a:pt x="16980" y="0"/>
                </a:lnTo>
                <a:lnTo>
                  <a:pt x="16980" y="8190"/>
                </a:lnTo>
                <a:lnTo>
                  <a:pt x="3778" y="8190"/>
                </a:lnTo>
                <a:lnTo>
                  <a:pt x="3778" y="7980"/>
                </a:lnTo>
                <a:lnTo>
                  <a:pt x="16786" y="7980"/>
                </a:lnTo>
                <a:lnTo>
                  <a:pt x="16786" y="210"/>
                </a:lnTo>
                <a:lnTo>
                  <a:pt x="195" y="210"/>
                </a:lnTo>
                <a:lnTo>
                  <a:pt x="195" y="5124"/>
                </a:lnTo>
                <a:lnTo>
                  <a:pt x="0" y="5124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pic>
        <p:nvPicPr>
          <p:cNvPr id="2097156" name="图片 2" descr="59274a9a858c282130a4a95b0ecfbe993e61d910eb8e-lP9OkJ_fw65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0160" y="3553460"/>
            <a:ext cx="3333750" cy="333375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048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/>
                                        <p:tgtEl>
                                          <p:spTgt spid="2097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2" dur="2000"/>
                                        <p:tgtEl>
                                          <p:spTgt spid="2097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14" grpId="0" bldLvl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85" name="组合 3"/>
          <p:cNvGrpSpPr/>
          <p:nvPr/>
        </p:nvGrpSpPr>
        <p:grpSpPr>
          <a:xfrm flipH="1">
            <a:off x="0" y="-9525"/>
            <a:ext cx="12186920" cy="6877050"/>
            <a:chOff x="0" y="-15"/>
            <a:chExt cx="19192" cy="10830"/>
          </a:xfrm>
        </p:grpSpPr>
        <p:pic>
          <p:nvPicPr>
            <p:cNvPr id="2097169" name="图片 1" descr="2007112515347379_2"/>
            <p:cNvPicPr>
              <a:picLocks noChangeAspect="1"/>
            </p:cNvPicPr>
            <p:nvPr/>
          </p:nvPicPr>
          <p:blipFill>
            <a:blip r:embed="rId1"/>
            <a:srcRect t="10105"/>
            <a:stretch>
              <a:fillRect/>
            </a:stretch>
          </p:blipFill>
          <p:spPr>
            <a:xfrm>
              <a:off x="0" y="0"/>
              <a:ext cx="17805" cy="10800"/>
            </a:xfrm>
            <a:prstGeom prst="rect">
              <a:avLst/>
            </a:prstGeom>
          </p:spPr>
        </p:pic>
        <p:sp>
          <p:nvSpPr>
            <p:cNvPr id="1048685" name="矩形 2"/>
            <p:cNvSpPr/>
            <p:nvPr/>
          </p:nvSpPr>
          <p:spPr>
            <a:xfrm>
              <a:off x="22" y="-15"/>
              <a:ext cx="19170" cy="10830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125956" name="Text Box 4"/>
          <p:cNvSpPr txBox="1"/>
          <p:nvPr/>
        </p:nvSpPr>
        <p:spPr>
          <a:xfrm>
            <a:off x="1510030" y="875030"/>
            <a:ext cx="8426450" cy="13220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spcBef>
                <a:spcPct val="50000"/>
              </a:spcBef>
            </a:pPr>
            <a:r>
              <a:rPr lang="zh-CN" altLang="en-US" sz="4000" b="1" dirty="0">
                <a:solidFill>
                  <a:srgbClr val="080808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你从这个故事中明白了什么道理？（中心思想）</a:t>
            </a:r>
            <a:endParaRPr lang="zh-CN" altLang="en-US" sz="4000" b="1" dirty="0">
              <a:solidFill>
                <a:srgbClr val="080808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1156970" y="2197101"/>
            <a:ext cx="10210165" cy="2848610"/>
          </a:xfrm>
          <a:prstGeom prst="rect">
            <a:avLst/>
          </a:prstGeom>
          <a:noFill/>
          <a:ln w="9525">
            <a:noFill/>
            <a:miter lim="800000"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 wrap="square" anchor="ctr">
            <a:spAutoFit/>
          </a:bodyPr>
          <a:p>
            <a:pPr marL="0" marR="0" lvl="0" indent="0" algn="l" defTabSz="914400" rtl="0" eaLnBrk="0" fontAlgn="base" latinLnBrk="0" hangingPunct="0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zh-CN" sz="3200" b="1" u="sng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cs typeface="+mn-ea"/>
                <a:sym typeface="+mn-ea"/>
              </a:rPr>
              <a:t>   </a:t>
            </a:r>
            <a:r>
              <a:rPr lang="zh-CN" altLang="en-US" sz="3200" b="1" u="sng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cs typeface="+mn-ea"/>
                <a:sym typeface="+mn-ea"/>
              </a:rPr>
              <a:t>本文讲述了屠户回家途中遇狼、惧狼、御狼、最后杀狼的故事，说明</a:t>
            </a:r>
            <a:r>
              <a:rPr kumimoji="0" lang="zh-CN" altLang="en-US" sz="32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cs typeface="+mn-ea"/>
              </a:rPr>
              <a:t>人类富有智慧，一定能战胜任何狡猾凶残的动物且对待“恶势力”要敢于斗争、善于斗争，才能取得最终的胜利。</a:t>
            </a:r>
            <a:endParaRPr kumimoji="0" lang="zh-CN" altLang="en-US" sz="3200" b="1" i="0" u="sng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ea"/>
              <a:cs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59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59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956" grpId="0"/>
      <p:bldP spid="1843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338455" y="167005"/>
            <a:ext cx="11456670" cy="56781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pPr indent="0"/>
            <a:r>
              <a:rPr lang="zh-CN" sz="3600" b="0">
                <a:ea typeface="宋体" panose="02010600030101010101" pitchFamily="2" charset="-122"/>
              </a:rPr>
              <a:t>一屠</a:t>
            </a:r>
            <a:r>
              <a:rPr lang="zh-CN" sz="3600" b="0">
                <a:solidFill>
                  <a:srgbClr val="FF0000"/>
                </a:solidFill>
                <a:ea typeface="宋体" panose="02010600030101010101" pitchFamily="2" charset="-122"/>
              </a:rPr>
              <a:t>暮</a:t>
            </a:r>
            <a:r>
              <a:rPr lang="zh-CN" sz="3600" b="0">
                <a:ea typeface="宋体" panose="02010600030101010101" pitchFamily="2" charset="-122"/>
              </a:rPr>
              <a:t>行，</a:t>
            </a:r>
            <a:r>
              <a:rPr lang="zh-CN" sz="3600" b="1" u="sng">
                <a:solidFill>
                  <a:srgbClr val="FF0000"/>
                </a:solidFill>
                <a:ea typeface="宋体" panose="02010600030101010101" pitchFamily="2" charset="-122"/>
              </a:rPr>
              <a:t>为</a:t>
            </a:r>
            <a:r>
              <a:rPr lang="zh-CN" sz="3600" b="0">
                <a:ea typeface="宋体" panose="02010600030101010101" pitchFamily="2" charset="-122"/>
              </a:rPr>
              <a:t>狼所逼。</a:t>
            </a:r>
            <a:endParaRPr lang="zh-CN" sz="3600" b="0">
              <a:ea typeface="宋体" panose="02010600030101010101" pitchFamily="2" charset="-122"/>
            </a:endParaRPr>
          </a:p>
          <a:p>
            <a:pPr indent="0"/>
            <a:r>
              <a:rPr lang="zh-CN" altLang="en-US" sz="3600" b="1">
                <a:solidFill>
                  <a:srgbClr val="FF0000"/>
                </a:solidFill>
                <a:ea typeface="宋体" panose="02010600030101010101" pitchFamily="2" charset="-122"/>
                <a:sym typeface="+mn-ea"/>
              </a:rPr>
              <a:t>有一个屠户，傍晚走在路上，被狼紧紧地追赶着。</a:t>
            </a:r>
            <a:endParaRPr lang="zh-CN" sz="3600" b="1">
              <a:solidFill>
                <a:srgbClr val="FF0000"/>
              </a:solidFill>
              <a:ea typeface="宋体" panose="02010600030101010101" pitchFamily="2" charset="-122"/>
            </a:endParaRPr>
          </a:p>
          <a:p>
            <a:pPr indent="0"/>
            <a:r>
              <a:rPr lang="zh-CN" sz="3600" b="0" u="sng">
                <a:ea typeface="宋体" panose="02010600030101010101" pitchFamily="2" charset="-122"/>
              </a:rPr>
              <a:t>道旁有</a:t>
            </a:r>
            <a:r>
              <a:rPr lang="zh-CN" sz="3600" b="0" u="sng">
                <a:solidFill>
                  <a:srgbClr val="FF0000"/>
                </a:solidFill>
                <a:ea typeface="宋体" panose="02010600030101010101" pitchFamily="2" charset="-122"/>
              </a:rPr>
              <a:t>夜耕</a:t>
            </a:r>
            <a:r>
              <a:rPr lang="zh-CN" sz="3600" b="0" u="sng">
                <a:ea typeface="宋体" panose="02010600030101010101" pitchFamily="2" charset="-122"/>
              </a:rPr>
              <a:t>所</a:t>
            </a:r>
            <a:r>
              <a:rPr lang="zh-CN" sz="3600" b="0" u="sng">
                <a:solidFill>
                  <a:srgbClr val="FF0000"/>
                </a:solidFill>
                <a:ea typeface="宋体" panose="02010600030101010101" pitchFamily="2" charset="-122"/>
              </a:rPr>
              <a:t>遗行室</a:t>
            </a:r>
            <a:r>
              <a:rPr lang="zh-CN" sz="3600" b="0" u="sng">
                <a:ea typeface="宋体" panose="02010600030101010101" pitchFamily="2" charset="-122"/>
              </a:rPr>
              <a:t>，奔入</a:t>
            </a:r>
            <a:r>
              <a:rPr lang="zh-CN" sz="3600" b="0" u="sng">
                <a:solidFill>
                  <a:srgbClr val="FF0000"/>
                </a:solidFill>
                <a:ea typeface="宋体" panose="02010600030101010101" pitchFamily="2" charset="-122"/>
              </a:rPr>
              <a:t>伏</a:t>
            </a:r>
            <a:r>
              <a:rPr lang="zh-CN" sz="3600" b="0" u="sng">
                <a:ea typeface="宋体" panose="02010600030101010101" pitchFamily="2" charset="-122"/>
              </a:rPr>
              <a:t>焉</a:t>
            </a:r>
            <a:r>
              <a:rPr lang="zh-CN" sz="3600" b="0">
                <a:ea typeface="宋体" panose="02010600030101010101" pitchFamily="2" charset="-122"/>
              </a:rPr>
              <a:t>。</a:t>
            </a:r>
            <a:endParaRPr lang="zh-CN" sz="3600" b="0">
              <a:ea typeface="宋体" panose="02010600030101010101" pitchFamily="2" charset="-122"/>
            </a:endParaRPr>
          </a:p>
          <a:p>
            <a:pPr indent="0"/>
            <a:r>
              <a:rPr lang="zh-CN" altLang="en-US" sz="3600">
                <a:solidFill>
                  <a:srgbClr val="FF0000"/>
                </a:solidFill>
                <a:ea typeface="宋体" panose="02010600030101010101" pitchFamily="2" charset="-122"/>
                <a:sym typeface="+mn-ea"/>
              </a:rPr>
              <a:t>路旁有个农民留下的草棚，他就跑进去趴在里面。</a:t>
            </a:r>
            <a:endParaRPr lang="zh-CN" sz="3600" b="0">
              <a:solidFill>
                <a:srgbClr val="FF0000"/>
              </a:solidFill>
              <a:ea typeface="宋体" panose="02010600030101010101" pitchFamily="2" charset="-122"/>
            </a:endParaRPr>
          </a:p>
          <a:p>
            <a:pPr indent="0"/>
            <a:r>
              <a:rPr lang="zh-CN" sz="3600" b="0">
                <a:ea typeface="宋体" panose="02010600030101010101" pitchFamily="2" charset="-122"/>
              </a:rPr>
              <a:t>狼</a:t>
            </a:r>
            <a:r>
              <a:rPr lang="zh-CN" sz="3600" b="1" u="sng">
                <a:solidFill>
                  <a:srgbClr val="FF0000"/>
                </a:solidFill>
                <a:ea typeface="宋体" panose="02010600030101010101" pitchFamily="2" charset="-122"/>
              </a:rPr>
              <a:t>自</a:t>
            </a:r>
            <a:r>
              <a:rPr lang="zh-CN" sz="3600" b="0">
                <a:solidFill>
                  <a:srgbClr val="FF0000"/>
                </a:solidFill>
                <a:ea typeface="宋体" panose="02010600030101010101" pitchFamily="2" charset="-122"/>
              </a:rPr>
              <a:t>苫</a:t>
            </a:r>
            <a:r>
              <a:rPr lang="zh-CN" sz="3600" b="0">
                <a:ea typeface="宋体" panose="02010600030101010101" pitchFamily="2" charset="-122"/>
              </a:rPr>
              <a:t>中探爪入。屠急捉</a:t>
            </a:r>
            <a:r>
              <a:rPr lang="zh-CN" sz="3600" b="1" u="sng">
                <a:ea typeface="宋体" panose="02010600030101010101" pitchFamily="2" charset="-122"/>
              </a:rPr>
              <a:t>之</a:t>
            </a:r>
            <a:r>
              <a:rPr lang="zh-CN" sz="3600" b="0">
                <a:ea typeface="宋体" panose="02010600030101010101" pitchFamily="2" charset="-122"/>
              </a:rPr>
              <a:t>，令不可</a:t>
            </a:r>
            <a:r>
              <a:rPr lang="zh-CN" sz="3600" b="1" u="sng">
                <a:solidFill>
                  <a:srgbClr val="FF0000"/>
                </a:solidFill>
                <a:ea typeface="宋体" panose="02010600030101010101" pitchFamily="2" charset="-122"/>
              </a:rPr>
              <a:t>去</a:t>
            </a:r>
            <a:r>
              <a:rPr lang="zh-CN" sz="3600" b="0">
                <a:ea typeface="宋体" panose="02010600030101010101" pitchFamily="2" charset="-122"/>
              </a:rPr>
              <a:t>。</a:t>
            </a:r>
            <a:endParaRPr lang="zh-CN" sz="3600" b="0">
              <a:ea typeface="宋体" panose="02010600030101010101" pitchFamily="2" charset="-122"/>
            </a:endParaRPr>
          </a:p>
          <a:p>
            <a:pPr indent="0"/>
            <a:r>
              <a:rPr lang="zh-CN" altLang="en-US" sz="3600" b="1">
                <a:solidFill>
                  <a:srgbClr val="FF0000"/>
                </a:solidFill>
                <a:ea typeface="宋体" panose="02010600030101010101" pitchFamily="2" charset="-122"/>
                <a:sym typeface="+mn-ea"/>
              </a:rPr>
              <a:t>凶恶的狼从苫房的草帘中伸进一只爪子，于是屠户急忙捉住狼爪，不让它离开。</a:t>
            </a:r>
            <a:endParaRPr lang="zh-CN" sz="3600" b="1">
              <a:solidFill>
                <a:srgbClr val="FF0000"/>
              </a:solidFill>
              <a:ea typeface="宋体" panose="02010600030101010101" pitchFamily="2" charset="-122"/>
            </a:endParaRPr>
          </a:p>
          <a:p>
            <a:pPr indent="0"/>
            <a:r>
              <a:rPr lang="zh-CN" sz="3600" b="0">
                <a:ea typeface="宋体" panose="02010600030101010101" pitchFamily="2" charset="-122"/>
              </a:rPr>
              <a:t>但思无</a:t>
            </a:r>
            <a:r>
              <a:rPr lang="zh-CN" sz="3600" b="0">
                <a:solidFill>
                  <a:srgbClr val="FF0000"/>
                </a:solidFill>
                <a:ea typeface="宋体" panose="02010600030101010101" pitchFamily="2" charset="-122"/>
              </a:rPr>
              <a:t>计</a:t>
            </a:r>
            <a:r>
              <a:rPr lang="zh-CN" sz="3600" b="0">
                <a:ea typeface="宋体" panose="02010600030101010101" pitchFamily="2" charset="-122"/>
              </a:rPr>
              <a:t>可</a:t>
            </a:r>
            <a:r>
              <a:rPr lang="zh-CN" sz="3600" b="0">
                <a:solidFill>
                  <a:srgbClr val="FF0000"/>
                </a:solidFill>
                <a:ea typeface="宋体" panose="02010600030101010101" pitchFamily="2" charset="-122"/>
              </a:rPr>
              <a:t>以</a:t>
            </a:r>
            <a:r>
              <a:rPr lang="zh-CN" sz="3600" b="0">
                <a:ea typeface="宋体" panose="02010600030101010101" pitchFamily="2" charset="-122"/>
              </a:rPr>
              <a:t>死之。</a:t>
            </a:r>
            <a:r>
              <a:rPr lang="zh-CN" sz="3600" b="1" u="sng">
                <a:solidFill>
                  <a:srgbClr val="FF0000"/>
                </a:solidFill>
                <a:ea typeface="宋体" panose="02010600030101010101" pitchFamily="2" charset="-122"/>
              </a:rPr>
              <a:t>惟</a:t>
            </a:r>
            <a:r>
              <a:rPr lang="zh-CN" sz="3600" b="0">
                <a:ea typeface="宋体" panose="02010600030101010101" pitchFamily="2" charset="-122"/>
              </a:rPr>
              <a:t>有小刀不</a:t>
            </a:r>
            <a:r>
              <a:rPr lang="zh-CN" sz="3600" b="0">
                <a:solidFill>
                  <a:srgbClr val="FF0000"/>
                </a:solidFill>
                <a:ea typeface="宋体" panose="02010600030101010101" pitchFamily="2" charset="-122"/>
              </a:rPr>
              <a:t>盈</a:t>
            </a:r>
            <a:r>
              <a:rPr lang="zh-CN" sz="3600" b="0">
                <a:ea typeface="宋体" panose="02010600030101010101" pitchFamily="2" charset="-122"/>
              </a:rPr>
              <a:t>寸，</a:t>
            </a:r>
            <a:r>
              <a:rPr lang="zh-CN" sz="3600" b="1" u="sng">
                <a:solidFill>
                  <a:srgbClr val="FF0000"/>
                </a:solidFill>
                <a:ea typeface="宋体" panose="02010600030101010101" pitchFamily="2" charset="-122"/>
              </a:rPr>
              <a:t>遂</a:t>
            </a:r>
            <a:r>
              <a:rPr lang="zh-CN" sz="3600" b="0">
                <a:ea typeface="宋体" panose="02010600030101010101" pitchFamily="2" charset="-122"/>
              </a:rPr>
              <a:t>割破狼爪下皮，</a:t>
            </a:r>
            <a:r>
              <a:rPr lang="zh-CN" sz="3600" b="1" u="sng">
                <a:solidFill>
                  <a:srgbClr val="FF0000"/>
                </a:solidFill>
                <a:ea typeface="宋体" panose="02010600030101010101" pitchFamily="2" charset="-122"/>
              </a:rPr>
              <a:t>以</a:t>
            </a:r>
            <a:r>
              <a:rPr lang="zh-CN" sz="3600" b="0">
                <a:ea typeface="宋体" panose="02010600030101010101" pitchFamily="2" charset="-122"/>
              </a:rPr>
              <a:t>吹豕之法吹之。</a:t>
            </a:r>
            <a:endParaRPr lang="zh-CN" sz="3600" b="0">
              <a:ea typeface="宋体" panose="02010600030101010101" pitchFamily="2" charset="-122"/>
            </a:endParaRPr>
          </a:p>
          <a:p>
            <a:pPr indent="0"/>
            <a:r>
              <a:rPr lang="zh-CN" altLang="en-US" sz="3600" b="1">
                <a:solidFill>
                  <a:srgbClr val="FF0000"/>
                </a:solidFill>
                <a:ea typeface="宋体" panose="02010600030101010101" pitchFamily="2" charset="-122"/>
                <a:sym typeface="+mn-ea"/>
              </a:rPr>
              <a:t>但是没有想到办法可以杀死它，只有一把不满一寸长的小刀，就用它割破爪子下面的狼皮，用吹猪的方法往里吹气。</a:t>
            </a:r>
            <a:endParaRPr lang="zh-CN" sz="3600" b="1">
              <a:solidFill>
                <a:srgbClr val="FF0000"/>
              </a:solidFill>
              <a:ea typeface="宋体" panose="02010600030101010101" pitchFamily="2" charset="-122"/>
            </a:endParaRPr>
          </a:p>
          <a:p>
            <a:pPr indent="0"/>
            <a:endParaRPr lang="zh-CN" altLang="en-US" sz="3600" b="1"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99695" y="193040"/>
            <a:ext cx="11992610" cy="638238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r>
              <a:rPr lang="zh-CN" sz="3600">
                <a:solidFill>
                  <a:srgbClr val="FF0000"/>
                </a:solidFill>
                <a:ea typeface="宋体" panose="02010600030101010101" pitchFamily="2" charset="-122"/>
                <a:sym typeface="+mn-ea"/>
              </a:rPr>
              <a:t>极</a:t>
            </a:r>
            <a:r>
              <a:rPr lang="zh-CN" sz="3600">
                <a:ea typeface="宋体" panose="02010600030101010101" pitchFamily="2" charset="-122"/>
                <a:sym typeface="+mn-ea"/>
              </a:rPr>
              <a:t>力吹移时，觉狼不</a:t>
            </a:r>
            <a:r>
              <a:rPr lang="zh-CN" sz="3600" b="1" u="sng">
                <a:solidFill>
                  <a:srgbClr val="FF0000"/>
                </a:solidFill>
                <a:ea typeface="宋体" panose="02010600030101010101" pitchFamily="2" charset="-122"/>
                <a:sym typeface="+mn-ea"/>
              </a:rPr>
              <a:t>甚</a:t>
            </a:r>
            <a:r>
              <a:rPr lang="zh-CN" sz="3600">
                <a:ea typeface="宋体" panose="02010600030101010101" pitchFamily="2" charset="-122"/>
                <a:sym typeface="+mn-ea"/>
              </a:rPr>
              <a:t>动，</a:t>
            </a:r>
            <a:r>
              <a:rPr lang="zh-CN" sz="3600">
                <a:solidFill>
                  <a:srgbClr val="FF0000"/>
                </a:solidFill>
                <a:ea typeface="宋体" panose="02010600030101010101" pitchFamily="2" charset="-122"/>
                <a:sym typeface="+mn-ea"/>
              </a:rPr>
              <a:t>方</a:t>
            </a:r>
            <a:r>
              <a:rPr lang="zh-CN" sz="3600">
                <a:ea typeface="宋体" panose="02010600030101010101" pitchFamily="2" charset="-122"/>
                <a:sym typeface="+mn-ea"/>
              </a:rPr>
              <a:t>缚以带。</a:t>
            </a:r>
            <a:endParaRPr lang="zh-CN" sz="3600">
              <a:ea typeface="宋体" panose="02010600030101010101" pitchFamily="2" charset="-122"/>
              <a:sym typeface="+mn-ea"/>
            </a:endParaRPr>
          </a:p>
          <a:p>
            <a:r>
              <a:rPr lang="zh-CN" altLang="en-US" sz="3600" b="1">
                <a:solidFill>
                  <a:srgbClr val="FF0000"/>
                </a:solidFill>
                <a:ea typeface="宋体" panose="02010600030101010101" pitchFamily="2" charset="-122"/>
                <a:sym typeface="+mn-ea"/>
              </a:rPr>
              <a:t>（屠户）用力吹了一阵儿，觉得狼不怎么动了，才用绳子把狼腿绑起来。</a:t>
            </a:r>
            <a:endParaRPr lang="zh-CN" altLang="en-US" sz="3600" b="1">
              <a:solidFill>
                <a:srgbClr val="FF0000"/>
              </a:solidFill>
              <a:ea typeface="宋体" panose="02010600030101010101" pitchFamily="2" charset="-122"/>
              <a:sym typeface="+mn-ea"/>
            </a:endParaRPr>
          </a:p>
          <a:p>
            <a:r>
              <a:rPr lang="zh-CN" sz="3600">
                <a:ea typeface="宋体" panose="02010600030101010101" pitchFamily="2" charset="-122"/>
                <a:sym typeface="+mn-ea"/>
              </a:rPr>
              <a:t>出视，</a:t>
            </a:r>
            <a:r>
              <a:rPr lang="zh-CN" sz="3600">
                <a:solidFill>
                  <a:srgbClr val="FF0000"/>
                </a:solidFill>
                <a:ea typeface="宋体" panose="02010600030101010101" pitchFamily="2" charset="-122"/>
                <a:sym typeface="+mn-ea"/>
              </a:rPr>
              <a:t>则</a:t>
            </a:r>
            <a:r>
              <a:rPr lang="zh-CN" sz="3600">
                <a:ea typeface="宋体" panose="02010600030101010101" pitchFamily="2" charset="-122"/>
                <a:sym typeface="+mn-ea"/>
              </a:rPr>
              <a:t>狼胀如牛，</a:t>
            </a:r>
            <a:r>
              <a:rPr lang="zh-CN" sz="3600" b="1" u="sng">
                <a:solidFill>
                  <a:srgbClr val="FF0000"/>
                </a:solidFill>
                <a:ea typeface="宋体" panose="02010600030101010101" pitchFamily="2" charset="-122"/>
                <a:sym typeface="+mn-ea"/>
              </a:rPr>
              <a:t>股</a:t>
            </a:r>
            <a:r>
              <a:rPr lang="zh-CN" sz="3600">
                <a:ea typeface="宋体" panose="02010600030101010101" pitchFamily="2" charset="-122"/>
                <a:sym typeface="+mn-ea"/>
              </a:rPr>
              <a:t>直不能屈，口张不得合。</a:t>
            </a:r>
            <a:r>
              <a:rPr lang="zh-CN" sz="3600">
                <a:solidFill>
                  <a:srgbClr val="FF0000"/>
                </a:solidFill>
                <a:ea typeface="宋体" panose="02010600030101010101" pitchFamily="2" charset="-122"/>
                <a:sym typeface="+mn-ea"/>
              </a:rPr>
              <a:t>遂</a:t>
            </a:r>
            <a:r>
              <a:rPr lang="zh-CN" sz="3600">
                <a:ea typeface="宋体" panose="02010600030101010101" pitchFamily="2" charset="-122"/>
                <a:sym typeface="+mn-ea"/>
              </a:rPr>
              <a:t>负之</a:t>
            </a:r>
            <a:r>
              <a:rPr lang="zh-CN" sz="3600" b="1" u="sng">
                <a:solidFill>
                  <a:srgbClr val="FF0000"/>
                </a:solidFill>
                <a:ea typeface="宋体" panose="02010600030101010101" pitchFamily="2" charset="-122"/>
                <a:sym typeface="+mn-ea"/>
              </a:rPr>
              <a:t>以</a:t>
            </a:r>
            <a:r>
              <a:rPr lang="zh-CN" sz="3600">
                <a:ea typeface="宋体" panose="02010600030101010101" pitchFamily="2" charset="-122"/>
                <a:sym typeface="+mn-ea"/>
              </a:rPr>
              <a:t>归。</a:t>
            </a:r>
            <a:endParaRPr lang="zh-CN" sz="3600">
              <a:ea typeface="宋体" panose="02010600030101010101" pitchFamily="2" charset="-122"/>
              <a:sym typeface="+mn-ea"/>
            </a:endParaRPr>
          </a:p>
          <a:p>
            <a:r>
              <a:rPr lang="zh-CN" altLang="en-US" sz="3600" b="1">
                <a:solidFill>
                  <a:srgbClr val="FF0000"/>
                </a:solidFill>
                <a:ea typeface="宋体" panose="02010600030101010101" pitchFamily="2" charset="-122"/>
                <a:sym typeface="+mn-ea"/>
              </a:rPr>
              <a:t>出去一看，</a:t>
            </a:r>
            <a:r>
              <a:rPr lang="zh-CN" altLang="en-US" sz="3600" b="1">
                <a:solidFill>
                  <a:srgbClr val="FF0000"/>
                </a:solidFill>
                <a:ea typeface="宋体" panose="02010600030101010101" pitchFamily="2" charset="-122"/>
                <a:sym typeface="+mn-ea"/>
              </a:rPr>
              <a:t>就见狼浑身膨胀，就像一头牛。四条腿直挺挺地不能弯曲，张着嘴也无法闭上。屠户就把它背回去了。</a:t>
            </a:r>
            <a:endParaRPr lang="zh-CN" altLang="en-US" sz="3600" b="1">
              <a:solidFill>
                <a:srgbClr val="FF0000"/>
              </a:solidFill>
              <a:ea typeface="宋体" panose="02010600030101010101" pitchFamily="2" charset="-122"/>
              <a:sym typeface="+mn-ea"/>
            </a:endParaRPr>
          </a:p>
          <a:p>
            <a:pPr indent="0"/>
            <a:r>
              <a:rPr lang="zh-CN" sz="3600">
                <a:ea typeface="宋体" panose="02010600030101010101" pitchFamily="2" charset="-122"/>
                <a:sym typeface="+mn-ea"/>
              </a:rPr>
              <a:t>非屠，</a:t>
            </a:r>
            <a:r>
              <a:rPr lang="zh-CN" sz="3600">
                <a:solidFill>
                  <a:srgbClr val="FF0000"/>
                </a:solidFill>
                <a:ea typeface="宋体" panose="02010600030101010101" pitchFamily="2" charset="-122"/>
                <a:sym typeface="+mn-ea"/>
              </a:rPr>
              <a:t>乌</a:t>
            </a:r>
            <a:r>
              <a:rPr lang="zh-CN" sz="3600">
                <a:ea typeface="宋体" panose="02010600030101010101" pitchFamily="2" charset="-122"/>
                <a:sym typeface="+mn-ea"/>
              </a:rPr>
              <a:t>能作此谋也！</a:t>
            </a:r>
            <a:r>
              <a:rPr lang="en-US" altLang="zh-CN" sz="3600">
                <a:ea typeface="宋体" panose="02010600030101010101" pitchFamily="2" charset="-122"/>
                <a:sym typeface="+mn-ea"/>
              </a:rPr>
              <a:t> </a:t>
            </a:r>
            <a:r>
              <a:rPr lang="zh-CN" sz="3600">
                <a:ea typeface="宋体" panose="02010600030101010101" pitchFamily="2" charset="-122"/>
                <a:sym typeface="+mn-ea"/>
              </a:rPr>
              <a:t>三事</a:t>
            </a:r>
            <a:r>
              <a:rPr lang="zh-CN" sz="3600" b="1" u="sng">
                <a:solidFill>
                  <a:srgbClr val="FF0000"/>
                </a:solidFill>
                <a:ea typeface="宋体" panose="02010600030101010101" pitchFamily="2" charset="-122"/>
                <a:sym typeface="+mn-ea"/>
              </a:rPr>
              <a:t>皆</a:t>
            </a:r>
            <a:r>
              <a:rPr lang="zh-CN" sz="3600">
                <a:ea typeface="宋体" panose="02010600030101010101" pitchFamily="2" charset="-122"/>
                <a:sym typeface="+mn-ea"/>
              </a:rPr>
              <a:t>出于屠；则屠人之残暴，杀狼</a:t>
            </a:r>
            <a:r>
              <a:rPr lang="zh-CN" sz="3600" b="1" u="sng">
                <a:solidFill>
                  <a:srgbClr val="FF0000"/>
                </a:solidFill>
                <a:ea typeface="宋体" panose="02010600030101010101" pitchFamily="2" charset="-122"/>
                <a:sym typeface="+mn-ea"/>
              </a:rPr>
              <a:t>亦</a:t>
            </a:r>
            <a:r>
              <a:rPr lang="zh-CN" sz="3600">
                <a:ea typeface="宋体" panose="02010600030101010101" pitchFamily="2" charset="-122"/>
                <a:sym typeface="+mn-ea"/>
              </a:rPr>
              <a:t>可用也。</a:t>
            </a:r>
            <a:endParaRPr lang="zh-CN" sz="3600">
              <a:ea typeface="宋体" panose="02010600030101010101" pitchFamily="2" charset="-122"/>
              <a:sym typeface="+mn-ea"/>
            </a:endParaRPr>
          </a:p>
          <a:p>
            <a:pPr indent="0"/>
            <a:r>
              <a:rPr lang="en-US" altLang="zh-CN" sz="3600">
                <a:ea typeface="宋体" panose="02010600030101010101" pitchFamily="2" charset="-122"/>
                <a:sym typeface="+mn-ea"/>
              </a:rPr>
              <a:t>                                                         </a:t>
            </a:r>
            <a:endParaRPr lang="zh-CN" altLang="en-US" sz="3600" b="1">
              <a:solidFill>
                <a:srgbClr val="FF0000"/>
              </a:solidFill>
              <a:ea typeface="宋体" panose="02010600030101010101" pitchFamily="2" charset="-122"/>
              <a:sym typeface="+mn-ea"/>
            </a:endParaRPr>
          </a:p>
          <a:p>
            <a:endParaRPr lang="zh-CN" altLang="en-US" sz="3600" b="1">
              <a:solidFill>
                <a:srgbClr val="FF0000"/>
              </a:solidFill>
              <a:ea typeface="宋体" panose="02010600030101010101" pitchFamily="2" charset="-122"/>
              <a:sym typeface="+mn-ea"/>
            </a:endParaRPr>
          </a:p>
          <a:p>
            <a:r>
              <a:rPr lang="zh-CN" altLang="en-US" sz="3600">
                <a:ea typeface="宋体" panose="02010600030101010101" pitchFamily="2" charset="-122"/>
                <a:sym typeface="+mn-ea"/>
              </a:rPr>
              <a:t>　</a:t>
            </a:r>
            <a:endParaRPr lang="zh-CN" altLang="en-US" sz="3600" b="1">
              <a:solidFill>
                <a:srgbClr val="FF0000"/>
              </a:solidFill>
              <a:ea typeface="宋体" panose="02010600030101010101" pitchFamily="2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84150" y="5234940"/>
            <a:ext cx="11908155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indent="0"/>
            <a:r>
              <a:rPr lang="zh-CN" altLang="en-US" sz="3600" b="1">
                <a:solidFill>
                  <a:srgbClr val="FF0000"/>
                </a:solidFill>
                <a:ea typeface="宋体" panose="02010600030101010101" pitchFamily="2" charset="-122"/>
                <a:sym typeface="+mn-ea"/>
              </a:rPr>
              <a:t>（如果）不是屠户，谁有这个办法呢？这三件事情都发生在屠户身上；那么屠户的残忍，用到杀狼上也是可以的。</a:t>
            </a:r>
            <a:endParaRPr lang="zh-CN" altLang="en-US" sz="3600" b="1">
              <a:solidFill>
                <a:srgbClr val="FF0000"/>
              </a:solidFill>
              <a:ea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3" name=""/>
        <p:cNvGrpSpPr/>
        <p:nvPr/>
      </p:nvGrpSpPr>
      <p:grpSpPr/>
      <p:pic>
        <p:nvPicPr>
          <p:cNvPr id="2097156" name="图片 2" descr="59274a9a858c282130a4a95b0ecfbe993e61d910eb8e-lP9OkJ_fw65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524250"/>
            <a:ext cx="3333750" cy="333375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048612" name="文本框 4"/>
          <p:cNvSpPr txBox="1"/>
          <p:nvPr/>
        </p:nvSpPr>
        <p:spPr>
          <a:xfrm>
            <a:off x="3545840" y="1460500"/>
            <a:ext cx="5234940" cy="110680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altLang="zh-CN" sz="6600" b="1" dirty="0">
                <a:solidFill>
                  <a:schemeClr val="accent5">
                    <a:lumMod val="10000"/>
                  </a:schemeClr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【</a:t>
            </a:r>
            <a:r>
              <a:rPr lang="zh-CN" altLang="en-US" sz="6600" b="1" dirty="0">
                <a:solidFill>
                  <a:schemeClr val="accent5">
                    <a:lumMod val="10000"/>
                  </a:schemeClr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合作研学</a:t>
            </a:r>
            <a:r>
              <a:rPr lang="en-US" altLang="zh-CN" sz="6600" b="1" dirty="0">
                <a:solidFill>
                  <a:schemeClr val="accent5">
                    <a:lumMod val="10000"/>
                  </a:schemeClr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】</a:t>
            </a:r>
            <a:endParaRPr lang="en-US" altLang="zh-CN" sz="6600" b="1" dirty="0">
              <a:solidFill>
                <a:schemeClr val="accent5">
                  <a:lumMod val="10000"/>
                </a:schemeClr>
              </a:solidFill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048614" name="任意多边形 6"/>
          <p:cNvSpPr/>
          <p:nvPr/>
        </p:nvSpPr>
        <p:spPr>
          <a:xfrm>
            <a:off x="829945" y="828675"/>
            <a:ext cx="10782300" cy="5200650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16980" h="8190">
                <a:moveTo>
                  <a:pt x="0" y="0"/>
                </a:moveTo>
                <a:lnTo>
                  <a:pt x="16980" y="0"/>
                </a:lnTo>
                <a:lnTo>
                  <a:pt x="16980" y="8190"/>
                </a:lnTo>
                <a:lnTo>
                  <a:pt x="3778" y="8190"/>
                </a:lnTo>
                <a:lnTo>
                  <a:pt x="3778" y="7980"/>
                </a:lnTo>
                <a:lnTo>
                  <a:pt x="16786" y="7980"/>
                </a:lnTo>
                <a:lnTo>
                  <a:pt x="16786" y="210"/>
                </a:lnTo>
                <a:lnTo>
                  <a:pt x="195" y="210"/>
                </a:lnTo>
                <a:lnTo>
                  <a:pt x="195" y="5124"/>
                </a:lnTo>
                <a:lnTo>
                  <a:pt x="0" y="5124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545840" y="3173095"/>
            <a:ext cx="7351395" cy="6940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40000"/>
              </a:lnSpc>
            </a:pPr>
            <a:r>
              <a:rPr lang="zh-CN" altLang="en-US" sz="2800">
                <a:solidFill>
                  <a:schemeClr val="accent5">
                    <a:lumMod val="1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结合课下注释，小组讨论，翻译下文。</a:t>
            </a:r>
            <a:endParaRPr lang="zh-CN" altLang="en-US" sz="2800">
              <a:solidFill>
                <a:schemeClr val="accent5">
                  <a:lumMod val="1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/>
                                        <p:tgtEl>
                                          <p:spTgt spid="2097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2000"/>
                                        <p:tgtEl>
                                          <p:spTgt spid="2097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048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486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486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486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12" grpId="0"/>
      <p:bldP spid="1048614" grpId="0" bldLvl="0" animBg="1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5" name="Text Box 3"/>
          <p:cNvSpPr txBox="1"/>
          <p:nvPr/>
        </p:nvSpPr>
        <p:spPr>
          <a:xfrm>
            <a:off x="886460" y="681990"/>
            <a:ext cx="9738360" cy="30460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spcBef>
                <a:spcPct val="50000"/>
              </a:spcBef>
            </a:pPr>
            <a:r>
              <a:rPr lang="en-US" altLang="zh-CN" sz="4800" b="1" dirty="0">
                <a:solidFill>
                  <a:schemeClr val="accent5">
                    <a:lumMod val="10000"/>
                  </a:schemeClr>
                </a:solidFill>
                <a:latin typeface="楷体" panose="02010609060101010101" charset="-122"/>
                <a:ea typeface="楷体" panose="02010609060101010101" charset="-122"/>
              </a:rPr>
              <a:t>   </a:t>
            </a:r>
            <a:r>
              <a:rPr lang="zh-CN" altLang="zh-CN" sz="4800" b="1" dirty="0">
                <a:solidFill>
                  <a:schemeClr val="accent5">
                    <a:lumMod val="10000"/>
                  </a:schemeClr>
                </a:solidFill>
                <a:latin typeface="楷体" panose="02010609060101010101" charset="-122"/>
                <a:ea typeface="楷体" panose="02010609060101010101" charset="-122"/>
              </a:rPr>
              <a:t>一</a:t>
            </a:r>
            <a:r>
              <a:rPr lang="zh-CN" altLang="zh-CN" sz="4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屠</a:t>
            </a:r>
            <a:r>
              <a:rPr lang="zh-CN" altLang="zh-CN" sz="4800" b="1" dirty="0">
                <a:solidFill>
                  <a:schemeClr val="accent5">
                    <a:lumMod val="10000"/>
                  </a:schemeClr>
                </a:solidFill>
                <a:latin typeface="楷体" panose="02010609060101010101" charset="-122"/>
                <a:ea typeface="楷体" panose="02010609060101010101" charset="-122"/>
              </a:rPr>
              <a:t>晚归，担中肉</a:t>
            </a:r>
            <a:r>
              <a:rPr lang="zh-CN" altLang="zh-CN" sz="4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尽</a:t>
            </a:r>
            <a:r>
              <a:rPr lang="zh-CN" altLang="zh-CN" sz="4800" b="1" dirty="0">
                <a:solidFill>
                  <a:schemeClr val="accent5">
                    <a:lumMod val="10000"/>
                  </a:schemeClr>
                </a:solidFill>
                <a:latin typeface="楷体" panose="02010609060101010101" charset="-122"/>
                <a:ea typeface="楷体" panose="02010609060101010101" charset="-122"/>
              </a:rPr>
              <a:t>，</a:t>
            </a:r>
            <a:r>
              <a:rPr lang="zh-CN" altLang="zh-CN" sz="4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止</a:t>
            </a:r>
            <a:r>
              <a:rPr lang="zh-CN" altLang="zh-CN" sz="4800" b="1" dirty="0">
                <a:solidFill>
                  <a:schemeClr val="accent5">
                    <a:lumMod val="10000"/>
                  </a:schemeClr>
                </a:solidFill>
                <a:latin typeface="楷体" panose="02010609060101010101" charset="-122"/>
                <a:ea typeface="楷体" panose="02010609060101010101" charset="-122"/>
              </a:rPr>
              <a:t>有剩骨。</a:t>
            </a:r>
            <a:endParaRPr lang="zh-CN" altLang="zh-CN" sz="4800" b="1" dirty="0">
              <a:solidFill>
                <a:schemeClr val="accent5">
                  <a:lumMod val="10000"/>
                </a:schemeClr>
              </a:solidFill>
              <a:latin typeface="楷体" panose="02010609060101010101" charset="-122"/>
              <a:ea typeface="楷体" panose="02010609060101010101" charset="-122"/>
            </a:endParaRPr>
          </a:p>
          <a:p>
            <a:pPr>
              <a:spcBef>
                <a:spcPct val="50000"/>
              </a:spcBef>
            </a:pPr>
            <a:endParaRPr lang="zh-CN" altLang="zh-CN" sz="4800" b="1" dirty="0">
              <a:solidFill>
                <a:schemeClr val="accent5">
                  <a:lumMod val="10000"/>
                </a:schemeClr>
              </a:solidFill>
              <a:latin typeface="楷体" panose="02010609060101010101" charset="-122"/>
              <a:ea typeface="楷体" panose="02010609060101010101" charset="-122"/>
            </a:endParaRPr>
          </a:p>
          <a:p>
            <a:pPr>
              <a:spcBef>
                <a:spcPct val="50000"/>
              </a:spcBef>
            </a:pPr>
            <a:r>
              <a:rPr lang="zh-CN" altLang="zh-CN" sz="4800" b="1" dirty="0">
                <a:solidFill>
                  <a:schemeClr val="accent5">
                    <a:lumMod val="10000"/>
                  </a:schemeClr>
                </a:solidFill>
                <a:latin typeface="楷体" panose="02010609060101010101" charset="-122"/>
                <a:ea typeface="楷体" panose="02010609060101010101" charset="-122"/>
              </a:rPr>
              <a:t>途中两狼，</a:t>
            </a:r>
            <a:r>
              <a:rPr lang="zh-CN" altLang="zh-CN" sz="4800" b="1" u="sng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缀</a:t>
            </a:r>
            <a:r>
              <a:rPr lang="zh-CN" altLang="zh-CN" sz="4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行甚远</a:t>
            </a:r>
            <a:r>
              <a:rPr lang="zh-CN" altLang="zh-CN" sz="4800" b="1" dirty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</a:rPr>
              <a:t>。</a:t>
            </a:r>
            <a:endParaRPr lang="zh-CN" altLang="zh-CN" sz="4800" b="1" dirty="0">
              <a:solidFill>
                <a:schemeClr val="tx1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8196" name="TextBox 3"/>
          <p:cNvSpPr txBox="1"/>
          <p:nvPr/>
        </p:nvSpPr>
        <p:spPr>
          <a:xfrm>
            <a:off x="1198880" y="4037965"/>
            <a:ext cx="9348470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zh-CN" altLang="zh-CN" sz="3600" b="1" dirty="0">
                <a:solidFill>
                  <a:srgbClr val="FF0000"/>
                </a:solidFill>
                <a:latin typeface="+mn-ea"/>
                <a:cs typeface="+mn-ea"/>
              </a:rPr>
              <a:t>路上遇到两只狼，紧</a:t>
            </a:r>
            <a:r>
              <a:rPr lang="zh-CN" altLang="en-US" sz="3600" b="1" dirty="0">
                <a:solidFill>
                  <a:srgbClr val="FF0000"/>
                </a:solidFill>
                <a:latin typeface="+mn-ea"/>
                <a:cs typeface="+mn-ea"/>
              </a:rPr>
              <a:t>跟</a:t>
            </a:r>
            <a:r>
              <a:rPr lang="zh-CN" altLang="zh-CN" sz="3600" b="1" dirty="0">
                <a:solidFill>
                  <a:srgbClr val="FF0000"/>
                </a:solidFill>
                <a:latin typeface="+mn-ea"/>
                <a:cs typeface="+mn-ea"/>
              </a:rPr>
              <a:t>着走了很远。</a:t>
            </a:r>
            <a:endParaRPr lang="zh-CN" altLang="zh-CN" sz="3600" b="1" dirty="0">
              <a:solidFill>
                <a:srgbClr val="FF0000"/>
              </a:solidFill>
              <a:latin typeface="+mn-ea"/>
              <a:cs typeface="+mn-ea"/>
            </a:endParaRPr>
          </a:p>
        </p:txBody>
      </p:sp>
      <p:pic>
        <p:nvPicPr>
          <p:cNvPr id="2097159" name="图片 22" descr="未标题-1"/>
          <p:cNvPicPr>
            <a:picLocks noChangeAspect="1"/>
          </p:cNvPicPr>
          <p:nvPr/>
        </p:nvPicPr>
        <p:blipFill>
          <a:blip r:embed="rId1"/>
          <a:srcRect l="29245" b="26468"/>
          <a:stretch>
            <a:fillRect/>
          </a:stretch>
        </p:blipFill>
        <p:spPr>
          <a:xfrm flipH="1">
            <a:off x="8039735" y="3646805"/>
            <a:ext cx="4118610" cy="390652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sp>
        <p:nvSpPr>
          <p:cNvPr id="5" name="文本框 4"/>
          <p:cNvSpPr txBox="1"/>
          <p:nvPr/>
        </p:nvSpPr>
        <p:spPr>
          <a:xfrm>
            <a:off x="885825" y="1717040"/>
            <a:ext cx="1059370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zh-CN" sz="3600" b="1" dirty="0">
                <a:solidFill>
                  <a:srgbClr val="FF0000"/>
                </a:solidFill>
                <a:latin typeface="+mn-ea"/>
                <a:cs typeface="+mn-ea"/>
                <a:sym typeface="+mn-ea"/>
              </a:rPr>
              <a:t>有个屠户天晚回家，担子里的肉已经卖完了，只剩下一些骨头。</a:t>
            </a:r>
            <a:endParaRPr lang="zh-CN" altLang="zh-CN" sz="3600" b="1" dirty="0">
              <a:solidFill>
                <a:srgbClr val="FF0000"/>
              </a:solidFill>
              <a:latin typeface="+mn-ea"/>
              <a:cs typeface="+mn-ea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925195" y="821690"/>
            <a:ext cx="10511790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spcBef>
                <a:spcPct val="50000"/>
              </a:spcBef>
            </a:pPr>
            <a:r>
              <a:rPr lang="zh-CN" altLang="zh-CN" sz="4400" b="1" dirty="0">
                <a:solidFill>
                  <a:schemeClr val="accent5">
                    <a:lumMod val="10000"/>
                  </a:schemeClr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屠惧，</a:t>
            </a:r>
            <a:r>
              <a:rPr lang="zh-CN" altLang="zh-CN" sz="44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投以骨</a:t>
            </a:r>
            <a:r>
              <a:rPr lang="zh-CN" altLang="zh-CN" sz="4400" b="1" dirty="0">
                <a:solidFill>
                  <a:schemeClr val="accent5">
                    <a:lumMod val="10000"/>
                  </a:schemeClr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。一狼得骨</a:t>
            </a:r>
            <a:r>
              <a:rPr lang="zh-CN" altLang="zh-CN" sz="44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止</a:t>
            </a:r>
            <a:r>
              <a:rPr lang="zh-CN" altLang="zh-CN" sz="4400" b="1" dirty="0">
                <a:solidFill>
                  <a:schemeClr val="accent5">
                    <a:lumMod val="10000"/>
                  </a:schemeClr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，一狼仍</a:t>
            </a:r>
            <a:r>
              <a:rPr lang="zh-CN" altLang="zh-CN" sz="44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从</a:t>
            </a:r>
            <a:r>
              <a:rPr lang="zh-CN" altLang="en-US" sz="4400" b="1" dirty="0">
                <a:solidFill>
                  <a:schemeClr val="accent5">
                    <a:lumMod val="10000"/>
                  </a:schemeClr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。</a:t>
            </a:r>
            <a:endParaRPr lang="zh-CN" altLang="zh-CN" sz="4400" b="1" dirty="0">
              <a:solidFill>
                <a:schemeClr val="accent5">
                  <a:lumMod val="10000"/>
                </a:schemeClr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</p:txBody>
      </p:sp>
      <p:pic>
        <p:nvPicPr>
          <p:cNvPr id="2097159" name="图片 22" descr="未标题-1"/>
          <p:cNvPicPr>
            <a:picLocks noChangeAspect="1"/>
          </p:cNvPicPr>
          <p:nvPr/>
        </p:nvPicPr>
        <p:blipFill>
          <a:blip r:embed="rId1"/>
          <a:srcRect l="29245" b="26468"/>
          <a:stretch>
            <a:fillRect/>
          </a:stretch>
        </p:blipFill>
        <p:spPr>
          <a:xfrm flipH="1">
            <a:off x="8873490" y="4297045"/>
            <a:ext cx="4118610" cy="390652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sp>
        <p:nvSpPr>
          <p:cNvPr id="7" name="文本框 6"/>
          <p:cNvSpPr txBox="1"/>
          <p:nvPr/>
        </p:nvSpPr>
        <p:spPr>
          <a:xfrm>
            <a:off x="388620" y="1621155"/>
            <a:ext cx="1127125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600" dirty="0">
                <a:solidFill>
                  <a:srgbClr val="FFC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  </a:t>
            </a:r>
            <a:r>
              <a:rPr lang="zh-CN" altLang="zh-CN" sz="36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屠户害怕了，把骨头投给狼。一只狼得到骨头停下了，另一只狼仍然跟着。</a:t>
            </a:r>
            <a:endParaRPr lang="zh-CN" altLang="zh-CN" sz="3600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529590" y="3335655"/>
            <a:ext cx="8343900" cy="7683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zh-CN" sz="4400" b="1" dirty="0">
                <a:solidFill>
                  <a:schemeClr val="accent5">
                    <a:lumMod val="10000"/>
                  </a:schemeClr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复投之，后狼止而前狼又至。</a:t>
            </a:r>
            <a:endParaRPr lang="zh-CN" altLang="zh-CN" sz="4400" b="1" dirty="0">
              <a:solidFill>
                <a:schemeClr val="accent5">
                  <a:lumMod val="10000"/>
                </a:schemeClr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307340" y="4297045"/>
            <a:ext cx="11129645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600" dirty="0">
                <a:solidFill>
                  <a:srgbClr val="FFC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  </a:t>
            </a:r>
            <a:r>
              <a:rPr lang="zh-CN" altLang="zh-CN" sz="36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屠户又拿起一块骨头</a:t>
            </a:r>
            <a:r>
              <a:rPr lang="zh-CN" altLang="en-US" sz="36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给它们</a:t>
            </a:r>
            <a:r>
              <a:rPr lang="zh-CN" altLang="zh-CN" sz="36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，后得到骨头的那只狼停下了，可是先得到骨头的那只狼又跟上来。</a:t>
            </a:r>
            <a:endParaRPr lang="zh-CN" altLang="zh-CN" sz="3600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097159" name="图片 22" descr="未标题-1"/>
          <p:cNvPicPr>
            <a:picLocks noChangeAspect="1"/>
          </p:cNvPicPr>
          <p:nvPr/>
        </p:nvPicPr>
        <p:blipFill>
          <a:blip r:embed="rId1"/>
          <a:srcRect l="29245" b="26468"/>
          <a:stretch>
            <a:fillRect/>
          </a:stretch>
        </p:blipFill>
        <p:spPr>
          <a:xfrm flipH="1">
            <a:off x="8039735" y="3646805"/>
            <a:ext cx="4118610" cy="390652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sp>
        <p:nvSpPr>
          <p:cNvPr id="7" name="文本框 6"/>
          <p:cNvSpPr txBox="1"/>
          <p:nvPr>
            <p:custDataLst>
              <p:tags r:id="rId2"/>
            </p:custDataLst>
          </p:nvPr>
        </p:nvSpPr>
        <p:spPr>
          <a:xfrm>
            <a:off x="1531620" y="273685"/>
            <a:ext cx="9011285" cy="7683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spcBef>
                <a:spcPct val="50000"/>
              </a:spcBef>
            </a:pPr>
            <a:r>
              <a:rPr lang="zh-CN" altLang="zh-CN" sz="4400" b="1" dirty="0">
                <a:solidFill>
                  <a:schemeClr val="accent5">
                    <a:lumMod val="10000"/>
                  </a:schemeClr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骨已尽矣</a:t>
            </a:r>
            <a:r>
              <a:rPr lang="zh-CN" altLang="en-US" sz="4400" b="1" dirty="0">
                <a:solidFill>
                  <a:schemeClr val="accent5">
                    <a:lumMod val="10000"/>
                  </a:schemeClr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，</a:t>
            </a:r>
            <a:r>
              <a:rPr lang="zh-CN" altLang="zh-CN" sz="4400" b="1" dirty="0">
                <a:solidFill>
                  <a:schemeClr val="accent5">
                    <a:lumMod val="10000"/>
                  </a:schemeClr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而</a:t>
            </a:r>
            <a:r>
              <a:rPr lang="zh-CN" altLang="zh-CN" sz="44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两狼之</a:t>
            </a:r>
            <a:r>
              <a:rPr lang="zh-CN" altLang="zh-CN" sz="4400" b="1" u="sng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并驱如故</a:t>
            </a:r>
            <a:r>
              <a:rPr lang="zh-CN" altLang="zh-CN" sz="4400" b="1" dirty="0">
                <a:solidFill>
                  <a:schemeClr val="accent5">
                    <a:lumMod val="10000"/>
                  </a:schemeClr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。</a:t>
            </a:r>
            <a:endParaRPr lang="zh-CN" altLang="zh-CN" sz="4400" b="1" dirty="0">
              <a:solidFill>
                <a:schemeClr val="accent5">
                  <a:lumMod val="10000"/>
                </a:schemeClr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</p:txBody>
      </p:sp>
      <p:sp>
        <p:nvSpPr>
          <p:cNvPr id="9" name="文本框 8"/>
          <p:cNvSpPr txBox="1"/>
          <p:nvPr>
            <p:custDataLst>
              <p:tags r:id="rId3"/>
            </p:custDataLst>
          </p:nvPr>
        </p:nvSpPr>
        <p:spPr>
          <a:xfrm>
            <a:off x="0" y="1764030"/>
            <a:ext cx="11581765" cy="866140"/>
          </a:xfrm>
          <a:prstGeom prst="rect">
            <a:avLst/>
          </a:prstGeom>
          <a:solidFill>
            <a:schemeClr val="bg1">
              <a:alpha val="60000"/>
            </a:schemeClr>
          </a:solidFill>
        </p:spPr>
        <p:txBody>
          <a:bodyPr wrap="square" rtlCol="0">
            <a:spAutoFit/>
          </a:bodyPr>
          <a:p>
            <a:pPr indent="720090" algn="just" fontAlgn="auto">
              <a:lnSpc>
                <a:spcPct val="140000"/>
              </a:lnSpc>
              <a:spcBef>
                <a:spcPts val="3600"/>
              </a:spcBef>
            </a:pPr>
            <a:r>
              <a:rPr lang="zh-CN" altLang="zh-CN" sz="36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骨头已经扔完了，</a:t>
            </a:r>
            <a:r>
              <a:rPr lang="zh-CN" altLang="en-US" sz="36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但</a:t>
            </a:r>
            <a:r>
              <a:rPr lang="zh-CN" altLang="zh-CN" sz="36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两只狼像原来一样一起追赶。</a:t>
            </a:r>
            <a:endParaRPr lang="zh-CN" altLang="zh-CN" sz="3600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2808605" y="3526790"/>
            <a:ext cx="6096000" cy="7683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zh-CN" sz="4400" b="1" dirty="0">
                <a:solidFill>
                  <a:schemeClr val="accent5">
                    <a:lumMod val="10000"/>
                  </a:schemeClr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屠大</a:t>
            </a:r>
            <a:r>
              <a:rPr lang="zh-CN" altLang="zh-CN" sz="44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窘</a:t>
            </a:r>
            <a:r>
              <a:rPr lang="zh-CN" altLang="zh-CN" sz="4400" b="1" dirty="0">
                <a:solidFill>
                  <a:schemeClr val="accent5">
                    <a:lumMod val="10000"/>
                  </a:schemeClr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，恐前后</a:t>
            </a:r>
            <a:r>
              <a:rPr lang="zh-CN" altLang="zh-CN" sz="44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受其敌</a:t>
            </a:r>
            <a:r>
              <a:rPr lang="zh-CN" altLang="zh-CN" sz="4400" b="1" dirty="0">
                <a:solidFill>
                  <a:schemeClr val="accent5">
                    <a:lumMod val="10000"/>
                  </a:schemeClr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。</a:t>
            </a:r>
            <a:endParaRPr lang="zh-CN" altLang="zh-CN" sz="4400" b="1" dirty="0">
              <a:solidFill>
                <a:schemeClr val="accent5">
                  <a:lumMod val="10000"/>
                </a:schemeClr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1831975" y="4929505"/>
            <a:ext cx="763651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zh-CN" sz="32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屠户很</a:t>
            </a:r>
            <a:r>
              <a:rPr lang="zh-CN" altLang="en-US" sz="32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为难</a:t>
            </a:r>
            <a:r>
              <a:rPr lang="zh-CN" altLang="zh-CN" sz="32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，恐怕前后一起受到狼的攻击。</a:t>
            </a:r>
            <a:endParaRPr lang="zh-CN" altLang="zh-CN" sz="3200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ldLvl="0" animBg="1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097159" name="图片 22" descr="未标题-1"/>
          <p:cNvPicPr>
            <a:picLocks noChangeAspect="1"/>
          </p:cNvPicPr>
          <p:nvPr/>
        </p:nvPicPr>
        <p:blipFill>
          <a:blip r:embed="rId1"/>
          <a:srcRect l="29245" b="26468"/>
          <a:stretch>
            <a:fillRect/>
          </a:stretch>
        </p:blipFill>
        <p:spPr>
          <a:xfrm flipH="1">
            <a:off x="8039735" y="3646805"/>
            <a:ext cx="4118610" cy="390652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sp>
        <p:nvSpPr>
          <p:cNvPr id="2" name="文本框 1"/>
          <p:cNvSpPr txBox="1"/>
          <p:nvPr/>
        </p:nvSpPr>
        <p:spPr>
          <a:xfrm>
            <a:off x="1024255" y="332105"/>
            <a:ext cx="10114915" cy="7683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zh-CN" sz="44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顾</a:t>
            </a:r>
            <a:r>
              <a:rPr lang="zh-CN" altLang="zh-CN" sz="4400" b="1" dirty="0">
                <a:solidFill>
                  <a:schemeClr val="accent5">
                    <a:lumMod val="10000"/>
                  </a:schemeClr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野有麦场，场主</a:t>
            </a:r>
            <a:r>
              <a:rPr lang="zh-CN" altLang="zh-CN" sz="44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积薪</a:t>
            </a:r>
            <a:r>
              <a:rPr lang="zh-CN" altLang="zh-CN" sz="4400" b="1" dirty="0">
                <a:solidFill>
                  <a:schemeClr val="accent5">
                    <a:lumMod val="10000"/>
                  </a:schemeClr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其中，</a:t>
            </a:r>
            <a:r>
              <a:rPr lang="zh-CN" altLang="zh-CN" sz="4400" b="1" u="sng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苫蔽</a:t>
            </a:r>
            <a:r>
              <a:rPr lang="zh-CN" altLang="zh-CN" sz="44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成丘</a:t>
            </a:r>
            <a:r>
              <a:rPr lang="zh-CN" altLang="zh-CN" sz="4400" b="1" dirty="0">
                <a:solidFill>
                  <a:schemeClr val="accent5">
                    <a:lumMod val="10000"/>
                  </a:schemeClr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。</a:t>
            </a:r>
            <a:endParaRPr lang="zh-CN" altLang="zh-CN" sz="4400" b="1" dirty="0">
              <a:solidFill>
                <a:schemeClr val="accent5">
                  <a:lumMod val="10000"/>
                </a:schemeClr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61645" y="1400175"/>
            <a:ext cx="11068685" cy="10763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200" dirty="0">
                <a:solidFill>
                  <a:srgbClr val="FFC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</a:t>
            </a:r>
            <a:r>
              <a:rPr lang="en-US" altLang="zh-CN" sz="32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  </a:t>
            </a:r>
            <a:r>
              <a:rPr lang="zh-CN" altLang="zh-CN" sz="32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看见野地里有一个打麦场，场主人把柴草堆在打麦场里，覆盖成小山</a:t>
            </a:r>
            <a:r>
              <a:rPr lang="zh-CN" altLang="en-US" sz="32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一样</a:t>
            </a:r>
            <a:r>
              <a:rPr lang="zh-CN" altLang="zh-CN" sz="32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。</a:t>
            </a:r>
            <a:endParaRPr lang="zh-CN" altLang="zh-CN" sz="3200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87630" y="3429000"/>
            <a:ext cx="11988165" cy="7683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zh-CN" sz="4400" b="1" dirty="0">
                <a:solidFill>
                  <a:schemeClr val="accent5">
                    <a:lumMod val="10000"/>
                  </a:schemeClr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屠</a:t>
            </a:r>
            <a:r>
              <a:rPr lang="zh-CN" altLang="zh-CN" sz="44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乃</a:t>
            </a:r>
            <a:r>
              <a:rPr lang="zh-CN" altLang="zh-CN" sz="4400" b="1" dirty="0">
                <a:solidFill>
                  <a:schemeClr val="accent5">
                    <a:lumMod val="10000"/>
                  </a:schemeClr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奔倚其下，</a:t>
            </a:r>
            <a:r>
              <a:rPr lang="zh-CN" altLang="zh-CN" sz="44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弛</a:t>
            </a:r>
            <a:r>
              <a:rPr lang="zh-CN" altLang="zh-CN" sz="4400" b="1" dirty="0">
                <a:solidFill>
                  <a:schemeClr val="accent5">
                    <a:lumMod val="10000"/>
                  </a:schemeClr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担持刀。狼不敢</a:t>
            </a:r>
            <a:r>
              <a:rPr lang="zh-CN" altLang="zh-CN" sz="44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前</a:t>
            </a:r>
            <a:r>
              <a:rPr lang="zh-CN" altLang="zh-CN" sz="4400" b="1" dirty="0">
                <a:solidFill>
                  <a:schemeClr val="accent5">
                    <a:lumMod val="10000"/>
                  </a:schemeClr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，</a:t>
            </a:r>
            <a:r>
              <a:rPr lang="zh-CN" altLang="zh-CN" sz="4400" b="1" u="sng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眈眈</a:t>
            </a:r>
            <a:r>
              <a:rPr lang="zh-CN" altLang="zh-CN" sz="44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相向。</a:t>
            </a:r>
            <a:endParaRPr lang="zh-CN" altLang="zh-CN" sz="4400" b="1" dirty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290195" y="4467860"/>
            <a:ext cx="11583670" cy="14700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indent="720090" fontAlgn="auto">
              <a:lnSpc>
                <a:spcPct val="140000"/>
              </a:lnSpc>
            </a:pPr>
            <a:r>
              <a:rPr lang="en-US" altLang="zh-CN" sz="32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 </a:t>
            </a:r>
            <a:r>
              <a:rPr lang="zh-CN" altLang="zh-CN" sz="32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屠户于是奔过去倚靠在柴草堆下面，</a:t>
            </a:r>
            <a:r>
              <a:rPr lang="zh-CN" altLang="en-US" sz="32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卸</a:t>
            </a:r>
            <a:r>
              <a:rPr lang="zh-CN" altLang="zh-CN" sz="32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下担子拿起屠刀。两只狼都不敢上前，瞪眼朝着屠户。</a:t>
            </a:r>
            <a:endParaRPr lang="zh-CN" altLang="zh-CN" sz="3200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3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097159" name="图片 22" descr="未标题-1"/>
          <p:cNvPicPr>
            <a:picLocks noChangeAspect="1"/>
          </p:cNvPicPr>
          <p:nvPr/>
        </p:nvPicPr>
        <p:blipFill>
          <a:blip r:embed="rId1"/>
          <a:srcRect l="29245" b="26468"/>
          <a:stretch>
            <a:fillRect/>
          </a:stretch>
        </p:blipFill>
        <p:spPr>
          <a:xfrm flipH="1">
            <a:off x="9491980" y="3701415"/>
            <a:ext cx="3900805" cy="3700145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sp>
        <p:nvSpPr>
          <p:cNvPr id="2" name="文本框 1"/>
          <p:cNvSpPr txBox="1"/>
          <p:nvPr/>
        </p:nvSpPr>
        <p:spPr>
          <a:xfrm>
            <a:off x="256540" y="66040"/>
            <a:ext cx="11659870" cy="21228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44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  </a:t>
            </a:r>
            <a:r>
              <a:rPr lang="zh-CN" altLang="zh-CN" sz="44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少时</a:t>
            </a:r>
            <a:r>
              <a:rPr lang="zh-CN" altLang="zh-CN" sz="4400" b="1" dirty="0">
                <a:solidFill>
                  <a:schemeClr val="accent5">
                    <a:lumMod val="10000"/>
                  </a:schemeClr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，一狼</a:t>
            </a:r>
            <a:r>
              <a:rPr lang="zh-CN" altLang="zh-CN" sz="44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径</a:t>
            </a:r>
            <a:r>
              <a:rPr lang="zh-CN" altLang="zh-CN" sz="4400" b="1" u="sng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去</a:t>
            </a:r>
            <a:r>
              <a:rPr lang="zh-CN" altLang="zh-CN" sz="4400" b="1" dirty="0">
                <a:solidFill>
                  <a:schemeClr val="accent5">
                    <a:lumMod val="10000"/>
                  </a:schemeClr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，其一</a:t>
            </a:r>
            <a:r>
              <a:rPr lang="zh-CN" altLang="zh-CN" sz="44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犬坐于前</a:t>
            </a:r>
            <a:r>
              <a:rPr lang="zh-CN" altLang="zh-CN" sz="4400" b="1" dirty="0">
                <a:solidFill>
                  <a:schemeClr val="accent5">
                    <a:lumMod val="10000"/>
                  </a:schemeClr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。</a:t>
            </a:r>
            <a:r>
              <a:rPr lang="zh-CN" altLang="zh-CN" sz="44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久之</a:t>
            </a:r>
            <a:r>
              <a:rPr lang="zh-CN" altLang="zh-CN" sz="4400" b="1" dirty="0">
                <a:solidFill>
                  <a:schemeClr val="accent5">
                    <a:lumMod val="10000"/>
                  </a:schemeClr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，目</a:t>
            </a:r>
            <a:endParaRPr lang="zh-CN" altLang="zh-CN" sz="4400" b="1" dirty="0">
              <a:solidFill>
                <a:schemeClr val="accent5">
                  <a:lumMod val="10000"/>
                </a:schemeClr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endParaRPr lang="zh-CN" altLang="zh-CN" sz="4400" b="1" dirty="0">
              <a:solidFill>
                <a:schemeClr val="accent5">
                  <a:lumMod val="10000"/>
                </a:schemeClr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r>
              <a:rPr lang="zh-CN" altLang="zh-CN" sz="4400" b="1" dirty="0">
                <a:solidFill>
                  <a:schemeClr val="accent5">
                    <a:lumMod val="10000"/>
                  </a:schemeClr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似</a:t>
            </a:r>
            <a:r>
              <a:rPr lang="zh-CN" altLang="zh-CN" sz="44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瞑</a:t>
            </a:r>
            <a:r>
              <a:rPr lang="zh-CN" altLang="zh-CN" sz="4400" b="1" dirty="0">
                <a:solidFill>
                  <a:schemeClr val="accent5">
                    <a:lumMod val="10000"/>
                  </a:schemeClr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，</a:t>
            </a:r>
            <a:r>
              <a:rPr lang="zh-CN" altLang="zh-CN" sz="4400" b="1" u="sng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意暇</a:t>
            </a:r>
            <a:r>
              <a:rPr lang="zh-CN" altLang="zh-CN" sz="44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甚</a:t>
            </a:r>
            <a:r>
              <a:rPr lang="zh-CN" altLang="zh-CN" sz="4400" b="1" dirty="0">
                <a:solidFill>
                  <a:schemeClr val="accent5">
                    <a:lumMod val="10000"/>
                  </a:schemeClr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。</a:t>
            </a:r>
            <a:endParaRPr lang="zh-CN" altLang="zh-CN" sz="4400" b="1" dirty="0">
              <a:solidFill>
                <a:schemeClr val="accent5">
                  <a:lumMod val="10000"/>
                </a:schemeClr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132080" y="2449195"/>
            <a:ext cx="11268075" cy="10763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200" dirty="0">
                <a:solidFill>
                  <a:srgbClr val="FFC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 </a:t>
            </a:r>
            <a:r>
              <a:rPr lang="en-US" altLang="zh-CN" sz="32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 </a:t>
            </a:r>
            <a:r>
              <a:rPr lang="zh-CN" altLang="zh-CN" sz="32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过了一会儿，一只狼径直走开，另一只狼像狗似的蹲坐在前面。时间长了，那只狼的眼睛似乎闭上了，神情悠闲得很。</a:t>
            </a:r>
            <a:endParaRPr lang="zh-CN" altLang="zh-CN" sz="3200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256540" y="4058920"/>
            <a:ext cx="9556750" cy="7683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zh-CN" sz="4400" b="1" dirty="0">
                <a:solidFill>
                  <a:schemeClr val="accent5">
                    <a:lumMod val="10000"/>
                  </a:schemeClr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屠</a:t>
            </a:r>
            <a:r>
              <a:rPr lang="zh-CN" altLang="zh-CN" sz="44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暴</a:t>
            </a:r>
            <a:r>
              <a:rPr lang="zh-CN" altLang="zh-CN" sz="4400" b="1" dirty="0">
                <a:solidFill>
                  <a:schemeClr val="accent5">
                    <a:lumMod val="10000"/>
                  </a:schemeClr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起，</a:t>
            </a:r>
            <a:r>
              <a:rPr lang="zh-CN" altLang="zh-CN" sz="44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以</a:t>
            </a:r>
            <a:r>
              <a:rPr lang="zh-CN" altLang="en-US" sz="4400" b="1" dirty="0">
                <a:solidFill>
                  <a:schemeClr val="accent5">
                    <a:lumMod val="10000"/>
                  </a:schemeClr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刀</a:t>
            </a:r>
            <a:r>
              <a:rPr lang="zh-CN" altLang="zh-CN" sz="4400" b="1" dirty="0">
                <a:solidFill>
                  <a:schemeClr val="accent5">
                    <a:lumMod val="10000"/>
                  </a:schemeClr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劈狼首</a:t>
            </a:r>
            <a:r>
              <a:rPr lang="zh-CN" altLang="en-US" sz="4400" b="1" dirty="0">
                <a:solidFill>
                  <a:schemeClr val="accent5">
                    <a:lumMod val="10000"/>
                  </a:schemeClr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，</a:t>
            </a:r>
            <a:r>
              <a:rPr lang="zh-CN" altLang="zh-CN" sz="4400" b="1" dirty="0">
                <a:solidFill>
                  <a:schemeClr val="accent5">
                    <a:lumMod val="10000"/>
                  </a:schemeClr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又数刀毙之。</a:t>
            </a:r>
            <a:endParaRPr lang="zh-CN" altLang="zh-CN" sz="4400" b="1" dirty="0">
              <a:solidFill>
                <a:schemeClr val="accent5">
                  <a:lumMod val="10000"/>
                </a:schemeClr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648970" y="5271135"/>
            <a:ext cx="10612755" cy="78041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just">
              <a:lnSpc>
                <a:spcPct val="140000"/>
              </a:lnSpc>
            </a:pPr>
            <a:r>
              <a:rPr lang="zh-CN" altLang="zh-CN" sz="32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屠户突然跳起来，用刀劈狼的脑袋，又连砍几刀把狼杀死。</a:t>
            </a:r>
            <a:endParaRPr lang="zh-CN" altLang="zh-CN" sz="3200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097159" name="图片 22" descr="未标题-1"/>
          <p:cNvPicPr>
            <a:picLocks noChangeAspect="1"/>
          </p:cNvPicPr>
          <p:nvPr/>
        </p:nvPicPr>
        <p:blipFill>
          <a:blip r:embed="rId1"/>
          <a:srcRect l="29245" b="26468"/>
          <a:stretch>
            <a:fillRect/>
          </a:stretch>
        </p:blipFill>
        <p:spPr>
          <a:xfrm flipH="1">
            <a:off x="8039735" y="3646805"/>
            <a:ext cx="4118610" cy="390652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sp>
        <p:nvSpPr>
          <p:cNvPr id="2" name="文本框 1"/>
          <p:cNvSpPr txBox="1"/>
          <p:nvPr/>
        </p:nvSpPr>
        <p:spPr>
          <a:xfrm>
            <a:off x="234950" y="188595"/>
            <a:ext cx="11617325" cy="13220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4000" b="1" dirty="0">
                <a:solidFill>
                  <a:schemeClr val="accent5">
                    <a:lumMod val="10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    </a:t>
            </a:r>
            <a:r>
              <a:rPr lang="zh-CN" altLang="en-US" sz="40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方</a:t>
            </a:r>
            <a:r>
              <a:rPr lang="zh-CN" altLang="en-US" sz="4000" b="1" dirty="0">
                <a:solidFill>
                  <a:schemeClr val="accent5">
                    <a:lumMod val="10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欲行</a:t>
            </a:r>
            <a:r>
              <a:rPr lang="zh-CN" altLang="zh-CN" sz="4000" b="1" dirty="0">
                <a:solidFill>
                  <a:schemeClr val="accent5">
                    <a:lumMod val="10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，转视积薪后，一狼</a:t>
            </a:r>
            <a:r>
              <a:rPr lang="zh-CN" altLang="zh-CN" sz="4000" b="1" u="sng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洞</a:t>
            </a:r>
            <a:r>
              <a:rPr lang="zh-CN" altLang="zh-CN" sz="40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其中</a:t>
            </a:r>
            <a:r>
              <a:rPr lang="zh-CN" altLang="zh-CN" sz="4000" b="1" dirty="0">
                <a:solidFill>
                  <a:schemeClr val="accent5">
                    <a:lumMod val="10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，</a:t>
            </a:r>
            <a:r>
              <a:rPr lang="zh-CN" altLang="zh-CN" sz="40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意</a:t>
            </a:r>
            <a:r>
              <a:rPr lang="zh-CN" altLang="zh-CN" sz="4000" b="1" dirty="0">
                <a:solidFill>
                  <a:schemeClr val="accent5">
                    <a:lumMod val="10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将</a:t>
            </a:r>
            <a:r>
              <a:rPr lang="zh-CN" altLang="zh-CN" sz="40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隧入</a:t>
            </a:r>
            <a:r>
              <a:rPr lang="zh-CN" altLang="zh-CN" sz="4000" b="1" dirty="0">
                <a:solidFill>
                  <a:schemeClr val="accent5">
                    <a:lumMod val="10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以攻其后也。</a:t>
            </a:r>
            <a:endParaRPr lang="zh-CN" altLang="zh-CN" sz="4000" b="1" dirty="0">
              <a:solidFill>
                <a:schemeClr val="accent5">
                  <a:lumMod val="10000"/>
                </a:schemeClr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34950" y="1715135"/>
            <a:ext cx="11836400" cy="9531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800" dirty="0">
                <a:solidFill>
                  <a:srgbClr val="FFC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</a:t>
            </a:r>
            <a:r>
              <a:rPr lang="en-US" altLang="zh-CN" sz="28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</a:t>
            </a:r>
            <a:r>
              <a:rPr lang="zh-CN" altLang="zh-CN" sz="28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屠户正要</a:t>
            </a:r>
            <a:r>
              <a:rPr lang="zh-CN" altLang="en-US" sz="28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想走</a:t>
            </a:r>
            <a:r>
              <a:rPr lang="zh-CN" altLang="zh-CN" sz="28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，转到柴草堆后面一看，只见另一只狼正在柴草堆里打洞，想要</a:t>
            </a:r>
            <a:r>
              <a:rPr lang="zh-CN" altLang="en-US" sz="28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从通道进入来攻击</a:t>
            </a:r>
            <a:r>
              <a:rPr lang="zh-CN" altLang="zh-CN" sz="28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屠户</a:t>
            </a:r>
            <a:r>
              <a:rPr lang="zh-CN" altLang="en-US" sz="28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的背后</a:t>
            </a:r>
            <a:r>
              <a:rPr lang="zh-CN" altLang="zh-CN" sz="28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。</a:t>
            </a:r>
            <a:endParaRPr lang="zh-CN" altLang="zh-CN" sz="2800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34315" y="2952750"/>
            <a:ext cx="11617960" cy="16300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spcBef>
                <a:spcPct val="50000"/>
              </a:spcBef>
            </a:pPr>
            <a:r>
              <a:rPr lang="en-US" altLang="zh-CN" sz="4000" b="1" dirty="0">
                <a:solidFill>
                  <a:schemeClr val="accent5">
                    <a:lumMod val="10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    </a:t>
            </a:r>
            <a:r>
              <a:rPr lang="zh-CN" altLang="zh-CN" sz="4000" b="1" dirty="0">
                <a:solidFill>
                  <a:schemeClr val="accent5">
                    <a:lumMod val="10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身已半入，止露</a:t>
            </a:r>
            <a:r>
              <a:rPr lang="zh-CN" altLang="zh-CN" sz="40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尻</a:t>
            </a:r>
            <a:r>
              <a:rPr lang="zh-CN" altLang="zh-CN" sz="4000" b="1" dirty="0">
                <a:solidFill>
                  <a:schemeClr val="accent5">
                    <a:lumMod val="10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尾。屠</a:t>
            </a:r>
            <a:r>
              <a:rPr lang="zh-CN" altLang="zh-CN" sz="40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自</a:t>
            </a:r>
            <a:r>
              <a:rPr lang="zh-CN" altLang="zh-CN" sz="4000" b="1" dirty="0">
                <a:solidFill>
                  <a:schemeClr val="accent5">
                    <a:lumMod val="10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后断其</a:t>
            </a:r>
            <a:r>
              <a:rPr lang="zh-CN" altLang="zh-CN" sz="40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股</a:t>
            </a:r>
            <a:r>
              <a:rPr lang="zh-CN" altLang="zh-CN" sz="4000" b="1" dirty="0">
                <a:solidFill>
                  <a:schemeClr val="accent5">
                    <a:lumMod val="10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，</a:t>
            </a:r>
            <a:r>
              <a:rPr lang="zh-CN" altLang="zh-CN" sz="40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亦</a:t>
            </a:r>
            <a:r>
              <a:rPr lang="zh-CN" altLang="zh-CN" sz="4000" b="1" dirty="0">
                <a:solidFill>
                  <a:schemeClr val="accent5">
                    <a:lumMod val="10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毙之。</a:t>
            </a:r>
            <a:endParaRPr lang="zh-CN" altLang="zh-CN" sz="4000" b="1" dirty="0">
              <a:solidFill>
                <a:schemeClr val="accent5">
                  <a:lumMod val="10000"/>
                </a:schemeClr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>
              <a:spcBef>
                <a:spcPct val="50000"/>
              </a:spcBef>
            </a:pPr>
            <a:r>
              <a:rPr lang="zh-CN" altLang="zh-CN" sz="40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乃</a:t>
            </a:r>
            <a:r>
              <a:rPr lang="zh-CN" altLang="zh-CN" sz="4000" b="1" dirty="0">
                <a:solidFill>
                  <a:schemeClr val="accent5">
                    <a:lumMod val="10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悟前狼</a:t>
            </a:r>
            <a:r>
              <a:rPr lang="zh-CN" altLang="zh-CN" sz="40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假寐</a:t>
            </a:r>
            <a:r>
              <a:rPr lang="zh-CN" altLang="zh-CN" sz="4000" b="1" dirty="0">
                <a:solidFill>
                  <a:schemeClr val="accent5">
                    <a:lumMod val="10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，</a:t>
            </a:r>
            <a:r>
              <a:rPr lang="zh-CN" altLang="zh-CN" sz="40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盖</a:t>
            </a:r>
            <a:r>
              <a:rPr lang="zh-CN" altLang="zh-CN" sz="4000" b="1" dirty="0">
                <a:solidFill>
                  <a:schemeClr val="accent5">
                    <a:lumMod val="10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以诱敌。</a:t>
            </a:r>
            <a:endParaRPr lang="zh-CN" altLang="zh-CN" sz="4000" b="1" dirty="0">
              <a:solidFill>
                <a:schemeClr val="accent5">
                  <a:lumMod val="10000"/>
                </a:schemeClr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69850" y="4958715"/>
            <a:ext cx="12122150" cy="18992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indent="720090" algn="l" fontAlgn="auto">
              <a:lnSpc>
                <a:spcPct val="140000"/>
              </a:lnSpc>
            </a:pPr>
            <a:r>
              <a:rPr lang="zh-CN" altLang="zh-CN" sz="28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狼的身子已经钻进一半，只有屁股和尾巴露在外面。屠户从后面砍断了狼的后腿，也把狼杀死。这才明白前面的那只狼假装睡觉，原来是用来诱惑敌方的。</a:t>
            </a:r>
            <a:endParaRPr lang="zh-CN" altLang="zh-CN" sz="2800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/>
    </p:bldLst>
  </p:timing>
</p:sld>
</file>

<file path=ppt/tags/tag1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KSO_WM_BEAUTIFY_FLAG" val=""/>
</p:tagLst>
</file>

<file path=ppt/tags/tag4.xml><?xml version="1.0" encoding="utf-8"?>
<p:tagLst xmlns:p="http://schemas.openxmlformats.org/presentationml/2006/main">
  <p:tag name="KSO_WM_BEAUTIFY_FLAG" val=""/>
</p:tagLst>
</file>

<file path=ppt/tags/tag5.xml><?xml version="1.0" encoding="utf-8"?>
<p:tagLst xmlns:p="http://schemas.openxmlformats.org/presentationml/2006/main">
  <p:tag name="commondata" val="eyJoZGlkIjoiZjQ0NmU4MDU2Y2FjYTRjYzJiOTUzMWZlOTcxNjBmZmEifQ=="/>
</p:tagLst>
</file>

<file path=ppt/theme/theme1.xml><?xml version="1.0" encoding="utf-8"?>
<a:theme xmlns:a="http://schemas.openxmlformats.org/drawingml/2006/main" name="蓝色波浪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66CC"/>
      </a:accent1>
      <a:accent2>
        <a:srgbClr val="3399FF"/>
      </a:accent2>
      <a:accent3>
        <a:srgbClr val="FFFFFF"/>
      </a:accent3>
      <a:accent4>
        <a:srgbClr val="000000"/>
      </a:accent4>
      <a:accent5>
        <a:srgbClr val="AAB9E2"/>
      </a:accent5>
      <a:accent6>
        <a:srgbClr val="2D89E5"/>
      </a:accent6>
      <a:hlink>
        <a:srgbClr val="CC3300"/>
      </a:hlink>
      <a:folHlink>
        <a:srgbClr val="9966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66CC"/>
        </a:accent1>
        <a:accent2>
          <a:srgbClr val="3399FF"/>
        </a:accent2>
        <a:accent3>
          <a:srgbClr val="FFFFFF"/>
        </a:accent3>
        <a:accent4>
          <a:srgbClr val="000000"/>
        </a:accent4>
        <a:accent5>
          <a:srgbClr val="AAB9E2"/>
        </a:accent5>
        <a:accent6>
          <a:srgbClr val="2D89E5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3538</Words>
  <Application>WPS 演示</Application>
  <PresentationFormat/>
  <Paragraphs>290</Paragraphs>
  <Slides>23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23</vt:i4>
      </vt:variant>
    </vt:vector>
  </HeadingPairs>
  <TitlesOfParts>
    <vt:vector size="37" baseType="lpstr">
      <vt:lpstr>Arial</vt:lpstr>
      <vt:lpstr>宋体</vt:lpstr>
      <vt:lpstr>Wingdings</vt:lpstr>
      <vt:lpstr>楷体</vt:lpstr>
      <vt:lpstr>华文行楷</vt:lpstr>
      <vt:lpstr>微软雅黑</vt:lpstr>
      <vt:lpstr>黑体</vt:lpstr>
      <vt:lpstr>叶根友毛笔行书简体</vt:lpstr>
      <vt:lpstr>Times New Roman</vt:lpstr>
      <vt:lpstr>楷体_GB2312</vt:lpstr>
      <vt:lpstr>Arial Unicode MS</vt:lpstr>
      <vt:lpstr>Verdana</vt:lpstr>
      <vt:lpstr>Calibri</vt:lpstr>
      <vt:lpstr>蓝色波浪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词类活用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dell</dc:creator>
  <cp:lastModifiedBy>魏佳旭啊</cp:lastModifiedBy>
  <cp:revision>45</cp:revision>
  <dcterms:created xsi:type="dcterms:W3CDTF">2020-10-08T12:54:00Z</dcterms:created>
  <dcterms:modified xsi:type="dcterms:W3CDTF">2023-11-29T04:17:48Z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2052-12.1.0.15712</vt:lpwstr>
  </property>
  <property fmtid="{D5CDD505-2E9C-101B-9397-08002B2CF9AE}" pid="3" name="ICV">
    <vt:lpwstr>5FCB99D1720A44DD95F53F2C3E845387_13</vt:lpwstr>
  </property>
</Properties>
</file>