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heme/theme2.xml" ContentType="application/vnd.openxmlformats-officedocument.them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652" r:id="rId2"/>
    <p:sldId id="641" r:id="rId3"/>
    <p:sldId id="642" r:id="rId4"/>
    <p:sldId id="656" r:id="rId5"/>
    <p:sldId id="653" r:id="rId6"/>
    <p:sldId id="654" r:id="rId7"/>
    <p:sldId id="644" r:id="rId8"/>
    <p:sldId id="655" r:id="rId9"/>
    <p:sldId id="648" r:id="rId10"/>
    <p:sldId id="649" r:id="rId11"/>
    <p:sldId id="535" r:id="rId12"/>
    <p:sldId id="646" r:id="rId13"/>
    <p:sldId id="650" r:id="rId14"/>
    <p:sldId id="645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/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3" d="100"/>
          <a:sy n="113" d="100"/>
        </p:scale>
        <p:origin x="-396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2CC3E-4DE1-458C-B3A8-9937D2C10768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E4385-5DAC-4304-B027-C67BFA2EC1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7644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0.xml"/><Relationship Id="rId4" Type="http://schemas.openxmlformats.org/officeDocument/2006/relationships/tags" Target="../tags/tag5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5.xml"/><Relationship Id="rId4" Type="http://schemas.openxmlformats.org/officeDocument/2006/relationships/tags" Target="../tags/tag64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8.xml"/><Relationship Id="rId7" Type="http://schemas.openxmlformats.org/officeDocument/2006/relationships/tags" Target="../tags/tag72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10" Type="http://schemas.openxmlformats.org/officeDocument/2006/relationships/image" Target="../media/image3.png"/><Relationship Id="rId4" Type="http://schemas.openxmlformats.org/officeDocument/2006/relationships/tags" Target="../tags/tag69.xml"/><Relationship Id="rId9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F9136B1-9DA6-4FF3-928A-E609E6B7BFA0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7D7A0AE-E2E7-48CA-81DE-05DC6BAC2EB5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522BAC3-0B9F-4701-8D0E-A7E71E6F6AA6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CE58127-2B20-4458-8FC1-0E61D9A60FAE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5FCE377-75E2-4861-942A-CAF9FDF112ED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479949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69A5F64-BEB9-4218-92CC-2215A912BCF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1D29117-15E8-4620-B0AE-587756846753}"/>
              </a:ext>
            </a:extLst>
          </p:cNvPr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F00DD6D-F050-4231-A77B-B964CF760A05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BC76DA3-BECE-4107-A984-EC053AD857F9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B6D3978-00E0-4869-ABF1-7ADDBE3F1ECE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81491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91E638E-1172-472F-9FA2-E99C4723EEF6}"/>
              </a:ext>
            </a:extLst>
          </p:cNvPr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4F2E4DA-B267-4710-AE5B-5D1B1045B60C}"/>
              </a:ext>
            </a:extLst>
          </p:cNvPr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834CC83-E1A2-4A74-B6EB-88AC57730E9B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775B58B-BE21-41C9-A743-571C7B7A26D7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D92A02C-BD26-4347-AA00-8A661AD8E2F3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791822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474B5A57-6ECE-4FF5-8E0F-4B5C990257E4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2B3A1012-9F56-46E8-B332-47C8084E470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874"/>
            <a:ext cx="12192000" cy="365127"/>
          </a:xfrm>
          <a:prstGeom prst="rect">
            <a:avLst/>
          </a:prstGeom>
        </p:spPr>
      </p:pic>
      <p:sp>
        <p:nvSpPr>
          <p:cNvPr id="10" name="矩形: 圆角 9"/>
          <p:cNvSpPr/>
          <p:nvPr userDrawn="1">
            <p:custDataLst>
              <p:tags r:id="rId5"/>
            </p:custDataLst>
          </p:nvPr>
        </p:nvSpPr>
        <p:spPr>
          <a:xfrm>
            <a:off x="376516" y="501434"/>
            <a:ext cx="504536" cy="526473"/>
          </a:xfrm>
          <a:prstGeom prst="roundRect">
            <a:avLst>
              <a:gd name="adj" fmla="val 0"/>
            </a:avLst>
          </a:prstGeom>
          <a:solidFill>
            <a:srgbClr val="09B6B8"/>
          </a:solidFill>
          <a:ln>
            <a:solidFill>
              <a:srgbClr val="007A7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2" name="矩形: 圆角 11"/>
          <p:cNvSpPr/>
          <p:nvPr userDrawn="1">
            <p:custDataLst>
              <p:tags r:id="rId6"/>
            </p:custDataLst>
          </p:nvPr>
        </p:nvSpPr>
        <p:spPr>
          <a:xfrm>
            <a:off x="290812" y="395216"/>
            <a:ext cx="504536" cy="526473"/>
          </a:xfrm>
          <a:prstGeom prst="roundRect">
            <a:avLst>
              <a:gd name="adj" fmla="val 0"/>
            </a:avLst>
          </a:prstGeom>
          <a:solidFill>
            <a:srgbClr val="007A7D"/>
          </a:solidFill>
          <a:ln>
            <a:solidFill>
              <a:srgbClr val="09B6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pic>
        <p:nvPicPr>
          <p:cNvPr id="14" name="图片 1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0" b="22000"/>
          <a:stretch>
            <a:fillRect/>
          </a:stretch>
        </p:blipFill>
        <p:spPr>
          <a:xfrm>
            <a:off x="10280282" y="5878287"/>
            <a:ext cx="1838407" cy="105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44784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11063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537CA0E-E515-4A9D-81CB-7A4EC3DC73C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F883866-44EC-4BAD-9FF7-C0DDC803970E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3AF756F-3656-4449-947F-1DD6A1B27DE1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C294D05-EA99-4363-85A1-97B6FA0B0B9A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741170B-BDDF-455D-8D53-E8B2E36D0ACB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6178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E6DB1EF-26F8-4DC3-89BD-D6B32915274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4FAE943-DCF5-45AF-A168-BC4A1E522DD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419EBC9-C434-4257-B5E9-E41469B3F59F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A553178-84F1-42C5-A44D-1AA57B0B1965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27D5F07-9BC2-4A2C-8202-231AC70545F3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50474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A534355-3C09-4A9B-8978-6051B9F34401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84E9FF3D-50D6-4963-91AB-0E19DED54B75}"/>
              </a:ext>
            </a:extLst>
          </p:cNvPr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11EA886-93F4-44BD-BAED-4B515D89BB1A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E9DD85E-83A8-4DF7-AA6F-292D64287D0F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D3FDD51-93E1-4548-AA6B-74BEBAE75BFA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E6F1D7D-5B2B-499A-8279-28EBB45B6F25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14622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20B249E-EE8E-408E-B2E1-A6102BF785BA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87703F9-A826-46DA-BFFE-D798AB653648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07CACDD-266D-401B-B57F-C874A55F882D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5A208FD7-63C8-49D6-8386-38BA46DBA340}"/>
              </a:ext>
            </a:extLst>
          </p:cNvPr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480AC7D-4789-4B97-948C-BFFB9022D17F}"/>
              </a:ext>
            </a:extLst>
          </p:cNvPr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C96EEC1-7C44-4789-8003-F736AA0CC2DF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55EE4BA-A41B-4D2C-85E6-6FA70D40ABCB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1C82911F-B0F7-4AD8-B51B-2842D18B34CC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97637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2EF45D7F-BE55-4E75-80AC-E7E7A9C5CFCE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1D195694-3C2C-4C7C-8D5B-D4F7BBE01A8B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F42F0A4-5BC5-4E70-BE96-CB62BCDE2692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C235710-30B9-49AB-A3B0-75770657B67A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53337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71F80EA-E88F-4DFF-A16B-1CCC1152E695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0B8F603-77ED-4027-8CA7-5FB484C92809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AF69A35-4CC3-403F-8F81-359E68E7F43F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4815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C4E8B6A-120E-461B-B04E-FED4CB8AD1B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202EBBA4-09C1-4640-98CA-A4CD73C9D20B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B6950F6-F1F0-4E51-B698-4F09A7411E3D}"/>
              </a:ext>
            </a:extLst>
          </p:cNvPr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885EE49-5671-4347-B9FE-663F7A1811E0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8EC4CCCA-15E9-4D04-97D4-21D308CE75C2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578100C-BC38-4ACF-978B-E3FF75F10C0E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38074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1AAF00A-AAE8-4C51-B11C-BBA03F714F91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63595AA-6DDB-4E66-8559-A79E65A88F06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0BB8D7C-9F86-4976-907E-8409DB1BF712}"/>
              </a:ext>
            </a:extLst>
          </p:cNvPr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21AB8D7-F55C-4800-928F-EBD788844463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23FFFBD-C09B-4357-A2C8-4DBDC41CE330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10F7D3CD-9B2F-4B0A-B966-6A3E29C919D4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46700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image" Target="file:///D:\qq&#25991;&#20214;\712321467\Image\C2C\Image2\%7b75232B38-A165-1FB7-499C-2E1C792CACB5%7d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67C5C9B-567E-49E1-8B72-BA91A14A3129}"/>
              </a:ext>
            </a:extLst>
          </p:cNvPr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AD7A9EF-B013-4412-B555-92E2E6B7EDA7}"/>
              </a:ext>
            </a:extLst>
          </p:cNvPr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6B82D11-C1EE-4298-95DE-2BB7D91401BF}"/>
              </a:ext>
            </a:extLst>
          </p:cNvPr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C4A0E-F241-46B4-A0B4-4B74517DB1F2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575C35CD-298B-44DF-9541-4E10600BC1FA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AFDCF73-5491-48A6-A21A-DF64A7F5EBE5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2E2F6-2810-4060-A0E3-0651D0DEAC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 r:link="rId2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86780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9.xml"/><Relationship Id="rId1" Type="http://schemas.openxmlformats.org/officeDocument/2006/relationships/tags" Target="../tags/tag8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9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76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7.xml"/><Relationship Id="rId1" Type="http://schemas.openxmlformats.org/officeDocument/2006/relationships/tags" Target="../tags/tag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B0D1772-AE4D-4630-AB73-1E89DCBEA39A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24841" y="1132961"/>
            <a:ext cx="10881360" cy="2596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金属专题   </a:t>
            </a:r>
            <a:endParaRPr lang="en-US" altLang="zh-CN" sz="4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200000"/>
              </a:lnSpc>
            </a:pP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金属活动性顺序判断滤液和滤渣的成分</a:t>
            </a:r>
          </a:p>
        </p:txBody>
      </p:sp>
    </p:spTree>
    <p:extLst>
      <p:ext uri="{BB962C8B-B14F-4D97-AF65-F5344CB8AC3E}">
        <p14:creationId xmlns:p14="http://schemas.microsoft.com/office/powerpoint/2010/main" val="15979851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C1B256A-82AA-4C10-B353-321775939F4E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65890" y="1091121"/>
            <a:ext cx="11068910" cy="526297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</a:t>
            </a:r>
            <a:r>
              <a:rPr lang="zh-CN" altLang="en-US" sz="28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、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向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AgNO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溶液中加入一定质量铜和锌的混合物，充分反应后过滤得到无色溶液和滤渣，下列说法正确的是（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	 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）</a:t>
            </a:r>
            <a:endParaRPr lang="en-US" altLang="zh-CN" sz="28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A.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反应后所得的溶液中一定含有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Zn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（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NO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）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，一定不</a:t>
            </a:r>
            <a:r>
              <a:rPr lang="zh-CN" altLang="en-US" sz="28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含</a:t>
            </a:r>
            <a:r>
              <a:rPr lang="en-US" sz="28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Cu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（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NO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）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和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AgNO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B.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反应后所得的溶液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中一定含有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Zn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NO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，可能</a:t>
            </a:r>
            <a:r>
              <a:rPr lang="zh-CN" altLang="en-US" sz="28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含有</a:t>
            </a:r>
            <a:r>
              <a:rPr lang="en-US" sz="28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Cu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NO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和</a:t>
            </a:r>
            <a:r>
              <a:rPr 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AgNO</a:t>
            </a:r>
            <a:r>
              <a:rPr lang="en-US" sz="2800" baseline="-25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
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C.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反应后所得的滤渣中一定含有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Ag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，一定不含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Cu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和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Zn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D.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反应后所得的滤渣中一定含有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Cu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，可能含有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Zn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和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Ag</a:t>
            </a:r>
            <a:endParaRPr lang="en-US" sz="28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5CEC456B-1BC7-4539-9D59-DCAD6A4FD64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7512413" y="1753989"/>
            <a:ext cx="423514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3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</a:p>
        </p:txBody>
      </p:sp>
      <p:sp>
        <p:nvSpPr>
          <p:cNvPr id="4" name="矩形 3"/>
          <p:cNvSpPr/>
          <p:nvPr/>
        </p:nvSpPr>
        <p:spPr>
          <a:xfrm>
            <a:off x="469472" y="321680"/>
            <a:ext cx="491532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反馈固学创思</a:t>
            </a:r>
            <a:endParaRPr lang="zh-CN" alt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5675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5175EDB-C269-44E7-969B-DEF7D6D0905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54726" y="1228390"/>
            <a:ext cx="10719207" cy="5239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1" rIns="68580" bIns="3429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zh-CN" sz="3200" dirty="0" smtClean="0">
                <a:latin typeface="黑体" pitchFamily="49" charset="-122"/>
                <a:ea typeface="黑体" pitchFamily="49" charset="-122"/>
              </a:rPr>
              <a:t>、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将铁粉加入到一定量的硝酸银、硝酸铜及硝酸锌的混合溶液中，待充分反应后过滤，再在滤渣中加入稀盐酸，没有气体产生，则在滤液中</a:t>
            </a:r>
            <a:r>
              <a:rPr lang="zh-CN" altLang="zh-CN" sz="3200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</a:t>
            </a:r>
            <a:r>
              <a:rPr lang="zh-CN" altLang="zh-CN" sz="3200" dirty="0" smtClean="0">
                <a:latin typeface="黑体" pitchFamily="49" charset="-122"/>
                <a:ea typeface="黑体" pitchFamily="49" charset="-122"/>
              </a:rPr>
              <a:t>）</a:t>
            </a:r>
            <a:endParaRPr lang="zh-CN" altLang="zh-CN" sz="3200" dirty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A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、只有硝酸锌和水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		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B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、一定有硝酸锌和硝酸亚铁</a:t>
            </a:r>
          </a:p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C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、一定没有硝酸银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		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D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、一定没有硝酸铜</a:t>
            </a:r>
          </a:p>
        </p:txBody>
      </p:sp>
      <p:pic>
        <p:nvPicPr>
          <p:cNvPr id="2" name="Picture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12471400" y="10756900"/>
            <a:ext cx="0" cy="0"/>
          </a:xfrm>
          <a:prstGeom prst="rect">
            <a:avLst/>
          </a:prstGeom>
          <a:ln>
            <a:noFill/>
          </a:ln>
        </p:spPr>
      </p:pic>
      <p:sp>
        <p:nvSpPr>
          <p:cNvPr id="8" name="矩形 7"/>
          <p:cNvSpPr/>
          <p:nvPr/>
        </p:nvSpPr>
        <p:spPr>
          <a:xfrm>
            <a:off x="469472" y="321680"/>
            <a:ext cx="491532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反馈固学创思</a:t>
            </a:r>
            <a:endParaRPr lang="zh-CN" alt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6399" y="2785480"/>
            <a:ext cx="897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B</a:t>
            </a:r>
            <a:endParaRPr lang="zh-CN" altLang="en-US" sz="32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9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3C3A528-11D3-4CAC-98E4-63C3814ECAB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770468" y="1091121"/>
            <a:ext cx="10676466" cy="45243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4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、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将一定量的铁粉加入到硝酸银和硝酸铜的混合溶液中，充分反应后过滤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。若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向滤渣中滴加稀盐酸，有气泡产生。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①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滤渣中一定含有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_________</a:t>
            </a:r>
            <a:r>
              <a:rPr lang="en-US" altLang="zh-CN" sz="3200" u="sng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_______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；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②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滤液中一定含有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_____</a:t>
            </a:r>
            <a:r>
              <a:rPr lang="en-US" altLang="zh-CN" sz="3200" u="sng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____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一定不含有</a:t>
            </a:r>
            <a:r>
              <a:rPr lang="en-US" altLang="zh-CN" sz="3200" u="sng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           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A3B301C-A3E3-4B59-B9B5-365F7B1E2AA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375283" y="2764636"/>
            <a:ext cx="3011593" cy="5847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Ag、Cu、Fe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8C9B2F5-72CE-4FD8-AEC4-332D0C71794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197734" y="3780391"/>
            <a:ext cx="2773680" cy="5847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indent="817013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Fe(NO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　</a:t>
            </a:r>
            <a:endParaRPr lang="zh-CN" altLang="en-US" sz="24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35F2606-95C6-4BAB-97B8-FEEBA1F68B9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670670" y="4711954"/>
            <a:ext cx="4420817" cy="5847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>
            <a:defPPr>
              <a:defRPr lang="zh-CN"/>
            </a:defPPr>
            <a:lvl1pPr indent="612775">
              <a:defRPr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sz="3200" dirty="0"/>
              <a:t>AgNO</a:t>
            </a:r>
            <a:r>
              <a:rPr lang="en-US" altLang="zh-CN" sz="3200" baseline="-25000" dirty="0"/>
              <a:t>3</a:t>
            </a:r>
            <a:r>
              <a:rPr lang="zh-CN" altLang="en-US" sz="3200" baseline="-25000" dirty="0"/>
              <a:t>、</a:t>
            </a:r>
            <a:r>
              <a:rPr lang="en-US" altLang="zh-CN" sz="3200" dirty="0"/>
              <a:t>Cu(NO</a:t>
            </a:r>
            <a:r>
              <a:rPr lang="en-US" altLang="zh-CN" sz="3200" baseline="-25000" dirty="0"/>
              <a:t>3</a:t>
            </a:r>
            <a:r>
              <a:rPr lang="en-US" altLang="zh-CN" sz="3200" dirty="0"/>
              <a:t>)</a:t>
            </a:r>
            <a:r>
              <a:rPr lang="en-US" altLang="zh-CN" sz="3200" baseline="-25000" dirty="0"/>
              <a:t>2</a:t>
            </a:r>
            <a:endParaRPr lang="zh-CN" altLang="en-US" sz="3200" baseline="-25000" dirty="0"/>
          </a:p>
        </p:txBody>
      </p:sp>
      <p:sp>
        <p:nvSpPr>
          <p:cNvPr id="6" name="矩形 5"/>
          <p:cNvSpPr/>
          <p:nvPr/>
        </p:nvSpPr>
        <p:spPr>
          <a:xfrm>
            <a:off x="469472" y="321680"/>
            <a:ext cx="491532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反馈固学创思</a:t>
            </a:r>
            <a:endParaRPr lang="zh-CN" alt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8114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0738381-56DC-45B9-964A-03942114A2F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897366" y="1404545"/>
            <a:ext cx="10185499" cy="403187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、在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CuCl</a:t>
            </a:r>
            <a:r>
              <a:rPr lang="en-US" altLang="zh-CN" sz="3200" baseline="-25000" dirty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和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ZnCl</a:t>
            </a:r>
            <a:r>
              <a:rPr lang="en-US" altLang="zh-CN" sz="3200" baseline="-25000" dirty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的混合溶液中加入过量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Fe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粉，充分反应后，过滤，所得</a:t>
            </a:r>
            <a:r>
              <a:rPr lang="zh-CN" altLang="zh-CN" sz="3200" dirty="0" smtClean="0">
                <a:latin typeface="黑体" pitchFamily="49" charset="-122"/>
                <a:ea typeface="黑体" pitchFamily="49" charset="-122"/>
              </a:rPr>
              <a:t>滤渣为</a:t>
            </a:r>
            <a:r>
              <a:rPr lang="zh-CN" altLang="zh-CN" sz="3200" u="sng" dirty="0" smtClean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200" u="sng" dirty="0" smtClean="0">
                <a:latin typeface="黑体" pitchFamily="49" charset="-122"/>
                <a:ea typeface="黑体" pitchFamily="49" charset="-122"/>
              </a:rPr>
              <a:t>       </a:t>
            </a:r>
            <a:r>
              <a:rPr lang="zh-CN" altLang="zh-CN" sz="3200" dirty="0" smtClean="0">
                <a:latin typeface="黑体" pitchFamily="49" charset="-122"/>
                <a:ea typeface="黑体" pitchFamily="49" charset="-122"/>
              </a:rPr>
              <a:t>，滤液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中含有的溶质是</a:t>
            </a:r>
            <a:r>
              <a:rPr lang="zh-CN" altLang="zh-CN" sz="3200" u="sng" dirty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200" u="sng" dirty="0" smtClean="0">
                <a:latin typeface="黑体" pitchFamily="49" charset="-122"/>
                <a:ea typeface="黑体" pitchFamily="49" charset="-122"/>
              </a:rPr>
              <a:t>           </a:t>
            </a:r>
            <a:r>
              <a:rPr lang="zh-CN" altLang="zh-CN" sz="3200" dirty="0" smtClean="0">
                <a:latin typeface="黑体" pitchFamily="49" charset="-122"/>
                <a:ea typeface="黑体" pitchFamily="49" charset="-122"/>
              </a:rPr>
              <a:t>，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有关反应的化学方程式为</a:t>
            </a:r>
            <a:r>
              <a:rPr lang="zh-CN" altLang="zh-CN" sz="3200" u="sng" dirty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200" u="sng" dirty="0" smtClean="0">
                <a:latin typeface="黑体" pitchFamily="49" charset="-122"/>
                <a:ea typeface="黑体" pitchFamily="49" charset="-122"/>
              </a:rPr>
              <a:t>                  </a:t>
            </a:r>
            <a:r>
              <a:rPr lang="zh-CN" altLang="zh-CN" sz="3200" dirty="0" smtClean="0">
                <a:latin typeface="黑体" pitchFamily="49" charset="-122"/>
                <a:ea typeface="黑体" pitchFamily="49" charset="-122"/>
              </a:rPr>
              <a:t>．</a:t>
            </a:r>
            <a:endParaRPr lang="zh-CN" altLang="zh-CN" sz="32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69472" y="321680"/>
            <a:ext cx="491532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反馈固学创思</a:t>
            </a:r>
            <a:endParaRPr lang="zh-CN" alt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13400" y="2653734"/>
            <a:ext cx="1888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Fe</a:t>
            </a: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Cu</a:t>
            </a:r>
            <a:endParaRPr lang="zh-CN" altLang="en-US" sz="32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799" y="3513667"/>
            <a:ext cx="2497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ZnCl</a:t>
            </a:r>
            <a:r>
              <a:rPr lang="en-US" altLang="zh-CN" sz="32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FeCl</a:t>
            </a:r>
            <a:r>
              <a:rPr lang="en-US" altLang="zh-CN" sz="32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endParaRPr lang="zh-CN" altLang="en-US" sz="3200" baseline="-250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4799" y="4540312"/>
            <a:ext cx="4318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Fe+CuCl</a:t>
            </a:r>
            <a:r>
              <a:rPr lang="en-US" altLang="zh-CN" sz="32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=Cu+FeCl</a:t>
            </a:r>
            <a:r>
              <a:rPr lang="en-US" altLang="zh-CN" sz="32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269773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47F567E-3F5C-48DC-8E2C-5F7E3227F0D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728429" y="1366561"/>
            <a:ext cx="10515452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zh-CN" sz="2800" dirty="0" smtClean="0">
                <a:latin typeface="黑体" pitchFamily="49" charset="-122"/>
                <a:ea typeface="黑体" pitchFamily="49" charset="-122"/>
              </a:rPr>
              <a:t>、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向硝酸银、硝酸铜、硝酸锌的混合溶液中，加入一定量的铁粉，充分反应后过滤，得到滤渣和滤液．</a:t>
            </a:r>
          </a:p>
          <a:p>
            <a:pPr>
              <a:lnSpc>
                <a:spcPct val="150000"/>
              </a:lnSpc>
            </a:pP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）若向滤渣中加入稀硫酸，看到有气泡冒出，则滤渣中一定有</a:t>
            </a:r>
            <a:r>
              <a:rPr lang="zh-CN" altLang="zh-CN" sz="2800" u="sng" dirty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2800" u="sng" dirty="0" smtClean="0">
                <a:latin typeface="黑体" pitchFamily="49" charset="-122"/>
                <a:ea typeface="黑体" pitchFamily="49" charset="-122"/>
              </a:rPr>
              <a:t>          </a:t>
            </a:r>
            <a:r>
              <a:rPr lang="zh-CN" altLang="zh-CN" sz="2800" dirty="0" smtClean="0">
                <a:latin typeface="黑体" pitchFamily="49" charset="-122"/>
                <a:ea typeface="黑体" pitchFamily="49" charset="-122"/>
              </a:rPr>
              <a:t>；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滤液中一定有的溶质是</a:t>
            </a:r>
            <a:r>
              <a:rPr lang="zh-CN" altLang="zh-CN" sz="2800" u="sng" dirty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2800" u="sng" dirty="0" smtClean="0">
                <a:latin typeface="黑体" pitchFamily="49" charset="-122"/>
                <a:ea typeface="黑体" pitchFamily="49" charset="-122"/>
              </a:rPr>
              <a:t>                   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．</a:t>
            </a:r>
          </a:p>
          <a:p>
            <a:pPr>
              <a:lnSpc>
                <a:spcPct val="150000"/>
              </a:lnSpc>
            </a:pP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）若向滤渣中加入稀硫酸，没有气泡冒出，则滤渣中一定有的金属是</a:t>
            </a:r>
            <a:r>
              <a:rPr lang="zh-CN" altLang="zh-CN" sz="2800" u="sng" dirty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2800" u="sng" dirty="0" smtClean="0">
                <a:latin typeface="黑体" pitchFamily="49" charset="-122"/>
                <a:ea typeface="黑体" pitchFamily="49" charset="-122"/>
              </a:rPr>
              <a:t>   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； 滤液中一定有的溶质是</a:t>
            </a:r>
            <a:r>
              <a:rPr lang="zh-CN" altLang="zh-CN" sz="2800" u="sng" dirty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2800" u="sng" dirty="0" smtClean="0">
                <a:latin typeface="黑体" pitchFamily="49" charset="-122"/>
                <a:ea typeface="黑体" pitchFamily="49" charset="-122"/>
              </a:rPr>
              <a:t>                   </a:t>
            </a:r>
            <a:r>
              <a:rPr lang="zh-CN" altLang="en-US" sz="2800" u="sng" dirty="0" smtClean="0">
                <a:latin typeface="黑体" pitchFamily="49" charset="-122"/>
                <a:ea typeface="黑体" pitchFamily="49" charset="-122"/>
              </a:rPr>
              <a:t>。</a:t>
            </a:r>
            <a:endParaRPr lang="zh-CN" altLang="zh-CN" sz="28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69472" y="321680"/>
            <a:ext cx="491532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反馈固学创思</a:t>
            </a:r>
            <a:endParaRPr lang="zh-CN" alt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29267" y="3351720"/>
            <a:ext cx="2201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Ag</a:t>
            </a:r>
            <a:r>
              <a:rPr lang="zh-CN" altLang="en-US" sz="2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2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Cu</a:t>
            </a:r>
            <a:r>
              <a:rPr lang="zh-CN" altLang="en-US" sz="2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2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Fe</a:t>
            </a:r>
            <a:endParaRPr lang="zh-CN" altLang="en-US" sz="24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29474" y="4581041"/>
            <a:ext cx="4241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Zn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NO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Fe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NO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endParaRPr lang="zh-CN" altLang="en-US" sz="2800" baseline="-250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6966" y="4581041"/>
            <a:ext cx="1176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Ag</a:t>
            </a:r>
            <a:endParaRPr lang="zh-CN" altLang="en-US" sz="32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01932" y="3312197"/>
            <a:ext cx="4241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Zn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NO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Fe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NO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8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2800" baseline="-25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endParaRPr lang="zh-CN" altLang="en-US" sz="2800" baseline="-250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11520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2EC19C0-4752-4AEC-862B-F1050D76CBC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947420" y="337690"/>
            <a:ext cx="11037600" cy="4419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18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一、根</a:t>
            </a:r>
            <a:r>
              <a:rPr lang="zh-CN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据金属活动性顺序判断滤液和滤渣成分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8B9796C-FEC2-40A1-95EC-2D7B2A3C91D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947419" y="1089976"/>
            <a:ext cx="6684751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</a:t>
            </a:r>
            <a:r>
              <a:rPr lang="zh-CN" altLang="en-US" sz="3200" b="1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、一种金属与一种盐溶液反应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A9EBF62-A02D-4DBE-8433-A7CD5C42B3E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947421" y="1589595"/>
            <a:ext cx="10673927" cy="75302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将一定量</a:t>
            </a:r>
            <a:r>
              <a:rPr lang="zh-CN" altLang="en-US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的</a:t>
            </a:r>
            <a:r>
              <a:rPr lang="en-US" altLang="zh-CN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Cu</a:t>
            </a:r>
            <a:r>
              <a:rPr lang="zh-CN" altLang="en-US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加入到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AgNO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sz="32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中</a:t>
            </a:r>
            <a:endParaRPr lang="zh-CN" altLang="en-US" sz="3200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2D8D689E-98BC-4A2E-AE28-D129045D509A}"/>
              </a:ext>
            </a:extLst>
          </p:cNvPr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74295260"/>
              </p:ext>
            </p:extLst>
          </p:nvPr>
        </p:nvGraphicFramePr>
        <p:xfrm>
          <a:off x="263820" y="3911599"/>
          <a:ext cx="11617291" cy="23105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3328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20000"/>
                    </a:ext>
                  </a:extLst>
                </a:gridCol>
                <a:gridCol w="4590704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20001"/>
                    </a:ext>
                  </a:extLst>
                </a:gridCol>
                <a:gridCol w="2623259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20002"/>
                    </a:ext>
                  </a:extLst>
                </a:gridCol>
              </a:tblGrid>
              <a:tr h="47126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3200" b="0" dirty="0" err="1" smtClean="0">
                          <a:solidFill>
                            <a:srgbClr val="FFFFFF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Cu含量</a:t>
                      </a:r>
                      <a:endParaRPr lang="en-US" altLang="en-US" sz="3200" b="0" dirty="0">
                        <a:solidFill>
                          <a:srgbClr val="FFFFFF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3200" b="0">
                          <a:solidFill>
                            <a:srgbClr val="FFFFFF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滤液</a:t>
                      </a:r>
                      <a:endParaRPr lang="en-US" altLang="en-US" sz="3200" b="0">
                        <a:solidFill>
                          <a:srgbClr val="FFFFFF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A9F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3200" b="0">
                          <a:solidFill>
                            <a:srgbClr val="FFFFFF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滤渣</a:t>
                      </a:r>
                      <a:endParaRPr lang="en-US" altLang="en-US" sz="3200" b="0">
                        <a:solidFill>
                          <a:srgbClr val="FFFFFF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CD5"/>
                    </a:solidFill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0000"/>
                  </a:ext>
                </a:extLst>
              </a:tr>
              <a:tr h="57742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32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Cu</a:t>
                      </a:r>
                      <a:r>
                        <a:rPr lang="zh-CN" alt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只有</a:t>
                      </a:r>
                      <a:r>
                        <a:rPr lang="zh-CN" altLang="en-US" sz="3200" b="0" dirty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少量时</a:t>
                      </a:r>
                      <a:endParaRPr lang="en-US" altLang="en-US" sz="3200" b="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>
                      <a:noFill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AgNO</a:t>
                      </a:r>
                      <a:r>
                        <a:rPr lang="en-US" sz="3200" b="0" baseline="-2500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3</a:t>
                      </a:r>
                      <a:r>
                        <a:rPr lang="en-US" altLang="zh-CN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、Cu(NO</a:t>
                      </a:r>
                      <a:r>
                        <a:rPr lang="en-US" altLang="zh-CN" sz="3200" b="0" baseline="-2500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3</a:t>
                      </a:r>
                      <a:r>
                        <a:rPr lang="en-US" altLang="zh-CN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)</a:t>
                      </a:r>
                      <a:r>
                        <a:rPr lang="en-US" altLang="zh-CN" sz="3200" b="0" baseline="-2500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2</a:t>
                      </a:r>
                      <a:endParaRPr lang="en-US" altLang="en-US" sz="3200" b="0" baseline="-2500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6350">
                      <a:solidFill>
                        <a:srgbClr val="D9D9D9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Ag</a:t>
                      </a:r>
                      <a:endParaRPr lang="en-US" altLang="en-US" sz="3200" b="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6350">
                      <a:solidFill>
                        <a:srgbClr val="D9D9D9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0001"/>
                  </a:ext>
                </a:extLst>
              </a:tr>
              <a:tr h="70612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32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Cu</a:t>
                      </a:r>
                      <a:r>
                        <a:rPr lang="zh-CN" alt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刚好</a:t>
                      </a:r>
                      <a:r>
                        <a:rPr lang="zh-CN" altLang="en-US" sz="3200" b="0" dirty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完全反应时</a:t>
                      </a:r>
                      <a:endParaRPr lang="en-US" altLang="en-US" sz="3200" b="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>
                      <a:noFill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Cu</a:t>
                      </a:r>
                      <a:r>
                        <a:rPr 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（NO</a:t>
                      </a:r>
                      <a:r>
                        <a:rPr lang="en-US" sz="3200" b="0" baseline="-2500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3</a:t>
                      </a:r>
                      <a:r>
                        <a:rPr 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）</a:t>
                      </a:r>
                      <a:r>
                        <a:rPr lang="en-US" sz="3200" b="0" baseline="-2500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2</a:t>
                      </a:r>
                      <a:endParaRPr lang="en-US" altLang="en-US" sz="3200" b="0" baseline="-2500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6350">
                      <a:solidFill>
                        <a:srgbClr val="D9D9D9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3200" b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Cu</a:t>
                      </a:r>
                      <a:endParaRPr lang="en-US" altLang="en-US" sz="3200" b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6350">
                      <a:solidFill>
                        <a:srgbClr val="D9D9D9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0002"/>
                  </a:ext>
                </a:extLst>
              </a:tr>
              <a:tr h="53932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32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Cu</a:t>
                      </a:r>
                      <a:r>
                        <a:rPr lang="zh-CN" alt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过量</a:t>
                      </a:r>
                      <a:r>
                        <a:rPr lang="zh-CN" altLang="en-US" sz="3200" b="0" dirty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Calibri" panose="020F0502020204030204" pitchFamily="34" charset="0"/>
                        </a:rPr>
                        <a:t>时</a:t>
                      </a:r>
                      <a:endParaRPr lang="en-US" altLang="en-US" sz="3200" b="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>
                      <a:noFill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>
                      <a:noFill/>
                    </a:lnT>
                    <a:lnB w="19050">
                      <a:solidFill>
                        <a:srgbClr val="595959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Cu</a:t>
                      </a:r>
                      <a:r>
                        <a:rPr 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（NO</a:t>
                      </a:r>
                      <a:r>
                        <a:rPr lang="en-US" sz="3200" b="0" baseline="-2500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3</a:t>
                      </a:r>
                      <a:r>
                        <a:rPr lang="en-US" sz="3200" b="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）</a:t>
                      </a:r>
                      <a:r>
                        <a:rPr lang="en-US" sz="3200" b="0" baseline="-25000" dirty="0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2</a:t>
                      </a:r>
                      <a:endParaRPr lang="en-US" altLang="en-US" sz="3200" b="0" baseline="-2500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6350">
                      <a:solidFill>
                        <a:srgbClr val="D9D9D9"/>
                      </a:solidFill>
                      <a:prstDash val="solid"/>
                    </a:lnR>
                    <a:lnT>
                      <a:noFill/>
                    </a:lnT>
                    <a:lnB w="19050">
                      <a:solidFill>
                        <a:srgbClr val="595959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3200" b="0" dirty="0" err="1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Cu、</a:t>
                      </a:r>
                      <a:r>
                        <a:rPr lang="en-US" altLang="zh-CN" sz="3200" b="0" dirty="0" err="1" smtClean="0">
                          <a:solidFill>
                            <a:srgbClr val="40404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Ag</a:t>
                      </a:r>
                      <a:endParaRPr lang="en-US" altLang="en-US" sz="3200" b="0" dirty="0">
                        <a:solidFill>
                          <a:srgbClr val="40404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0" marB="0">
                    <a:lnL w="6350">
                      <a:solidFill>
                        <a:srgbClr val="D9D9D9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595959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 descr="1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486227" y="989674"/>
            <a:ext cx="1898055" cy="270589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" name="文本框 21"/>
          <p:cNvSpPr/>
          <p:nvPr>
            <p:custDataLst>
              <p:tags r:id="rId6"/>
            </p:custDataLst>
          </p:nvPr>
        </p:nvSpPr>
        <p:spPr>
          <a:xfrm>
            <a:off x="1380067" y="2545488"/>
            <a:ext cx="6985000" cy="52322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800" dirty="0">
                <a:solidFill>
                  <a:srgbClr val="C00000"/>
                </a:solidFill>
                <a:latin typeface="Times New Roman" pitchFamily="18" charset="0"/>
                <a:ea typeface="微软雅黑"/>
              </a:rPr>
              <a:t>反应</a:t>
            </a:r>
            <a:r>
              <a:rPr lang="zh-CN" altLang="en-US" sz="2800" dirty="0" smtClean="0">
                <a:solidFill>
                  <a:srgbClr val="C00000"/>
                </a:solidFill>
                <a:latin typeface="Times New Roman" pitchFamily="18" charset="0"/>
                <a:ea typeface="微软雅黑"/>
              </a:rPr>
              <a:t>原理：</a:t>
            </a:r>
            <a:r>
              <a:rPr lang="en-US" altLang="zh-CN" sz="2800" dirty="0" smtClean="0">
                <a:solidFill>
                  <a:srgbClr val="C00000"/>
                </a:solidFill>
                <a:latin typeface="Times New Roman" pitchFamily="18" charset="0"/>
                <a:ea typeface="微软雅黑"/>
              </a:rPr>
              <a:t>Cu+2AgNO</a:t>
            </a:r>
            <a:r>
              <a:rPr lang="en-US" altLang="zh-CN" sz="2800" baseline="-25000" dirty="0" smtClean="0">
                <a:solidFill>
                  <a:srgbClr val="C00000"/>
                </a:solidFill>
                <a:latin typeface="Times New Roman" pitchFamily="18" charset="0"/>
                <a:ea typeface="微软雅黑"/>
              </a:rPr>
              <a:t>3</a:t>
            </a:r>
            <a:r>
              <a:rPr lang="en-US" altLang="zh-CN" sz="2800" dirty="0" smtClean="0">
                <a:solidFill>
                  <a:srgbClr val="C00000"/>
                </a:solidFill>
                <a:latin typeface="Times New Roman" pitchFamily="18" charset="0"/>
                <a:ea typeface="微软雅黑"/>
              </a:rPr>
              <a:t>=</a:t>
            </a:r>
            <a:r>
              <a:rPr lang="en-US" altLang="zh-CN" sz="2800" dirty="0" smtClean="0">
                <a:solidFill>
                  <a:srgbClr val="C00000"/>
                </a:solidFill>
                <a:latin typeface="Times New Roman" pitchFamily="18" charset="0"/>
                <a:ea typeface="微软雅黑"/>
                <a:sym typeface="黑体" pitchFamily="2" charset="-122"/>
              </a:rPr>
              <a:t>Cu(NO</a:t>
            </a:r>
            <a:r>
              <a:rPr lang="en-US" altLang="zh-CN" sz="2800" baseline="-25000" dirty="0" smtClean="0">
                <a:solidFill>
                  <a:srgbClr val="C00000"/>
                </a:solidFill>
                <a:latin typeface="Times New Roman" pitchFamily="18" charset="0"/>
                <a:ea typeface="微软雅黑"/>
                <a:sym typeface="黑体" pitchFamily="2" charset="-122"/>
              </a:rPr>
              <a:t>3</a:t>
            </a:r>
            <a:r>
              <a:rPr lang="en-US" altLang="zh-CN" sz="2800" dirty="0" smtClean="0">
                <a:solidFill>
                  <a:srgbClr val="C00000"/>
                </a:solidFill>
                <a:latin typeface="Times New Roman" pitchFamily="18" charset="0"/>
                <a:ea typeface="微软雅黑"/>
                <a:sym typeface="黑体" pitchFamily="2" charset="-122"/>
              </a:rPr>
              <a:t>)</a:t>
            </a:r>
            <a:r>
              <a:rPr lang="en-US" altLang="zh-CN" sz="2800" baseline="-25000" dirty="0" smtClean="0">
                <a:solidFill>
                  <a:srgbClr val="C00000"/>
                </a:solidFill>
                <a:latin typeface="Times New Roman" pitchFamily="18" charset="0"/>
                <a:ea typeface="微软雅黑"/>
                <a:sym typeface="黑体" pitchFamily="2" charset="-122"/>
              </a:rPr>
              <a:t>2</a:t>
            </a:r>
            <a:r>
              <a:rPr lang="en-US" altLang="zh-CN" sz="2800" dirty="0" smtClean="0">
                <a:solidFill>
                  <a:srgbClr val="C00000"/>
                </a:solidFill>
                <a:latin typeface="Times New Roman" pitchFamily="18" charset="0"/>
                <a:ea typeface="微软雅黑"/>
                <a:sym typeface="黑体" pitchFamily="2" charset="-122"/>
              </a:rPr>
              <a:t>+2Ag</a:t>
            </a:r>
            <a:endParaRPr lang="zh-CN" altLang="en-US" sz="3600" dirty="0">
              <a:latin typeface="Arial" panose="020B060402020209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04583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7DA9E5B-87AC-417A-B91A-C4ADAA63109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070340" y="448375"/>
            <a:ext cx="11037600" cy="44196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zh-CN"/>
            </a:defPPr>
            <a:lvl1pPr defTabSz="685800" eaLnBrk="1" fontAlgn="auto" hangingPunct="1">
              <a:spcAft>
                <a:spcPct val="0"/>
              </a:spcAft>
              <a:defRPr sz="2400" b="1" strike="noStrike" cap="none" spc="200" normalizeH="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3200"/>
              <a:t>一、</a:t>
            </a:r>
            <a:r>
              <a:rPr lang="zh-CN" altLang="zh-CN" sz="3200"/>
              <a:t>据金属活动性顺序判断滤液和滤渣成分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E1E2992-6CD5-4B77-B567-9DCFC66379E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070341" y="1433937"/>
            <a:ext cx="675385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400" b="1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defRPr>
            </a:lvl1pPr>
          </a:lstStyle>
          <a:p>
            <a:r>
              <a:rPr lang="en-US" altLang="zh-CN" sz="3200"/>
              <a:t>2</a:t>
            </a:r>
            <a:r>
              <a:rPr lang="zh-CN" altLang="en-US" sz="3200"/>
              <a:t>、一种金属与两种盐溶液反应</a:t>
            </a:r>
          </a:p>
        </p:txBody>
      </p:sp>
      <p:sp>
        <p:nvSpPr>
          <p:cNvPr id="4" name="文本框 9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09BEE8C-14A5-4478-A1E1-4DC1E47F3E4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911425" y="2018712"/>
            <a:ext cx="10778913" cy="83099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例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：</a:t>
            </a:r>
            <a:r>
              <a:rPr lang="zh-CN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将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Zn</a:t>
            </a:r>
            <a:r>
              <a:rPr lang="zh-CN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粉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加入到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Cu(NO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AgNO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的混合溶液中。</a:t>
            </a:r>
          </a:p>
        </p:txBody>
      </p:sp>
      <p:sp>
        <p:nvSpPr>
          <p:cNvPr id="6" name="文本框 1"/>
          <p:cNvSpPr txBox="1"/>
          <p:nvPr/>
        </p:nvSpPr>
        <p:spPr>
          <a:xfrm>
            <a:off x="348410" y="4273799"/>
            <a:ext cx="1137729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“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远距离置换原则</a:t>
            </a:r>
            <a:r>
              <a:rPr kumimoji="0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”：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在金属活动性顺序中两种金属距离越远越先反应</a:t>
            </a:r>
            <a:r>
              <a:rPr kumimoji="0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一种金属和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两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种盐的混合溶液反应，金属先和最不活泼的金属的盐溶液反应</a:t>
            </a:r>
            <a:r>
              <a:rPr kumimoji="0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；</a:t>
            </a: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8" name="文本框 99"/>
          <p:cNvSpPr txBox="1"/>
          <p:nvPr/>
        </p:nvSpPr>
        <p:spPr>
          <a:xfrm>
            <a:off x="2287998" y="2957444"/>
            <a:ext cx="80257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Ca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Na Mg Al Zn Fe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Pb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(H) Cu Hg Ag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Pt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Au </a:t>
            </a:r>
          </a:p>
        </p:txBody>
      </p:sp>
      <p:sp>
        <p:nvSpPr>
          <p:cNvPr id="9" name="文本框 3"/>
          <p:cNvSpPr txBox="1"/>
          <p:nvPr/>
        </p:nvSpPr>
        <p:spPr>
          <a:xfrm>
            <a:off x="4152993" y="3523864"/>
            <a:ext cx="42957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金属活动性由强逐渐减弱</a:t>
            </a: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2269865" y="3530153"/>
            <a:ext cx="8352000" cy="0"/>
          </a:xfrm>
          <a:prstGeom prst="straightConnector1">
            <a:avLst/>
          </a:prstGeom>
          <a:ln w="34925" cmpd="sng">
            <a:solidFill>
              <a:schemeClr val="tx1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511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6202680" y="1618615"/>
            <a:ext cx="5796280" cy="826770"/>
            <a:chOff x="9768" y="2369"/>
            <a:chExt cx="9128" cy="1302"/>
          </a:xfrm>
        </p:grpSpPr>
        <p:sp>
          <p:nvSpPr>
            <p:cNvPr id="17" name="文本框 16"/>
            <p:cNvSpPr txBox="1"/>
            <p:nvPr/>
          </p:nvSpPr>
          <p:spPr>
            <a:xfrm>
              <a:off x="9779" y="2369"/>
              <a:ext cx="9104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K Ca Na Mg Al Zn Fe Sn Pb (H) Cu Hg Ag Pt Au </a:t>
              </a:r>
            </a:p>
          </p:txBody>
        </p:sp>
        <p:cxnSp>
          <p:nvCxnSpPr>
            <p:cNvPr id="20" name="直接箭头连接符 19"/>
            <p:cNvCxnSpPr/>
            <p:nvPr/>
          </p:nvCxnSpPr>
          <p:spPr>
            <a:xfrm flipV="1">
              <a:off x="9768" y="2998"/>
              <a:ext cx="9128" cy="0"/>
            </a:xfrm>
            <a:prstGeom prst="straightConnector1">
              <a:avLst/>
            </a:prstGeom>
            <a:ln w="34925" cmpd="sng">
              <a:solidFill>
                <a:schemeClr val="tx1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文本框 20"/>
            <p:cNvSpPr txBox="1"/>
            <p:nvPr/>
          </p:nvSpPr>
          <p:spPr>
            <a:xfrm>
              <a:off x="11517" y="3043"/>
              <a:ext cx="5629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+mn-cs"/>
                </a:rPr>
                <a:t>金属活动性由强逐渐减弱</a:t>
              </a: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591820" y="778510"/>
            <a:ext cx="86575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以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Zn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粉加入到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Cu(NO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)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和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AgNO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的混合溶液中为例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91820" y="1472565"/>
            <a:ext cx="4810760" cy="1050290"/>
          </a:xfrm>
          <a:prstGeom prst="rect">
            <a:avLst/>
          </a:prstGeom>
          <a:noFill/>
          <a:ln w="19050" cmpd="sng">
            <a:solidFill>
              <a:srgbClr val="009540"/>
            </a:solidFill>
            <a:prstDash val="dash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第一步：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将题中金属按金属活动性由强到弱排列。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591820" y="2745740"/>
            <a:ext cx="4810125" cy="1050290"/>
          </a:xfrm>
          <a:prstGeom prst="rect">
            <a:avLst/>
          </a:prstGeom>
          <a:noFill/>
          <a:ln w="19050" cmpd="sng">
            <a:solidFill>
              <a:srgbClr val="00923F"/>
            </a:solidFill>
            <a:prstDash val="dash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第二步：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判断能发生的反应及其先后顺序，写出相应的化学方程式。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591820" y="4003675"/>
            <a:ext cx="4810125" cy="1050290"/>
          </a:xfrm>
          <a:prstGeom prst="rect">
            <a:avLst/>
          </a:prstGeom>
          <a:noFill/>
          <a:ln w="19050" cmpd="sng">
            <a:solidFill>
              <a:srgbClr val="009844"/>
            </a:solidFill>
            <a:prstDash val="dash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第三步：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根据金属单质加入的量，逐步分析。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91820" y="5257165"/>
            <a:ext cx="4810125" cy="1050290"/>
          </a:xfrm>
          <a:prstGeom prst="rect">
            <a:avLst/>
          </a:prstGeom>
          <a:noFill/>
          <a:ln w="19050" cmpd="sng">
            <a:solidFill>
              <a:srgbClr val="009844"/>
            </a:solidFill>
            <a:prstDash val="dash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</a:rPr>
              <a:t>第四步：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根据题干信息判断反应的过程。</a:t>
            </a:r>
          </a:p>
        </p:txBody>
      </p:sp>
      <p:sp>
        <p:nvSpPr>
          <p:cNvPr id="29" name="右箭头 28"/>
          <p:cNvSpPr/>
          <p:nvPr/>
        </p:nvSpPr>
        <p:spPr>
          <a:xfrm>
            <a:off x="5505450" y="1835710"/>
            <a:ext cx="504000" cy="324000"/>
          </a:xfrm>
          <a:prstGeom prst="rightArrow">
            <a:avLst/>
          </a:prstGeom>
          <a:solidFill>
            <a:srgbClr val="009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9791700" y="1619885"/>
            <a:ext cx="507365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Cu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7888605" y="1619885"/>
            <a:ext cx="556895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Zn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0553700" y="1616710"/>
            <a:ext cx="493395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Ag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33" name="右箭头 32"/>
          <p:cNvSpPr/>
          <p:nvPr/>
        </p:nvSpPr>
        <p:spPr>
          <a:xfrm>
            <a:off x="5505450" y="3108885"/>
            <a:ext cx="504000" cy="324000"/>
          </a:xfrm>
          <a:prstGeom prst="rightArrow">
            <a:avLst/>
          </a:prstGeom>
          <a:solidFill>
            <a:srgbClr val="009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6219825" y="3020060"/>
            <a:ext cx="268541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远距离置换原则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6219825" y="4291330"/>
            <a:ext cx="52412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根据加入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Zn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的量，分析情况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6118225" y="5546725"/>
            <a:ext cx="59728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共同的物质一定有，其余物质可能有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6179185" y="2639695"/>
            <a:ext cx="5972175" cy="12966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先：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Zn+2AgNO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3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=== Zn(NO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)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+2Ag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后：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Zn+Cu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(NO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)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2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=== Zn(NO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)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+mn-cs"/>
              </a:rPr>
              <a:t>+Cu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8" name="右箭头 37"/>
          <p:cNvSpPr/>
          <p:nvPr/>
        </p:nvSpPr>
        <p:spPr>
          <a:xfrm>
            <a:off x="5505450" y="4366820"/>
            <a:ext cx="504000" cy="324000"/>
          </a:xfrm>
          <a:prstGeom prst="rightArrow">
            <a:avLst/>
          </a:prstGeom>
          <a:solidFill>
            <a:srgbClr val="009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39" name="右箭头 38"/>
          <p:cNvSpPr/>
          <p:nvPr/>
        </p:nvSpPr>
        <p:spPr>
          <a:xfrm>
            <a:off x="5505450" y="5648325"/>
            <a:ext cx="504000" cy="324000"/>
          </a:xfrm>
          <a:prstGeom prst="rightArrow">
            <a:avLst/>
          </a:prstGeom>
          <a:solidFill>
            <a:srgbClr val="009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35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9" grpId="0" animBg="1"/>
      <p:bldP spid="30" grpId="0"/>
      <p:bldP spid="31" grpId="0"/>
      <p:bldP spid="32" grpId="0"/>
      <p:bldP spid="33" grpId="0" animBg="1"/>
      <p:bldP spid="34" grpId="0"/>
      <p:bldP spid="34" grpId="1"/>
      <p:bldP spid="35" grpId="0"/>
      <p:bldP spid="36" grpId="0"/>
      <p:bldP spid="37" grpId="0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168399" y="363602"/>
            <a:ext cx="357020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展示激学拓思</a:t>
            </a:r>
            <a:endParaRPr lang="zh-CN" alt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399" y="1270000"/>
            <a:ext cx="966893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将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Zn</a:t>
            </a:r>
            <a:r>
              <a:rPr lang="zh-CN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粉加入到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Cu(NO</a:t>
            </a:r>
            <a:r>
              <a:rPr lang="en-US" altLang="zh-CN" sz="28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altLang="zh-CN" sz="28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</a:rPr>
              <a:t>AgNO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3</a:t>
            </a:r>
            <a:r>
              <a:rPr lang="zh-CN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的混合溶液</a:t>
            </a:r>
            <a:r>
              <a:rPr lang="zh-CN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中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，反应后向滤渣中加入稀盐酸，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，有几种情况？分析滤渣、滤液的成分。</a:t>
            </a:r>
            <a:endParaRPr lang="zh-CN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292599" y="1701802"/>
            <a:ext cx="246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若有气泡生成</a:t>
            </a:r>
            <a:endParaRPr lang="zh-CN" altLang="en-US" sz="28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50905" y="2404377"/>
            <a:ext cx="46947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Zn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过量</a:t>
            </a:r>
            <a:endParaRPr lang="en-US" altLang="zh-CN" sz="32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endParaRPr lang="en-US" altLang="zh-CN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3724" y="3642269"/>
            <a:ext cx="89526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滤渣：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Zn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Ag        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滤液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：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Zn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32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3200" b="1" baseline="-25000" dirty="0">
                <a:latin typeface="宋体" pitchFamily="2" charset="-122"/>
                <a:ea typeface="宋体" pitchFamily="2" charset="-122"/>
              </a:rPr>
              <a:t>2</a:t>
            </a:r>
            <a:endParaRPr lang="zh-CN" altLang="en-US" sz="3200" b="1" baseline="-25000" dirty="0">
              <a:latin typeface="宋体" pitchFamily="2" charset="-122"/>
              <a:ea typeface="宋体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4968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58333" y="1346200"/>
            <a:ext cx="993986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将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Zn</a:t>
            </a:r>
            <a:r>
              <a:rPr lang="zh-CN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粉加入到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Cu(NO</a:t>
            </a:r>
            <a:r>
              <a:rPr lang="en-US" altLang="zh-CN" sz="28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altLang="zh-CN" sz="28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</a:rPr>
              <a:t>AgNO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3</a:t>
            </a:r>
            <a:r>
              <a:rPr lang="zh-CN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zh-CN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混合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溶液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中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，                                              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，有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几种情况？分析滤渣、滤液的成分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168399" y="363602"/>
            <a:ext cx="357020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展示激学拓思</a:t>
            </a:r>
            <a:endParaRPr lang="zh-CN" alt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334" y="1049392"/>
            <a:ext cx="10193867" cy="1661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                                             反应后溶液由蓝色变为无色</a:t>
            </a:r>
            <a:endParaRPr lang="zh-CN" altLang="en-US" sz="28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878667"/>
            <a:ext cx="331046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无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800" b="1" baseline="-25000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800" b="1" baseline="-25000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2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58333" y="3793066"/>
            <a:ext cx="10320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Zn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与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8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800" b="1" baseline="-25000" dirty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恰好完全反应    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Ag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Cu    Zn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8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800" b="1" baseline="-25000" dirty="0">
                <a:latin typeface="宋体" pitchFamily="2" charset="-122"/>
                <a:ea typeface="宋体" pitchFamily="2" charset="-122"/>
              </a:rPr>
              <a:t>2</a:t>
            </a:r>
          </a:p>
          <a:p>
            <a:endParaRPr lang="en-US" altLang="zh-CN" sz="28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8333" y="4656665"/>
            <a:ext cx="84243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Zn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过量    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Zn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Ag       Zn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8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800" b="1" baseline="-25000" dirty="0">
                <a:latin typeface="宋体" pitchFamily="2" charset="-122"/>
                <a:ea typeface="宋体" pitchFamily="2" charset="-122"/>
              </a:rPr>
              <a:t>2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79900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5CE423D-E1DD-4932-806A-769272B41E2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103445" y="356659"/>
            <a:ext cx="6432715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400" b="1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defRPr>
            </a:lvl1pPr>
          </a:lstStyle>
          <a:p>
            <a:r>
              <a:rPr lang="en-US" altLang="zh-CN" sz="3200"/>
              <a:t>3</a:t>
            </a:r>
            <a:r>
              <a:rPr lang="zh-CN" altLang="en-US" sz="3200"/>
              <a:t>、多种金属与一种盐溶液反应</a:t>
            </a:r>
          </a:p>
        </p:txBody>
      </p:sp>
      <p:sp>
        <p:nvSpPr>
          <p:cNvPr id="3" name="文本框 9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B020084-8712-4C72-B301-0F97E72AF9A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79292" y="2726317"/>
            <a:ext cx="10997195" cy="147617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反应顺序：最活泼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的金属先与盐反应，再由活动性较强的金属与盐反应，依次进行。（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“由远及近”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zh-CN" sz="32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865E0C7D-210A-4090-B0D5-79A94E048FA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734387" y="1473143"/>
            <a:ext cx="6714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例：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将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AgNO</a:t>
            </a:r>
            <a:r>
              <a:rPr lang="en-US" altLang="zh-CN" sz="3200" b="1" baseline="-25000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3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放入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Zn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、</a:t>
            </a:r>
            <a:r>
              <a:rPr lang="en-US" altLang="zh-CN" sz="3200" b="1" dirty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Cu</a:t>
            </a:r>
            <a:r>
              <a:rPr lang="zh-CN" altLang="en-US" sz="3200" b="1" dirty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中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黑体" panose="02010609060101010101" pitchFamily="49" charset="-122"/>
              </a:rPr>
              <a:t>。</a:t>
            </a:r>
            <a:endParaRPr lang="zh-CN" altLang="en-US" sz="3200" b="1" dirty="0">
              <a:solidFill>
                <a:srgbClr val="000000"/>
              </a:solidFill>
              <a:latin typeface="宋体" panose="02010600030101010101" pitchFamily="2" charset="-122"/>
              <a:cs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8621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68399" y="1270000"/>
            <a:ext cx="966893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将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AgNO</a:t>
            </a:r>
            <a:r>
              <a:rPr lang="en-US" altLang="zh-CN" sz="2800" b="1" baseline="-25000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3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放入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Zn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、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Cu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中</a:t>
            </a:r>
            <a:r>
              <a:rPr lang="zh-CN" altLang="en-US" sz="2800" b="1" dirty="0" smtClean="0">
                <a:latin typeface="宋体" pitchFamily="2" charset="-122"/>
                <a:ea typeface="宋体" pitchFamily="2" charset="-122"/>
                <a:cs typeface="黑体" panose="02010609060101010101" pitchFamily="49" charset="-122"/>
              </a:rPr>
              <a:t>。                 ，</a:t>
            </a:r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有几种情况？分析滤渣、滤液的成分。</a:t>
            </a:r>
            <a:endParaRPr lang="zh-CN" altLang="zh-CN" sz="2800" b="1" dirty="0">
              <a:latin typeface="宋体" pitchFamily="2" charset="-122"/>
              <a:ea typeface="宋体" pitchFamily="2" charset="-122"/>
            </a:endParaRP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168399" y="363602"/>
            <a:ext cx="357020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展示激学拓思</a:t>
            </a:r>
            <a:endParaRPr lang="zh-CN" alt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07001" y="1295400"/>
            <a:ext cx="3090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反应后溶液为蓝色</a:t>
            </a:r>
            <a:endParaRPr lang="zh-CN" altLang="en-US" sz="28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07001" y="1945261"/>
            <a:ext cx="5926666" cy="559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已与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反应，生成了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2</a:t>
            </a:r>
            <a:endParaRPr lang="en-US" altLang="zh-CN" sz="2400" b="1" baseline="-25000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1699" y="3004235"/>
            <a:ext cx="105918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反应了部分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AgNO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     Ag     Zn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2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AgNO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</a:p>
          <a:p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01699" y="3751925"/>
            <a:ext cx="97959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与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AgNO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恰好完全反应      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Ag     Zn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2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2</a:t>
            </a:r>
          </a:p>
          <a:p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01699" y="4600656"/>
            <a:ext cx="102785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过量                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Ag 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Cu      Zn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2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Cu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NO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）</a:t>
            </a:r>
            <a:r>
              <a:rPr lang="en-US" altLang="zh-CN" sz="2400" b="1" baseline="-25000" dirty="0">
                <a:latin typeface="宋体" pitchFamily="2" charset="-122"/>
                <a:ea typeface="宋体" pitchFamily="2" charset="-122"/>
              </a:rPr>
              <a:t>2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441332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9FBE479-8404-4982-9C2E-FA56562C4C6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844973" y="1091121"/>
            <a:ext cx="10638367" cy="526297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3200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某化学小组向一定量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Cu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和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AgNO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混合溶液中加入一定量的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Zn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粉，充分反应后过滤得滤液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和固体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，滤液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中所含的溶质不可能的情况是（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	 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）</a:t>
            </a:r>
            <a:endParaRPr lang="en-US" altLang="zh-CN" sz="3200" dirty="0">
              <a:solidFill>
                <a:srgbClr val="000000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A.Zn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、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AgNO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                   </a:t>
            </a:r>
            <a:endParaRPr lang="en-US" sz="3200" baseline="-25000" dirty="0" smtClean="0">
              <a:solidFill>
                <a:srgbClr val="000000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B.Zn</a:t>
            </a:r>
            <a:r>
              <a:rPr lang="en-US" altLang="zh-CN" sz="3200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en-US" sz="3200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NO</a:t>
            </a:r>
            <a:r>
              <a:rPr lang="en-US" sz="3200" baseline="-25000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r>
              <a:rPr lang="en-US" sz="3200" baseline="-25000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、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Cu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、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AgNO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C.Zn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、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Cu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	   </a:t>
            </a:r>
            <a:endParaRPr lang="en-US" sz="3200" dirty="0" smtClean="0">
              <a:solidFill>
                <a:srgbClr val="000000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D.Zn</a:t>
            </a:r>
            <a:r>
              <a:rPr lang="zh-CN" alt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（</a:t>
            </a:r>
            <a:r>
              <a:rPr lang="en-US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NO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2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r>
              <a:rPr lang="en-US" sz="3200" baseline="-250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endParaRPr lang="zh-CN" altLang="en-US" sz="3200" dirty="0"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E8277AB-70BC-4344-8F43-9D3651E8FBA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014542" y="2584747"/>
            <a:ext cx="530915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733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" name="矩形 4"/>
          <p:cNvSpPr/>
          <p:nvPr/>
        </p:nvSpPr>
        <p:spPr>
          <a:xfrm>
            <a:off x="469472" y="321680"/>
            <a:ext cx="491532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反馈固学创思</a:t>
            </a:r>
            <a:endParaRPr lang="zh-CN" alt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22781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9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7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4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7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8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9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4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6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9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2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6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7"/>
  <p:tag name="KSO_WM_UNIT_TABLE_BEAUTIFY" val="smartTable{620e1d40-56f0-4551-a4e3-2771ec97dbc0}"/>
  <p:tag name="TABLE_COLOR_RGB" val="0x000000*0xFFFFFF*0x212121*0xFFFFFF*0x03A9F5*0x00BCD5*0x009788*0x4CB050*0x8CC34B*0xCDDC39"/>
  <p:tag name="TABLE_COLORIDX" val="2"/>
  <p:tag name="TABLE_EMPHASIZE_COLOR" val="240117"/>
  <p:tag name="TABLE_ENDDRAG_ORIGIN_RECT" val="571*185"/>
  <p:tag name="TABLE_ENDDRAG_RECT" val="84*230*571*185"/>
  <p:tag name="TABLE_SKINIDX" val="3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8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5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7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3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4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4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3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6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6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69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8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66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7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8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9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4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964</Words>
  <Application>Microsoft Office PowerPoint</Application>
  <PresentationFormat>自定义</PresentationFormat>
  <Paragraphs>104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rbm.xkw.com</dc:creator>
  <cp:lastModifiedBy>精英</cp:lastModifiedBy>
  <cp:revision>23</cp:revision>
  <cp:lastPrinted>2023-11-28T18:57:12Z</cp:lastPrinted>
  <dcterms:created xsi:type="dcterms:W3CDTF">2023-11-28T18:57:12Z</dcterms:created>
  <dcterms:modified xsi:type="dcterms:W3CDTF">2023-12-28T07:58:02Z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